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0EAFF-A592-4275-88E8-FE781683E269}">
  <a:tblStyle styleId="{11D0EAFF-A592-4275-88E8-FE781683E26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5"/>
    <p:restoredTop sz="93155"/>
  </p:normalViewPr>
  <p:slideViewPr>
    <p:cSldViewPr snapToGrid="0" snapToObjects="1">
      <p:cViewPr varScale="1">
        <p:scale>
          <a:sx n="163" d="100"/>
          <a:sy n="163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08101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6621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49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12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1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941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0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08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66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92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524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48" name="Shape 74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6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788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60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64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490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29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236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2812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985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Shape 8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70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90" name="Shape 99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851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8" name="Shape 103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8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55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Shape 10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Shape 10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2" name="Shape 10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801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Shape 115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2" name="Shape 115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448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9" name="Shape 11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554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6" name="Shape 11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7" name="Shape 11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71748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74" name="Shape 117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7396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1" name="Shape 122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8722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Shape 12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6" name="Shape 12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4304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Shape 125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Shape 12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4" name="Shape 12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9365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2" name="Shape 130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Shape 130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9" name="Shape 13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441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037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6" name="Shape 13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5575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33" name="Shape 133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087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0" name="Shape 13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1" name="Shape 13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02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37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4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0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5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8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8.png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755650" y="692150"/>
            <a:ext cx="7772400" cy="246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da </a:t>
            </a:r>
            <a:r>
              <a:rPr lang="en-GB"/>
              <a:t>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aturação</a:t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dirty="0"/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Goodput e Tempo de Trânsito Finais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10</a:t>
            </a:fld>
            <a:endParaRPr lang="en-GB"/>
          </a:p>
        </p:txBody>
      </p:sp>
      <p:sp>
        <p:nvSpPr>
          <p:cNvPr id="515" name="Shape 515"/>
          <p:cNvSpPr/>
          <p:nvPr/>
        </p:nvSpPr>
        <p:spPr>
          <a:xfrm>
            <a:off x="6397250" y="3200112"/>
            <a:ext cx="1029131" cy="1036799"/>
          </a:xfrm>
          <a:prstGeom prst="irregularSeal1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2215687" y="2411512"/>
            <a:ext cx="1029131" cy="1036799"/>
          </a:xfrm>
          <a:prstGeom prst="irregularSeal1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17" name="Shape 517"/>
          <p:cNvCxnSpPr/>
          <p:nvPr/>
        </p:nvCxnSpPr>
        <p:spPr>
          <a:xfrm rot="10800000">
            <a:off x="1186891" y="1698220"/>
            <a:ext cx="13499" cy="2552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8" name="Shape 518"/>
          <p:cNvCxnSpPr/>
          <p:nvPr/>
        </p:nvCxnSpPr>
        <p:spPr>
          <a:xfrm rot="10800000" flipH="1">
            <a:off x="1200391" y="4236925"/>
            <a:ext cx="31215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9" name="Shape 519"/>
          <p:cNvCxnSpPr/>
          <p:nvPr/>
        </p:nvCxnSpPr>
        <p:spPr>
          <a:xfrm>
            <a:off x="1179685" y="2396397"/>
            <a:ext cx="3122699" cy="26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20" name="Shape 520"/>
          <p:cNvSpPr txBox="1"/>
          <p:nvPr/>
        </p:nvSpPr>
        <p:spPr>
          <a:xfrm>
            <a:off x="578493" y="2231116"/>
            <a:ext cx="827399" cy="44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1 Mbps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1200800" y="2764328"/>
            <a:ext cx="3122699" cy="26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522" name="Shape 522"/>
          <p:cNvCxnSpPr/>
          <p:nvPr/>
        </p:nvCxnSpPr>
        <p:spPr>
          <a:xfrm rot="10800000" flipH="1">
            <a:off x="1213914" y="2405033"/>
            <a:ext cx="1875000" cy="183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523" name="Shape 523"/>
          <p:cNvCxnSpPr/>
          <p:nvPr/>
        </p:nvCxnSpPr>
        <p:spPr>
          <a:xfrm>
            <a:off x="3087447" y="2403132"/>
            <a:ext cx="1309799" cy="13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524" name="Shape 524"/>
          <p:cNvSpPr/>
          <p:nvPr/>
        </p:nvSpPr>
        <p:spPr>
          <a:xfrm>
            <a:off x="1222571" y="2793675"/>
            <a:ext cx="3079181" cy="1440647"/>
          </a:xfrm>
          <a:custGeom>
            <a:avLst/>
            <a:gdLst/>
            <a:ahLst/>
            <a:cxnLst/>
            <a:rect l="0" t="0" r="0" b="0"/>
            <a:pathLst>
              <a:path w="131603" h="61507" extrusionOk="0">
                <a:moveTo>
                  <a:pt x="0" y="61507"/>
                </a:moveTo>
                <a:cubicBezTo>
                  <a:pt x="8483" y="53281"/>
                  <a:pt x="40350" y="21777"/>
                  <a:pt x="50903" y="12156"/>
                </a:cubicBezTo>
                <a:cubicBezTo>
                  <a:pt x="61456" y="2534"/>
                  <a:pt x="58765" y="5690"/>
                  <a:pt x="63318" y="3776"/>
                </a:cubicBezTo>
                <a:cubicBezTo>
                  <a:pt x="67870" y="1862"/>
                  <a:pt x="73250" y="1292"/>
                  <a:pt x="78217" y="672"/>
                </a:cubicBezTo>
                <a:cubicBezTo>
                  <a:pt x="83183" y="51"/>
                  <a:pt x="86183" y="103"/>
                  <a:pt x="93115" y="52"/>
                </a:cubicBezTo>
                <a:cubicBezTo>
                  <a:pt x="100046" y="0"/>
                  <a:pt x="113393" y="258"/>
                  <a:pt x="119808" y="362"/>
                </a:cubicBezTo>
                <a:cubicBezTo>
                  <a:pt x="126222" y="465"/>
                  <a:pt x="129637" y="620"/>
                  <a:pt x="131603" y="672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sp>
      <p:cxnSp>
        <p:nvCxnSpPr>
          <p:cNvPr id="525" name="Shape 525"/>
          <p:cNvCxnSpPr/>
          <p:nvPr/>
        </p:nvCxnSpPr>
        <p:spPr>
          <a:xfrm rot="10800000">
            <a:off x="5430491" y="1824895"/>
            <a:ext cx="13499" cy="2552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6" name="Shape 526"/>
          <p:cNvCxnSpPr/>
          <p:nvPr/>
        </p:nvCxnSpPr>
        <p:spPr>
          <a:xfrm rot="10800000" flipH="1">
            <a:off x="5443991" y="4363600"/>
            <a:ext cx="31215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7" name="Shape 527"/>
          <p:cNvSpPr txBox="1"/>
          <p:nvPr/>
        </p:nvSpPr>
        <p:spPr>
          <a:xfrm rot="-5400000">
            <a:off x="4263475" y="2511724"/>
            <a:ext cx="19182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Tempo de trânsito extremo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 a extremo (s)</a:t>
            </a:r>
          </a:p>
        </p:txBody>
      </p:sp>
      <p:sp>
        <p:nvSpPr>
          <p:cNvPr id="528" name="Shape 528"/>
          <p:cNvSpPr txBox="1"/>
          <p:nvPr/>
        </p:nvSpPr>
        <p:spPr>
          <a:xfrm rot="-5400000">
            <a:off x="449174" y="3163575"/>
            <a:ext cx="1127700" cy="3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Goodput ( bps 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00400" y="1698225"/>
            <a:ext cx="1367100" cy="71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out</a:t>
            </a:r>
            <a:r>
              <a:rPr lang="en-GB"/>
              <a:t>= </a:t>
            </a:r>
            <a:r>
              <a:rPr lang="en-GB" baseline="-25000"/>
              <a:t> </a:t>
            </a:r>
            <a:r>
              <a:rPr lang="en-GB"/>
              <a:t>∑ 𝜆</a:t>
            </a:r>
            <a:r>
              <a:rPr lang="en-GB" baseline="-25000"/>
              <a:t>out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386373" y="4240125"/>
            <a:ext cx="1208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7357398" y="4363600"/>
            <a:ext cx="1208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532" name="Shape 532"/>
          <p:cNvSpPr/>
          <p:nvPr/>
        </p:nvSpPr>
        <p:spPr>
          <a:xfrm>
            <a:off x="5430500" y="1824900"/>
            <a:ext cx="1762884" cy="2347435"/>
          </a:xfrm>
          <a:custGeom>
            <a:avLst/>
            <a:gdLst/>
            <a:ahLst/>
            <a:cxnLst/>
            <a:rect l="0" t="0" r="0" b="0"/>
            <a:pathLst>
              <a:path w="53167" h="48022" extrusionOk="0">
                <a:moveTo>
                  <a:pt x="0" y="48022"/>
                </a:moveTo>
                <a:cubicBezTo>
                  <a:pt x="5812" y="47402"/>
                  <a:pt x="26869" y="46878"/>
                  <a:pt x="34873" y="44306"/>
                </a:cubicBezTo>
                <a:cubicBezTo>
                  <a:pt x="42876" y="41733"/>
                  <a:pt x="45115" y="36969"/>
                  <a:pt x="48022" y="32586"/>
                </a:cubicBezTo>
                <a:cubicBezTo>
                  <a:pt x="50928" y="28203"/>
                  <a:pt x="51452" y="23439"/>
                  <a:pt x="52310" y="18008"/>
                </a:cubicBezTo>
                <a:cubicBezTo>
                  <a:pt x="53167" y="12577"/>
                  <a:pt x="53024" y="3001"/>
                  <a:pt x="5316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33" name="Shape 533"/>
          <p:cNvSpPr/>
          <p:nvPr/>
        </p:nvSpPr>
        <p:spPr>
          <a:xfrm>
            <a:off x="1240800" y="2948329"/>
            <a:ext cx="3085275" cy="1293925"/>
          </a:xfrm>
          <a:custGeom>
            <a:avLst/>
            <a:gdLst/>
            <a:ahLst/>
            <a:cxnLst/>
            <a:rect l="0" t="0" r="0" b="0"/>
            <a:pathLst>
              <a:path w="123411" h="51757" extrusionOk="0">
                <a:moveTo>
                  <a:pt x="0" y="51757"/>
                </a:moveTo>
                <a:cubicBezTo>
                  <a:pt x="4583" y="47285"/>
                  <a:pt x="19786" y="32305"/>
                  <a:pt x="27500" y="24928"/>
                </a:cubicBezTo>
                <a:cubicBezTo>
                  <a:pt x="35213" y="17550"/>
                  <a:pt x="41472" y="11290"/>
                  <a:pt x="46279" y="7490"/>
                </a:cubicBezTo>
                <a:cubicBezTo>
                  <a:pt x="51085" y="3689"/>
                  <a:pt x="51756" y="3353"/>
                  <a:pt x="56340" y="2124"/>
                </a:cubicBezTo>
                <a:cubicBezTo>
                  <a:pt x="60923" y="894"/>
                  <a:pt x="66735" y="-111"/>
                  <a:pt x="73778" y="112"/>
                </a:cubicBezTo>
                <a:cubicBezTo>
                  <a:pt x="80820" y="335"/>
                  <a:pt x="90322" y="1342"/>
                  <a:pt x="98595" y="3466"/>
                </a:cubicBezTo>
                <a:cubicBezTo>
                  <a:pt x="106867" y="5590"/>
                  <a:pt x="119275" y="11291"/>
                  <a:pt x="123411" y="1285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34" name="Shape 534"/>
          <p:cNvSpPr txBox="1"/>
          <p:nvPr/>
        </p:nvSpPr>
        <p:spPr>
          <a:xfrm>
            <a:off x="491700" y="5236000"/>
            <a:ext cx="8160600" cy="1253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Situação mais realista pois o valor dos alarmes não consegue acompanhar a subida do tempo de trânsito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Supressão de Pacotes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542" name="Shape 542"/>
          <p:cNvSpPr/>
          <p:nvPr/>
        </p:nvSpPr>
        <p:spPr>
          <a:xfrm flipH="1">
            <a:off x="6117712" y="2431575"/>
            <a:ext cx="39000" cy="82259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 rot="7943846">
            <a:off x="5709888" y="2321189"/>
            <a:ext cx="37373" cy="1175208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 rot="5400000">
            <a:off x="6856735" y="2539810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/>
          <p:nvPr/>
        </p:nvSpPr>
        <p:spPr>
          <a:xfrm rot="5400000">
            <a:off x="5276011" y="2561824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/>
          <p:nvPr/>
        </p:nvSpPr>
        <p:spPr>
          <a:xfrm rot="5400000">
            <a:off x="3502336" y="2561824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/>
          <p:nvPr/>
        </p:nvSpPr>
        <p:spPr>
          <a:xfrm rot="7041813" flipH="1">
            <a:off x="6747847" y="3012034"/>
            <a:ext cx="38508" cy="1273851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 rot="5400000" flipH="1">
            <a:off x="1963542" y="2657162"/>
            <a:ext cx="38399" cy="127739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 rot="4131946" flipH="1">
            <a:off x="2037311" y="2965210"/>
            <a:ext cx="38274" cy="11032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/>
          <p:nvPr/>
        </p:nvSpPr>
        <p:spPr>
          <a:xfrm rot="3734488" flipH="1">
            <a:off x="6747797" y="2264358"/>
            <a:ext cx="38647" cy="13736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51" name="Shape 5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462" y="3218700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687" y="3218700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Shape 5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431" y="3081453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Shape 5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7224">
            <a:off x="2092787" y="348423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Shape 5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1906662" y="27817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0104">
            <a:off x="6303437" y="2899712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7275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Shape 5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7450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Shape 5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375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575" y="34469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Shape 5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175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Shape 5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125" y="25089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Shape 5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58400">
            <a:off x="6304799" y="3458624"/>
            <a:ext cx="246787" cy="2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Shape 564"/>
          <p:cNvSpPr/>
          <p:nvPr/>
        </p:nvSpPr>
        <p:spPr>
          <a:xfrm rot="7101672" flipH="1">
            <a:off x="2048275" y="2556640"/>
            <a:ext cx="38524" cy="96996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5" name="Shape 5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8650" y="3118469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Shape 5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712" y="3218700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Shape 5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8175" y="3782032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Shape 5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7250" y="2454919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Shape 5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337" y="30635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Shape 5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150" y="30629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Shape 5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2127237" y="29051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Shape 5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0856" y="3654016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Shape 5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0104">
            <a:off x="6643712" y="271947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Shape 5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58400">
            <a:off x="6520199" y="3584662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Shape 5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887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4925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Shape 5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4312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Shape 5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725" y="308306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Shape 5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562" y="34550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Shape 5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4333" y="3869857"/>
            <a:ext cx="246800" cy="32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5970" y="3820669"/>
            <a:ext cx="246800" cy="320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7187" y="3584662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575" y="3582599"/>
            <a:ext cx="246787" cy="246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4" name="Shape 584"/>
          <p:cNvCxnSpPr>
            <a:stCxn id="552" idx="2"/>
            <a:endCxn id="580" idx="0"/>
          </p:cNvCxnSpPr>
          <p:nvPr/>
        </p:nvCxnSpPr>
        <p:spPr>
          <a:xfrm>
            <a:off x="4387737" y="3428049"/>
            <a:ext cx="0" cy="44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5" name="Shape 585"/>
          <p:cNvCxnSpPr>
            <a:stCxn id="586" idx="2"/>
            <a:endCxn id="581" idx="0"/>
          </p:cNvCxnSpPr>
          <p:nvPr/>
        </p:nvCxnSpPr>
        <p:spPr>
          <a:xfrm>
            <a:off x="6139370" y="3405769"/>
            <a:ext cx="0" cy="41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87" name="Shape 587"/>
          <p:cNvSpPr txBox="1"/>
          <p:nvPr/>
        </p:nvSpPr>
        <p:spPr>
          <a:xfrm>
            <a:off x="3840237" y="3988050"/>
            <a:ext cx="5874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𝜆</a:t>
            </a:r>
            <a:r>
              <a:rPr lang="en-GB" sz="1200" baseline="-25000"/>
              <a:t>waste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549125" y="3925362"/>
            <a:ext cx="5874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/>
              <a:t>𝜆</a:t>
            </a:r>
            <a:r>
              <a:rPr lang="en-GB" sz="1200" baseline="-25000"/>
              <a:t>waste</a:t>
            </a:r>
          </a:p>
        </p:txBody>
      </p:sp>
      <p:pic>
        <p:nvPicPr>
          <p:cNvPr id="589" name="Shape 5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7224">
            <a:off x="2315912" y="33934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7224">
            <a:off x="1859349" y="358258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525" y="26613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312" y="25168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893" y="2508891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9312" y="308306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Shape 5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0500" y="3087849"/>
            <a:ext cx="246787" cy="246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6" name="Shape 596"/>
          <p:cNvCxnSpPr/>
          <p:nvPr/>
        </p:nvCxnSpPr>
        <p:spPr>
          <a:xfrm rot="10800000" flipH="1">
            <a:off x="4044137" y="3052799"/>
            <a:ext cx="677699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4787962" y="3296212"/>
            <a:ext cx="11651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 M bps</a:t>
            </a:r>
          </a:p>
        </p:txBody>
      </p:sp>
      <p:sp>
        <p:nvSpPr>
          <p:cNvPr id="598" name="Shape 598"/>
          <p:cNvSpPr txBox="1"/>
          <p:nvPr/>
        </p:nvSpPr>
        <p:spPr>
          <a:xfrm>
            <a:off x="2967200" y="3283637"/>
            <a:ext cx="12360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10 M bps</a:t>
            </a:r>
          </a:p>
        </p:txBody>
      </p:sp>
      <p:pic>
        <p:nvPicPr>
          <p:cNvPr id="599" name="Shape 5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25" y="2407175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62" y="2339900"/>
            <a:ext cx="452099" cy="20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Shape 601"/>
          <p:cNvCxnSpPr/>
          <p:nvPr/>
        </p:nvCxnSpPr>
        <p:spPr>
          <a:xfrm>
            <a:off x="1942873" y="2718881"/>
            <a:ext cx="404400" cy="23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2" name="Shape 602"/>
          <p:cNvCxnSpPr/>
          <p:nvPr/>
        </p:nvCxnSpPr>
        <p:spPr>
          <a:xfrm>
            <a:off x="6994812" y="3042987"/>
            <a:ext cx="390299" cy="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3" name="Shape 603"/>
          <p:cNvCxnSpPr/>
          <p:nvPr/>
        </p:nvCxnSpPr>
        <p:spPr>
          <a:xfrm rot="10800000" flipH="1">
            <a:off x="1890125" y="3718549"/>
            <a:ext cx="408299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4" name="Shape 604"/>
          <p:cNvCxnSpPr/>
          <p:nvPr/>
        </p:nvCxnSpPr>
        <p:spPr>
          <a:xfrm rot="10800000" flipH="1">
            <a:off x="6691112" y="2584500"/>
            <a:ext cx="337799" cy="171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5" name="Shape 605"/>
          <p:cNvCxnSpPr/>
          <p:nvPr/>
        </p:nvCxnSpPr>
        <p:spPr>
          <a:xfrm>
            <a:off x="6722723" y="3788680"/>
            <a:ext cx="322200" cy="17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6" name="Shape 606"/>
          <p:cNvCxnSpPr/>
          <p:nvPr/>
        </p:nvCxnSpPr>
        <p:spPr>
          <a:xfrm>
            <a:off x="1497337" y="3032987"/>
            <a:ext cx="390299" cy="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7" name="Shape 607"/>
          <p:cNvCxnSpPr/>
          <p:nvPr/>
        </p:nvCxnSpPr>
        <p:spPr>
          <a:xfrm>
            <a:off x="5605848" y="2429468"/>
            <a:ext cx="332399" cy="291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08" name="Shape 608"/>
          <p:cNvCxnSpPr/>
          <p:nvPr/>
        </p:nvCxnSpPr>
        <p:spPr>
          <a:xfrm>
            <a:off x="6266400" y="2736525"/>
            <a:ext cx="8399" cy="29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9" name="Shape 609"/>
          <p:cNvSpPr txBox="1"/>
          <p:nvPr/>
        </p:nvSpPr>
        <p:spPr>
          <a:xfrm>
            <a:off x="888300" y="4190100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2 M bps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854700" y="4190087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1 M bps</a:t>
            </a:r>
          </a:p>
        </p:txBody>
      </p:sp>
      <p:sp>
        <p:nvSpPr>
          <p:cNvPr id="611" name="Shape 611"/>
          <p:cNvSpPr txBox="1"/>
          <p:nvPr/>
        </p:nvSpPr>
        <p:spPr>
          <a:xfrm>
            <a:off x="4296125" y="2567675"/>
            <a:ext cx="12360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10 M bps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2454404" y="2949012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C1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4207129" y="2966687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C2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5646829" y="3029050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C3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672825" y="2447137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2825" y="3121450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41275" y="3655762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7924137" y="2462987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7982212" y="314610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7960737" y="378330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i="1" dirty="0" err="1"/>
              <a:t>Goodput</a:t>
            </a:r>
            <a:r>
              <a:rPr lang="en-GB" dirty="0"/>
              <a:t> e Tempo de </a:t>
            </a:r>
            <a:r>
              <a:rPr lang="en-GB" dirty="0" err="1"/>
              <a:t>Trânsito</a:t>
            </a:r>
            <a:r>
              <a:rPr lang="en-GB" dirty="0"/>
              <a:t> </a:t>
            </a:r>
            <a:r>
              <a:rPr lang="en-GB" dirty="0" err="1"/>
              <a:t>Finais</a:t>
            </a:r>
            <a:endParaRPr lang="en-GB" dirty="0"/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12</a:t>
            </a:fld>
            <a:endParaRPr lang="en-GB"/>
          </a:p>
        </p:txBody>
      </p:sp>
      <p:sp>
        <p:nvSpPr>
          <p:cNvPr id="628" name="Shape 628"/>
          <p:cNvSpPr/>
          <p:nvPr/>
        </p:nvSpPr>
        <p:spPr>
          <a:xfrm>
            <a:off x="6397250" y="3870812"/>
            <a:ext cx="1029131" cy="1036799"/>
          </a:xfrm>
          <a:prstGeom prst="irregularSeal1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2215687" y="3082212"/>
            <a:ext cx="1029131" cy="1036799"/>
          </a:xfrm>
          <a:prstGeom prst="irregularSeal1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30" name="Shape 630"/>
          <p:cNvCxnSpPr/>
          <p:nvPr/>
        </p:nvCxnSpPr>
        <p:spPr>
          <a:xfrm rot="10800000">
            <a:off x="1186891" y="2368920"/>
            <a:ext cx="13499" cy="2552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1" name="Shape 631"/>
          <p:cNvCxnSpPr/>
          <p:nvPr/>
        </p:nvCxnSpPr>
        <p:spPr>
          <a:xfrm rot="10800000" flipH="1">
            <a:off x="1200391" y="4907625"/>
            <a:ext cx="31215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2" name="Shape 632"/>
          <p:cNvCxnSpPr/>
          <p:nvPr/>
        </p:nvCxnSpPr>
        <p:spPr>
          <a:xfrm>
            <a:off x="1179685" y="3067097"/>
            <a:ext cx="3122699" cy="26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633" name="Shape 633"/>
          <p:cNvSpPr txBox="1"/>
          <p:nvPr/>
        </p:nvSpPr>
        <p:spPr>
          <a:xfrm>
            <a:off x="578493" y="2901816"/>
            <a:ext cx="827399" cy="44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1 Mbps</a:t>
            </a:r>
          </a:p>
        </p:txBody>
      </p:sp>
      <p:cxnSp>
        <p:nvCxnSpPr>
          <p:cNvPr id="634" name="Shape 634"/>
          <p:cNvCxnSpPr/>
          <p:nvPr/>
        </p:nvCxnSpPr>
        <p:spPr>
          <a:xfrm>
            <a:off x="1200800" y="3435028"/>
            <a:ext cx="3122699" cy="26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635" name="Shape 635"/>
          <p:cNvCxnSpPr/>
          <p:nvPr/>
        </p:nvCxnSpPr>
        <p:spPr>
          <a:xfrm rot="10800000" flipH="1">
            <a:off x="1213914" y="3075733"/>
            <a:ext cx="1875000" cy="183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36" name="Shape 636"/>
          <p:cNvCxnSpPr/>
          <p:nvPr/>
        </p:nvCxnSpPr>
        <p:spPr>
          <a:xfrm>
            <a:off x="3087447" y="3073832"/>
            <a:ext cx="1309799" cy="13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637" name="Shape 637"/>
          <p:cNvSpPr/>
          <p:nvPr/>
        </p:nvSpPr>
        <p:spPr>
          <a:xfrm>
            <a:off x="1222571" y="3464375"/>
            <a:ext cx="3079181" cy="1440647"/>
          </a:xfrm>
          <a:custGeom>
            <a:avLst/>
            <a:gdLst/>
            <a:ahLst/>
            <a:cxnLst/>
            <a:rect l="0" t="0" r="0" b="0"/>
            <a:pathLst>
              <a:path w="131603" h="61507" extrusionOk="0">
                <a:moveTo>
                  <a:pt x="0" y="61507"/>
                </a:moveTo>
                <a:cubicBezTo>
                  <a:pt x="8483" y="53281"/>
                  <a:pt x="40350" y="21777"/>
                  <a:pt x="50903" y="12156"/>
                </a:cubicBezTo>
                <a:cubicBezTo>
                  <a:pt x="61456" y="2534"/>
                  <a:pt x="58765" y="5690"/>
                  <a:pt x="63318" y="3776"/>
                </a:cubicBezTo>
                <a:cubicBezTo>
                  <a:pt x="67870" y="1862"/>
                  <a:pt x="73250" y="1292"/>
                  <a:pt x="78217" y="672"/>
                </a:cubicBezTo>
                <a:cubicBezTo>
                  <a:pt x="83183" y="51"/>
                  <a:pt x="86183" y="103"/>
                  <a:pt x="93115" y="52"/>
                </a:cubicBezTo>
                <a:cubicBezTo>
                  <a:pt x="100046" y="0"/>
                  <a:pt x="113393" y="258"/>
                  <a:pt x="119808" y="362"/>
                </a:cubicBezTo>
                <a:cubicBezTo>
                  <a:pt x="126222" y="465"/>
                  <a:pt x="129637" y="620"/>
                  <a:pt x="131603" y="672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sp>
      <p:cxnSp>
        <p:nvCxnSpPr>
          <p:cNvPr id="638" name="Shape 638"/>
          <p:cNvCxnSpPr/>
          <p:nvPr/>
        </p:nvCxnSpPr>
        <p:spPr>
          <a:xfrm rot="10800000">
            <a:off x="5430491" y="2495595"/>
            <a:ext cx="13499" cy="2552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9" name="Shape 639"/>
          <p:cNvCxnSpPr/>
          <p:nvPr/>
        </p:nvCxnSpPr>
        <p:spPr>
          <a:xfrm rot="10800000" flipH="1">
            <a:off x="5443991" y="5034300"/>
            <a:ext cx="31215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0" name="Shape 640"/>
          <p:cNvSpPr txBox="1"/>
          <p:nvPr/>
        </p:nvSpPr>
        <p:spPr>
          <a:xfrm rot="-5400000">
            <a:off x="4263475" y="3182424"/>
            <a:ext cx="1918200" cy="5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Tempo de trânsito extremo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 a extremo (s)</a:t>
            </a:r>
          </a:p>
        </p:txBody>
      </p:sp>
      <p:sp>
        <p:nvSpPr>
          <p:cNvPr id="641" name="Shape 641"/>
          <p:cNvSpPr txBox="1"/>
          <p:nvPr/>
        </p:nvSpPr>
        <p:spPr>
          <a:xfrm rot="-5400000">
            <a:off x="449174" y="3834275"/>
            <a:ext cx="1127700" cy="320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Goodput ( bps )</a:t>
            </a:r>
          </a:p>
        </p:txBody>
      </p:sp>
      <p:sp>
        <p:nvSpPr>
          <p:cNvPr id="642" name="Shape 642"/>
          <p:cNvSpPr/>
          <p:nvPr/>
        </p:nvSpPr>
        <p:spPr>
          <a:xfrm>
            <a:off x="1232950" y="3582178"/>
            <a:ext cx="2994600" cy="1321125"/>
          </a:xfrm>
          <a:custGeom>
            <a:avLst/>
            <a:gdLst/>
            <a:ahLst/>
            <a:cxnLst/>
            <a:rect l="0" t="0" r="0" b="0"/>
            <a:pathLst>
              <a:path w="119784" h="52845" extrusionOk="0">
                <a:moveTo>
                  <a:pt x="0" y="52845"/>
                </a:moveTo>
                <a:cubicBezTo>
                  <a:pt x="5524" y="47508"/>
                  <a:pt x="24735" y="28737"/>
                  <a:pt x="33148" y="20827"/>
                </a:cubicBezTo>
                <a:cubicBezTo>
                  <a:pt x="41560" y="12916"/>
                  <a:pt x="44259" y="8835"/>
                  <a:pt x="50475" y="5383"/>
                </a:cubicBezTo>
                <a:cubicBezTo>
                  <a:pt x="56690" y="1930"/>
                  <a:pt x="63784" y="-329"/>
                  <a:pt x="70439" y="110"/>
                </a:cubicBezTo>
                <a:cubicBezTo>
                  <a:pt x="77093" y="549"/>
                  <a:pt x="82178" y="3813"/>
                  <a:pt x="90403" y="8020"/>
                </a:cubicBezTo>
                <a:cubicBezTo>
                  <a:pt x="98627" y="12226"/>
                  <a:pt x="114887" y="22459"/>
                  <a:pt x="119784" y="25347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43" name="Shape 643"/>
          <p:cNvSpPr txBox="1"/>
          <p:nvPr/>
        </p:nvSpPr>
        <p:spPr>
          <a:xfrm>
            <a:off x="1200400" y="2368925"/>
            <a:ext cx="1367100" cy="71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out</a:t>
            </a:r>
            <a:r>
              <a:rPr lang="en-GB"/>
              <a:t>= </a:t>
            </a:r>
            <a:r>
              <a:rPr lang="en-GB" baseline="-25000"/>
              <a:t> </a:t>
            </a:r>
            <a:r>
              <a:rPr lang="en-GB"/>
              <a:t>∑ 𝜆</a:t>
            </a:r>
            <a:r>
              <a:rPr lang="en-GB" baseline="-25000"/>
              <a:t>out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3386373" y="4910825"/>
            <a:ext cx="1208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7357398" y="5034300"/>
            <a:ext cx="1208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646" name="Shape 646"/>
          <p:cNvSpPr/>
          <p:nvPr/>
        </p:nvSpPr>
        <p:spPr>
          <a:xfrm>
            <a:off x="5430500" y="4002500"/>
            <a:ext cx="1488410" cy="840505"/>
          </a:xfrm>
          <a:custGeom>
            <a:avLst/>
            <a:gdLst/>
            <a:ahLst/>
            <a:cxnLst/>
            <a:rect l="0" t="0" r="0" b="0"/>
            <a:pathLst>
              <a:path w="53167" h="48022" extrusionOk="0">
                <a:moveTo>
                  <a:pt x="0" y="48022"/>
                </a:moveTo>
                <a:cubicBezTo>
                  <a:pt x="5812" y="47402"/>
                  <a:pt x="26869" y="46878"/>
                  <a:pt x="34873" y="44306"/>
                </a:cubicBezTo>
                <a:cubicBezTo>
                  <a:pt x="42876" y="41733"/>
                  <a:pt x="45115" y="36969"/>
                  <a:pt x="48022" y="32586"/>
                </a:cubicBezTo>
                <a:cubicBezTo>
                  <a:pt x="50928" y="28203"/>
                  <a:pt x="51452" y="23439"/>
                  <a:pt x="52310" y="18008"/>
                </a:cubicBezTo>
                <a:cubicBezTo>
                  <a:pt x="53167" y="12577"/>
                  <a:pt x="53024" y="3001"/>
                  <a:pt x="5316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647" name="Shape 647"/>
          <p:cNvSpPr/>
          <p:nvPr/>
        </p:nvSpPr>
        <p:spPr>
          <a:xfrm rot="5400000" flipH="1">
            <a:off x="6949557" y="2848095"/>
            <a:ext cx="1139235" cy="1200550"/>
          </a:xfrm>
          <a:custGeom>
            <a:avLst/>
            <a:gdLst/>
            <a:ahLst/>
            <a:cxnLst/>
            <a:rect l="0" t="0" r="0" b="0"/>
            <a:pathLst>
              <a:path w="53167" h="48022" extrusionOk="0">
                <a:moveTo>
                  <a:pt x="0" y="48022"/>
                </a:moveTo>
                <a:cubicBezTo>
                  <a:pt x="5812" y="47402"/>
                  <a:pt x="26869" y="46878"/>
                  <a:pt x="34873" y="44306"/>
                </a:cubicBezTo>
                <a:cubicBezTo>
                  <a:pt x="42876" y="41733"/>
                  <a:pt x="45115" y="36969"/>
                  <a:pt x="48022" y="32586"/>
                </a:cubicBezTo>
                <a:cubicBezTo>
                  <a:pt x="50928" y="28203"/>
                  <a:pt x="51452" y="23439"/>
                  <a:pt x="52310" y="18008"/>
                </a:cubicBezTo>
                <a:cubicBezTo>
                  <a:pt x="53167" y="12577"/>
                  <a:pt x="53024" y="3001"/>
                  <a:pt x="53167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79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É </a:t>
            </a:r>
            <a:r>
              <a:rPr lang="pt-PT" dirty="0" smtClean="0"/>
              <a:t>P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ossível </a:t>
            </a:r>
            <a:r>
              <a:rPr lang="pt-PT" dirty="0" smtClean="0"/>
              <a:t>D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imensionar </a:t>
            </a:r>
            <a:r>
              <a:rPr lang="pt-PT" dirty="0" smtClean="0"/>
              <a:t>a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dirty="0" smtClean="0"/>
              <a:t>R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ede?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body" idx="1"/>
          </p:nvPr>
        </p:nvSpPr>
        <p:spPr>
          <a:xfrm>
            <a:off x="304800" y="1609968"/>
            <a:ext cx="8610599" cy="48289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Se for possível caracterizar todos os fluxos de pacotes emitidos por todos os emissores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Se for conhecida a forma de encaminhamento desses fluxos na rede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É possível, </a:t>
            </a:r>
            <a:r>
              <a:rPr lang="pt-PT" sz="2000" dirty="0" smtClean="0"/>
              <a:t>usando teoria das filas de espera, numa pequena rede,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 determinar para cada canal qual a capacidade que acomoda as necessidades dos fluxos que o atravessam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Mas tal é geralmente impossível numa rede real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Só é mais realista por simulação usando modelos </a:t>
            </a:r>
            <a:r>
              <a:rPr lang="pt-PT" sz="2000" dirty="0" smtClean="0"/>
              <a:t>simplificados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dirty="0"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dirty="0" smtClean="0"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E </a:t>
            </a:r>
            <a:r>
              <a:rPr lang="pt-PT" sz="2000" dirty="0" smtClean="0"/>
              <a:t>dimensionar assim a rede não </a:t>
            </a:r>
            <a:r>
              <a:rPr lang="pt-PT" sz="2000" dirty="0" smtClean="0"/>
              <a:t>seria economicamente viável</a:t>
            </a:r>
            <a:endParaRPr lang="pt-PT" sz="2000" dirty="0"/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sldNum" idx="12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sng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GB" sz="1400" b="0" i="0" u="sng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3091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Caracterização da </a:t>
            </a:r>
            <a:r>
              <a:rPr lang="pt-PT" sz="3200" dirty="0" smtClean="0"/>
              <a:t>Q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ualidade de </a:t>
            </a:r>
            <a:r>
              <a:rPr lang="pt-PT" sz="3200" dirty="0" smtClean="0"/>
              <a:t>S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erviço</a:t>
            </a:r>
            <a:endParaRPr lang="pt-PT" sz="32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457200" y="1524000"/>
            <a:ext cx="4953000" cy="685799"/>
          </a:xfrm>
          <a:prstGeom prst="rect">
            <a:avLst/>
          </a:prstGeom>
          <a:noFill/>
          <a:ln>
            <a:noFill/>
          </a:ln>
        </p:spPr>
        <p:txBody>
          <a:bodyPr lIns="92050" tIns="46025" rIns="92050" bIns="46025" anchor="t" anchorCtr="0">
            <a:noAutofit/>
          </a:bodyPr>
          <a:lstStyle/>
          <a:p>
            <a:pPr marL="223838" marR="0" lvl="0" indent="-223838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0" y="1271587"/>
            <a:ext cx="533399" cy="244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200" b="1" i="0" u="sng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lang="en-GB" sz="1200" b="1" i="0" u="sng" strike="noStrike" cap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306450" y="1322075"/>
            <a:ext cx="8684399" cy="50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Tempo de transito extremo a extremo e sua variância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jitter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Débito de extremo a extremo e débito útil de extremo a extremo (</a:t>
            </a:r>
            <a:r>
              <a:rPr lang="pt-PT" sz="2400" i="1" dirty="0" err="1" smtClean="0"/>
              <a:t>t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hroughput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e </a:t>
            </a:r>
            <a:r>
              <a:rPr lang="pt-PT" sz="2400" i="1" dirty="0" err="1" smtClean="0"/>
              <a:t>goodput</a:t>
            </a:r>
            <a:r>
              <a:rPr lang="pt-PT" sz="2400" i="1" dirty="0" smtClean="0"/>
              <a:t>)</a:t>
            </a:r>
            <a:r>
              <a:rPr lang="pt-PT" sz="2400" dirty="0" smtClean="0"/>
              <a:t> 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sua caracterização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Taxa de per</a:t>
            </a:r>
            <a:r>
              <a:rPr lang="pt-PT" sz="2400" dirty="0" smtClean="0"/>
              <a:t>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a de pacotes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1984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É fácil de a garantir valores (médios, mínimos, ...) ?</a:t>
            </a: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dirty="0" smtClean="0"/>
              <a:t>Controlo da Saturação</a:t>
            </a:r>
            <a:endParaRPr lang="pt-PT" dirty="0"/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15</a:t>
            </a:fld>
            <a:endParaRPr lang="en-GB"/>
          </a:p>
        </p:txBody>
      </p:sp>
      <p:sp>
        <p:nvSpPr>
          <p:cNvPr id="673" name="Shape 673"/>
          <p:cNvSpPr txBox="1">
            <a:spLocks noGrp="1"/>
          </p:cNvSpPr>
          <p:nvPr>
            <p:ph type="body" idx="4294967295"/>
          </p:nvPr>
        </p:nvSpPr>
        <p:spPr>
          <a:xfrm>
            <a:off x="323528" y="1412775"/>
            <a:ext cx="8610599" cy="4897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Uma rede diz-se saturada quando o conjunto de solicitações de encaminhamento de pacotes que recebe a conduzem a uma situação de colapso, e a quantidade real de pacotes encaminhados é inferior à capacidade efetiva da rede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Ao conjunto de arquiteturas, protocolos e algoritmos usados para controlar as solicitações à rede, de forma a evitar que esta entre em saturação, chamam-se arquiteturas, protocolos e algoritmos de controlo da saturação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Rede Saturada</a:t>
            </a:r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  <p:pic>
        <p:nvPicPr>
          <p:cNvPr id="681" name="Shape 6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575" y="1359875"/>
            <a:ext cx="6419174" cy="481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title"/>
          </p:nvPr>
        </p:nvSpPr>
        <p:spPr>
          <a:xfrm>
            <a:off x="224100" y="364700"/>
            <a:ext cx="8594399" cy="908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Alternativas para Evitar a Saturação</a:t>
            </a:r>
          </a:p>
        </p:txBody>
      </p:sp>
      <p:sp>
        <p:nvSpPr>
          <p:cNvPr id="688" name="Shape 68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17</a:t>
            </a:fld>
            <a:endParaRPr lang="en-GB"/>
          </a:p>
        </p:txBody>
      </p:sp>
      <p:pic>
        <p:nvPicPr>
          <p:cNvPr id="689" name="Shape 6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32" y="3547960"/>
            <a:ext cx="408065" cy="18023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Shape 690"/>
          <p:cNvSpPr/>
          <p:nvPr/>
        </p:nvSpPr>
        <p:spPr>
          <a:xfrm>
            <a:off x="2830008" y="1806593"/>
            <a:ext cx="5166719" cy="4000427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91" name="Shape 6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53" y="4151491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068" y="2604189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828" y="4209066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053" y="2309870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81" y="3547960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903" y="3498176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99" y="3075612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350" y="3255847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72" y="3547960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58" y="4209066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358" y="2399977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Shape 7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382" y="2679607"/>
            <a:ext cx="408065" cy="180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Shape 703"/>
          <p:cNvCxnSpPr>
            <a:stCxn id="704" idx="3"/>
            <a:endCxn id="694" idx="1"/>
          </p:cNvCxnSpPr>
          <p:nvPr/>
        </p:nvCxnSpPr>
        <p:spPr>
          <a:xfrm>
            <a:off x="1122353" y="2399988"/>
            <a:ext cx="2699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5" name="Shape 705"/>
          <p:cNvCxnSpPr>
            <a:stCxn id="694" idx="3"/>
            <a:endCxn id="697" idx="1"/>
          </p:cNvCxnSpPr>
          <p:nvPr/>
        </p:nvCxnSpPr>
        <p:spPr>
          <a:xfrm>
            <a:off x="4230118" y="2399988"/>
            <a:ext cx="1200600" cy="76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6" name="Shape 706"/>
          <p:cNvCxnSpPr>
            <a:stCxn id="697" idx="3"/>
            <a:endCxn id="698" idx="1"/>
          </p:cNvCxnSpPr>
          <p:nvPr/>
        </p:nvCxnSpPr>
        <p:spPr>
          <a:xfrm>
            <a:off x="5838864" y="3165729"/>
            <a:ext cx="864600" cy="18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7" name="Shape 707"/>
          <p:cNvCxnSpPr>
            <a:stCxn id="698" idx="0"/>
            <a:endCxn id="702" idx="2"/>
          </p:cNvCxnSpPr>
          <p:nvPr/>
        </p:nvCxnSpPr>
        <p:spPr>
          <a:xfrm rot="10800000" flipH="1">
            <a:off x="6907382" y="2859847"/>
            <a:ext cx="204000" cy="39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8" name="Shape 708"/>
          <p:cNvCxnSpPr>
            <a:stCxn id="702" idx="3"/>
          </p:cNvCxnSpPr>
          <p:nvPr/>
        </p:nvCxnSpPr>
        <p:spPr>
          <a:xfrm rot="10800000" flipH="1">
            <a:off x="7315448" y="2371924"/>
            <a:ext cx="993900" cy="39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09" name="Shape 709"/>
          <p:cNvCxnSpPr>
            <a:stCxn id="710" idx="3"/>
            <a:endCxn id="695" idx="1"/>
          </p:cNvCxnSpPr>
          <p:nvPr/>
        </p:nvCxnSpPr>
        <p:spPr>
          <a:xfrm>
            <a:off x="1130781" y="3638077"/>
            <a:ext cx="246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stealth" w="lg" len="lg"/>
            <a:tailEnd type="none" w="lg" len="lg"/>
          </a:ln>
        </p:spPr>
      </p:cxnSp>
      <p:cxnSp>
        <p:nvCxnSpPr>
          <p:cNvPr id="711" name="Shape 711"/>
          <p:cNvCxnSpPr>
            <a:stCxn id="695" idx="3"/>
            <a:endCxn id="696" idx="1"/>
          </p:cNvCxnSpPr>
          <p:nvPr/>
        </p:nvCxnSpPr>
        <p:spPr>
          <a:xfrm rot="10800000" flipH="1">
            <a:off x="4005146" y="3588277"/>
            <a:ext cx="905700" cy="4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2" name="Shape 712"/>
          <p:cNvCxnSpPr>
            <a:stCxn id="696" idx="3"/>
            <a:endCxn id="699" idx="1"/>
          </p:cNvCxnSpPr>
          <p:nvPr/>
        </p:nvCxnSpPr>
        <p:spPr>
          <a:xfrm>
            <a:off x="5318968" y="3588294"/>
            <a:ext cx="744300" cy="4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3" name="Shape 713"/>
          <p:cNvCxnSpPr>
            <a:stCxn id="699" idx="3"/>
            <a:endCxn id="714" idx="1"/>
          </p:cNvCxnSpPr>
          <p:nvPr/>
        </p:nvCxnSpPr>
        <p:spPr>
          <a:xfrm>
            <a:off x="6471337" y="3638077"/>
            <a:ext cx="2040900" cy="155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5" name="Shape 715"/>
          <p:cNvCxnSpPr>
            <a:stCxn id="714" idx="1"/>
            <a:endCxn id="693" idx="3"/>
          </p:cNvCxnSpPr>
          <p:nvPr/>
        </p:nvCxnSpPr>
        <p:spPr>
          <a:xfrm flipH="1">
            <a:off x="6608893" y="3793683"/>
            <a:ext cx="1903500" cy="505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6" name="Shape 716"/>
          <p:cNvCxnSpPr>
            <a:stCxn id="693" idx="1"/>
            <a:endCxn id="700" idx="3"/>
          </p:cNvCxnSpPr>
          <p:nvPr/>
        </p:nvCxnSpPr>
        <p:spPr>
          <a:xfrm rot="10800000">
            <a:off x="5617328" y="4299183"/>
            <a:ext cx="58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7" name="Shape 717"/>
          <p:cNvCxnSpPr>
            <a:stCxn id="700" idx="1"/>
            <a:endCxn id="691" idx="3"/>
          </p:cNvCxnSpPr>
          <p:nvPr/>
        </p:nvCxnSpPr>
        <p:spPr>
          <a:xfrm rot="10800000">
            <a:off x="4230158" y="4241583"/>
            <a:ext cx="979200" cy="57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718" name="Shape 718"/>
          <p:cNvCxnSpPr>
            <a:stCxn id="691" idx="1"/>
            <a:endCxn id="710" idx="3"/>
          </p:cNvCxnSpPr>
          <p:nvPr/>
        </p:nvCxnSpPr>
        <p:spPr>
          <a:xfrm rot="10800000">
            <a:off x="1131053" y="3638009"/>
            <a:ext cx="2691000" cy="60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719" name="Shape 719"/>
          <p:cNvCxnSpPr/>
          <p:nvPr/>
        </p:nvCxnSpPr>
        <p:spPr>
          <a:xfrm rot="10800000" flipH="1">
            <a:off x="1215553" y="4538592"/>
            <a:ext cx="3684599" cy="5459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720" name="Shape 720"/>
          <p:cNvCxnSpPr/>
          <p:nvPr/>
        </p:nvCxnSpPr>
        <p:spPr>
          <a:xfrm rot="10800000">
            <a:off x="1215727" y="5084608"/>
            <a:ext cx="3520499" cy="393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721" name="Shape 721"/>
          <p:cNvSpPr txBox="1"/>
          <p:nvPr/>
        </p:nvSpPr>
        <p:spPr>
          <a:xfrm>
            <a:off x="298350" y="1481450"/>
            <a:ext cx="1682400" cy="71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Controlo rígido à entrada da rede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377900" y="5713050"/>
            <a:ext cx="4533000" cy="9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8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com base em feedback implícito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800" b="1" i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(timeout, delay)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224100" y="2753156"/>
            <a:ext cx="2040899" cy="71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/>
              <a:t>Controlo com base em feedback explícito</a:t>
            </a:r>
          </a:p>
        </p:txBody>
      </p:sp>
      <p:pic>
        <p:nvPicPr>
          <p:cNvPr id="724" name="Shape 7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944" y="1472660"/>
            <a:ext cx="583500" cy="80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Shape 7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897" y="4105032"/>
            <a:ext cx="744299" cy="7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Shape 7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408" y="2949034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Shape 7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956" y="5084587"/>
            <a:ext cx="408065" cy="1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Shape 7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3812" y="2980499"/>
            <a:ext cx="744372" cy="71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Shape 7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5602" y="2982448"/>
            <a:ext cx="632812" cy="60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Shape 7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94698" y="2191574"/>
            <a:ext cx="307673" cy="3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Shape 7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85" y="4996237"/>
            <a:ext cx="307673" cy="3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Shape 7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9464" y="3654075"/>
            <a:ext cx="307673" cy="3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Shape 7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3245" y="4662157"/>
            <a:ext cx="307673" cy="3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Shape 7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885" y="2221510"/>
            <a:ext cx="307673" cy="3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Shape 7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221" y="3459621"/>
            <a:ext cx="307673" cy="35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Shape 7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8057" y="5172773"/>
            <a:ext cx="307673" cy="305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Shape 7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31473" y="2897080"/>
            <a:ext cx="307673" cy="35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TCP e Controlo da Saturação</a:t>
            </a:r>
            <a:endParaRPr lang="pt-PT" dirty="0"/>
          </a:p>
        </p:txBody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Dado normalmente não existir nenhum mecanismo que limite o ritmo de emissão, a saturação da rede </a:t>
            </a:r>
            <a:r>
              <a:rPr lang="pt-PT" dirty="0" smtClean="0"/>
              <a:t>seria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 inevitável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Isso levou à adoção de mecanismos de controlo ao nível do protocolo TCP cujo mecanismo de controlo da saturação, atuando “voluntariamente”, é fundamental para o funcionamento da Internet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O mecanismo fundamental usado pelo TCP para lidar com a saturação designa-se por AIMD (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additive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increase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sym typeface="Comic Sans MS"/>
              </a:rPr>
              <a:t>, 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multiplicative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decrease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)</a:t>
            </a:r>
            <a:endParaRPr lang="pt-PT" sz="28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44" name="Shape 7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 dirty="0" err="1"/>
              <a:t>Só</a:t>
            </a:r>
            <a:r>
              <a:rPr lang="en-GB" sz="3000" dirty="0"/>
              <a:t> </a:t>
            </a:r>
            <a:r>
              <a:rPr lang="en-GB" sz="3000" dirty="0" err="1"/>
              <a:t>é</a:t>
            </a:r>
            <a:r>
              <a:rPr lang="en-GB" sz="3000" dirty="0"/>
              <a:t> </a:t>
            </a:r>
            <a:r>
              <a:rPr lang="en-GB" sz="3000" dirty="0" err="1"/>
              <a:t>Realista</a:t>
            </a:r>
            <a:r>
              <a:rPr lang="en-GB" sz="3000" dirty="0"/>
              <a:t> </a:t>
            </a:r>
            <a:r>
              <a:rPr lang="en-GB" sz="3000" dirty="0" err="1" smtClean="0"/>
              <a:t>Atuar</a:t>
            </a:r>
            <a:r>
              <a:rPr lang="en-GB" sz="3000" dirty="0" smtClean="0"/>
              <a:t> </a:t>
            </a:r>
            <a:r>
              <a:rPr lang="en-GB" sz="3000" dirty="0"/>
              <a:t>do </a:t>
            </a:r>
            <a:r>
              <a:rPr lang="en-GB" sz="3000" dirty="0" err="1"/>
              <a:t>Lado</a:t>
            </a:r>
            <a:r>
              <a:rPr lang="en-GB" sz="3000" dirty="0"/>
              <a:t> do </a:t>
            </a:r>
            <a:r>
              <a:rPr lang="en-GB" sz="3000" dirty="0" err="1"/>
              <a:t>Emissor</a:t>
            </a:r>
            <a:endParaRPr lang="en-GB" sz="3000" dirty="0"/>
          </a:p>
        </p:txBody>
      </p:sp>
      <p:sp>
        <p:nvSpPr>
          <p:cNvPr id="751" name="Shape 7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19</a:t>
            </a:fld>
            <a:endParaRPr lang="en-GB"/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475" y="4061713"/>
            <a:ext cx="377839" cy="18099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Shape 753"/>
          <p:cNvSpPr/>
          <p:nvPr/>
        </p:nvSpPr>
        <p:spPr>
          <a:xfrm>
            <a:off x="2709647" y="2521298"/>
            <a:ext cx="3724704" cy="3574476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4" name="Shape 7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35" y="3948671"/>
            <a:ext cx="503833" cy="6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737" y="3994389"/>
            <a:ext cx="503827" cy="542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Shape 756"/>
          <p:cNvCxnSpPr/>
          <p:nvPr/>
        </p:nvCxnSpPr>
        <p:spPr>
          <a:xfrm rot="10800000" flipH="1">
            <a:off x="1124681" y="3798312"/>
            <a:ext cx="2649000" cy="5033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757" name="Shape 757"/>
          <p:cNvCxnSpPr/>
          <p:nvPr/>
        </p:nvCxnSpPr>
        <p:spPr>
          <a:xfrm rot="10800000">
            <a:off x="1124569" y="4301676"/>
            <a:ext cx="2649000" cy="51719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758" name="Shape 758"/>
          <p:cNvSpPr txBox="1"/>
          <p:nvPr/>
        </p:nvSpPr>
        <p:spPr>
          <a:xfrm>
            <a:off x="2196300" y="1621299"/>
            <a:ext cx="1693200" cy="114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i="1">
                <a:latin typeface="Comic Sans MS"/>
                <a:ea typeface="Comic Sans MS"/>
                <a:cs typeface="Comic Sans MS"/>
                <a:sym typeface="Comic Sans MS"/>
              </a:rPr>
              <a:t>Feedback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 implícito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i="1">
                <a:latin typeface="Comic Sans MS"/>
                <a:ea typeface="Comic Sans MS"/>
                <a:cs typeface="Comic Sans MS"/>
                <a:sym typeface="Comic Sans MS"/>
              </a:rPr>
              <a:t>(timeout, delay) </a:t>
            </a: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sobre os estado da rede</a:t>
            </a:r>
          </a:p>
        </p:txBody>
      </p:sp>
      <p:cxnSp>
        <p:nvCxnSpPr>
          <p:cNvPr id="759" name="Shape 759"/>
          <p:cNvCxnSpPr/>
          <p:nvPr/>
        </p:nvCxnSpPr>
        <p:spPr>
          <a:xfrm flipH="1">
            <a:off x="5481331" y="4236226"/>
            <a:ext cx="1811399" cy="633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760" name="Shape 760"/>
          <p:cNvCxnSpPr/>
          <p:nvPr/>
        </p:nvCxnSpPr>
        <p:spPr>
          <a:xfrm>
            <a:off x="5432116" y="3747073"/>
            <a:ext cx="1860599" cy="489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pic>
        <p:nvPicPr>
          <p:cNvPr id="761" name="Shape 7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621" y="2955318"/>
            <a:ext cx="535580" cy="581159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/>
          <p:nvPr/>
        </p:nvSpPr>
        <p:spPr>
          <a:xfrm>
            <a:off x="472913" y="2297350"/>
            <a:ext cx="1860599" cy="1544099"/>
          </a:xfrm>
          <a:prstGeom prst="cloudCallout">
            <a:avLst>
              <a:gd name="adj1" fmla="val -20833"/>
              <a:gd name="adj2" fmla="val 625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 txBox="1"/>
          <p:nvPr/>
        </p:nvSpPr>
        <p:spPr>
          <a:xfrm>
            <a:off x="4285190" y="3663055"/>
            <a:ext cx="974400" cy="75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48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764" name="Shape 764"/>
          <p:cNvSpPr/>
          <p:nvPr/>
        </p:nvSpPr>
        <p:spPr>
          <a:xfrm flipH="1">
            <a:off x="6810487" y="2256625"/>
            <a:ext cx="1860599" cy="1543799"/>
          </a:xfrm>
          <a:prstGeom prst="cloudCallout">
            <a:avLst>
              <a:gd name="adj1" fmla="val 9773"/>
              <a:gd name="adj2" fmla="val 6382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65" name="Shape 7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858" y="2769718"/>
            <a:ext cx="699005" cy="75940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 txBox="1"/>
          <p:nvPr/>
        </p:nvSpPr>
        <p:spPr>
          <a:xfrm>
            <a:off x="751731" y="1701137"/>
            <a:ext cx="1385099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Comic Sans MS"/>
                <a:ea typeface="Comic Sans MS"/>
                <a:cs typeface="Comic Sans MS"/>
                <a:sym typeface="Comic Sans MS"/>
              </a:rPr>
              <a:t>Emissor</a:t>
            </a:r>
          </a:p>
        </p:txBody>
      </p:sp>
      <p:sp>
        <p:nvSpPr>
          <p:cNvPr id="767" name="Shape 767"/>
          <p:cNvSpPr txBox="1"/>
          <p:nvPr/>
        </p:nvSpPr>
        <p:spPr>
          <a:xfrm>
            <a:off x="6852154" y="1701137"/>
            <a:ext cx="1385099" cy="4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b="1">
                <a:latin typeface="Comic Sans MS"/>
                <a:ea typeface="Comic Sans MS"/>
                <a:cs typeface="Comic Sans MS"/>
                <a:sym typeface="Comic Sans MS"/>
              </a:rPr>
              <a:t>Receptor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1124687" y="2623013"/>
            <a:ext cx="974400" cy="59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TCP </a:t>
            </a:r>
            <a:r>
              <a:rPr lang="en-GB" i="1"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7057459" y="2302636"/>
            <a:ext cx="974400" cy="35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TCP </a:t>
            </a:r>
            <a:r>
              <a:rPr lang="en-GB" i="1"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do Capítulo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23528" y="1412775"/>
            <a:ext cx="8610599" cy="48974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Com comutação de pacotes e multiplexagem estat</a:t>
            </a:r>
            <a:r>
              <a:rPr lang="pt-PT" sz="2400" dirty="0" smtClean="0"/>
              <a:t>ística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a entrega dos pacotes e o tempo de tr</a:t>
            </a:r>
            <a:r>
              <a:rPr lang="pt-PT" sz="2400" dirty="0" smtClean="0"/>
              <a:t>â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nsito não </a:t>
            </a:r>
            <a:r>
              <a:rPr lang="pt-PT" sz="2400" dirty="0" smtClean="0"/>
              <a:t>são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garantidos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Por detrás de ambos os comportamentos estão os erros nos canais e as filas de espera existentes nos </a:t>
            </a:r>
            <a:r>
              <a:rPr lang="pt-PT" sz="2400" dirty="0" smtClean="0"/>
              <a:t>comutadores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Aumentar as solicitações para além do que os comutadores comportam pode ser uma estratégia errada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Como encontrar um ponto de equilíbrio?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Como é que o protocolo TCP lida com esta situação?</a:t>
            </a: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Respostas </a:t>
            </a:r>
            <a:r>
              <a:rPr lang="pt-PT" dirty="0" smtClean="0"/>
              <a:t>P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ossíveis dos </a:t>
            </a:r>
            <a:r>
              <a:rPr lang="pt-PT" dirty="0" smtClean="0"/>
              <a:t>E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missores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Ignorar — só piora a situação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O principal sintoma da saturação é a per</a:t>
            </a:r>
            <a:r>
              <a:rPr lang="pt-PT" sz="2400" dirty="0" smtClean="0"/>
              <a:t>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a de pacotes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timeout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ou múltiplos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ACKs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sym typeface="Comic Sans MS"/>
              </a:rPr>
              <a:t> repetidos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) — quando a mesma tem lugar pode-se diminuir o ritmo de emissão — mas quanto?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Como as filas de espera estão cheias, deve-se adotar um comportamento agressivo — diminuir o ritmo para metade ou mesmo para próximo de zero</a:t>
            </a:r>
          </a:p>
          <a:p>
            <a:pPr marL="223837" marR="0" lvl="0" indent="-223837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Mas que fazer se os pacotes começam a passar?</a:t>
            </a:r>
            <a:r>
              <a:rPr lang="pt-PT" dirty="0" smtClean="0"/>
              <a:t> Deve-se 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umentar o ritmo a pouco e pouco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776" name="Shape 7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 TCP (AIMD)</a:t>
            </a:r>
            <a:endParaRPr lang="pt-PT" sz="32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1922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Incremento aditivo, recuo multiplicativo (AIMD)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A quando da deteção de uma per</a:t>
            </a:r>
            <a:r>
              <a:rPr lang="pt-PT" sz="2000" dirty="0" smtClean="0"/>
              <a:t>d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a de pacote, dividir a janela por dois (recuo</a:t>
            </a:r>
            <a:r>
              <a:rPr lang="pt-PT" sz="2000" dirty="0" smtClean="0"/>
              <a:t> multiplicativo)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Quando uma janela foi transmitida com sucesso, incrementar a janela a pouco e pouco (aditivamente)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lang="pt-PT" sz="2000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4" name="Shape 784"/>
          <p:cNvCxnSpPr/>
          <p:nvPr/>
        </p:nvCxnSpPr>
        <p:spPr>
          <a:xfrm rot="10800000">
            <a:off x="1940451" y="3406847"/>
            <a:ext cx="34200" cy="252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85" name="Shape 785"/>
          <p:cNvCxnSpPr/>
          <p:nvPr/>
        </p:nvCxnSpPr>
        <p:spPr>
          <a:xfrm rot="10800000" flipH="1">
            <a:off x="1974651" y="5903081"/>
            <a:ext cx="5424299" cy="16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86" name="Shape 786"/>
          <p:cNvSpPr txBox="1"/>
          <p:nvPr/>
        </p:nvSpPr>
        <p:spPr>
          <a:xfrm>
            <a:off x="6271958" y="5903016"/>
            <a:ext cx="998699" cy="26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2377282" y="3294074"/>
            <a:ext cx="1556699" cy="3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Alarme</a:t>
            </a:r>
          </a:p>
        </p:txBody>
      </p:sp>
      <p:sp>
        <p:nvSpPr>
          <p:cNvPr id="788" name="Shape 788"/>
          <p:cNvSpPr txBox="1"/>
          <p:nvPr/>
        </p:nvSpPr>
        <p:spPr>
          <a:xfrm rot="-5400000">
            <a:off x="671498" y="4283236"/>
            <a:ext cx="2142300" cy="39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Dimensão da janela do emissor</a:t>
            </a:r>
          </a:p>
        </p:txBody>
      </p:sp>
      <p:sp>
        <p:nvSpPr>
          <p:cNvPr id="789" name="Shape 789"/>
          <p:cNvSpPr/>
          <p:nvPr/>
        </p:nvSpPr>
        <p:spPr>
          <a:xfrm>
            <a:off x="1974641" y="3991158"/>
            <a:ext cx="2412490" cy="1788356"/>
          </a:xfrm>
          <a:custGeom>
            <a:avLst/>
            <a:gdLst/>
            <a:ahLst/>
            <a:cxnLst/>
            <a:rect l="0" t="0" r="0" b="0"/>
            <a:pathLst>
              <a:path w="84015" h="72631" extrusionOk="0">
                <a:moveTo>
                  <a:pt x="0" y="72631"/>
                </a:moveTo>
                <a:lnTo>
                  <a:pt x="23679" y="24134"/>
                </a:lnTo>
                <a:lnTo>
                  <a:pt x="24362" y="58287"/>
                </a:lnTo>
                <a:lnTo>
                  <a:pt x="76274" y="0"/>
                </a:lnTo>
                <a:lnTo>
                  <a:pt x="84015" y="6989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790" name="Shape 790"/>
          <p:cNvSpPr/>
          <p:nvPr/>
        </p:nvSpPr>
        <p:spPr>
          <a:xfrm>
            <a:off x="4387108" y="4247298"/>
            <a:ext cx="2412490" cy="1480401"/>
          </a:xfrm>
          <a:custGeom>
            <a:avLst/>
            <a:gdLst/>
            <a:ahLst/>
            <a:cxnLst/>
            <a:rect l="0" t="0" r="0" b="0"/>
            <a:pathLst>
              <a:path w="84015" h="72631" extrusionOk="0">
                <a:moveTo>
                  <a:pt x="0" y="72631"/>
                </a:moveTo>
                <a:lnTo>
                  <a:pt x="23679" y="24134"/>
                </a:lnTo>
                <a:lnTo>
                  <a:pt x="24362" y="58287"/>
                </a:lnTo>
                <a:lnTo>
                  <a:pt x="76274" y="0"/>
                </a:lnTo>
                <a:lnTo>
                  <a:pt x="84015" y="6989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791" name="Shape 791"/>
          <p:cNvCxnSpPr/>
          <p:nvPr/>
        </p:nvCxnSpPr>
        <p:spPr>
          <a:xfrm>
            <a:off x="2643780" y="4119904"/>
            <a:ext cx="0" cy="44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2" name="Shape 792"/>
          <p:cNvCxnSpPr/>
          <p:nvPr/>
        </p:nvCxnSpPr>
        <p:spPr>
          <a:xfrm>
            <a:off x="4149405" y="3546732"/>
            <a:ext cx="0" cy="44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3" name="Shape 793"/>
          <p:cNvCxnSpPr/>
          <p:nvPr/>
        </p:nvCxnSpPr>
        <p:spPr>
          <a:xfrm>
            <a:off x="5059318" y="4258694"/>
            <a:ext cx="0" cy="44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4" name="Shape 794"/>
          <p:cNvCxnSpPr/>
          <p:nvPr/>
        </p:nvCxnSpPr>
        <p:spPr>
          <a:xfrm>
            <a:off x="6589873" y="3738500"/>
            <a:ext cx="0" cy="44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5" name="Shape 795"/>
          <p:cNvCxnSpPr/>
          <p:nvPr/>
        </p:nvCxnSpPr>
        <p:spPr>
          <a:xfrm>
            <a:off x="2446371" y="3294074"/>
            <a:ext cx="0" cy="44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6" name="Shape 796"/>
          <p:cNvCxnSpPr/>
          <p:nvPr/>
        </p:nvCxnSpPr>
        <p:spPr>
          <a:xfrm rot="10800000" flipH="1">
            <a:off x="1997640" y="5739133"/>
            <a:ext cx="4841699" cy="3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797" name="Shape 797"/>
          <p:cNvSpPr txBox="1"/>
          <p:nvPr/>
        </p:nvSpPr>
        <p:spPr>
          <a:xfrm>
            <a:off x="1423750" y="5582272"/>
            <a:ext cx="788400" cy="35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800"/>
              <a:t>1 MSS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1039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PT" sz="3000" dirty="0" smtClean="0"/>
              <a:t>Como Controlar o Débito de Emissão ?</a:t>
            </a:r>
            <a:endParaRPr lang="pt-PT" sz="3000" dirty="0"/>
          </a:p>
        </p:txBody>
      </p:sp>
      <p:sp>
        <p:nvSpPr>
          <p:cNvPr id="804" name="Shape 80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 lang="en-GB"/>
          </a:p>
        </p:txBody>
      </p:sp>
      <p:sp>
        <p:nvSpPr>
          <p:cNvPr id="805" name="Shape 805"/>
          <p:cNvSpPr/>
          <p:nvPr/>
        </p:nvSpPr>
        <p:spPr>
          <a:xfrm rot="1340183" flipH="1">
            <a:off x="3877933" y="2863591"/>
            <a:ext cx="2094233" cy="249684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06" name="Shape 806"/>
          <p:cNvCxnSpPr/>
          <p:nvPr/>
        </p:nvCxnSpPr>
        <p:spPr>
          <a:xfrm>
            <a:off x="6018075" y="2211533"/>
            <a:ext cx="18000" cy="2229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807" name="Shape 807"/>
          <p:cNvSpPr txBox="1"/>
          <p:nvPr/>
        </p:nvSpPr>
        <p:spPr>
          <a:xfrm>
            <a:off x="6067000" y="3811950"/>
            <a:ext cx="797100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tempo</a:t>
            </a:r>
          </a:p>
        </p:txBody>
      </p:sp>
      <p:sp>
        <p:nvSpPr>
          <p:cNvPr id="808" name="Shape 808"/>
          <p:cNvSpPr txBox="1"/>
          <p:nvPr/>
        </p:nvSpPr>
        <p:spPr>
          <a:xfrm>
            <a:off x="6164675" y="2343483"/>
            <a:ext cx="1225800" cy="5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T</a:t>
            </a:r>
            <a:r>
              <a:rPr lang="en-GB" sz="1200" b="1"/>
              <a:t> = tempo 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/>
              <a:t>transmissão</a:t>
            </a:r>
          </a:p>
        </p:txBody>
      </p:sp>
      <p:sp>
        <p:nvSpPr>
          <p:cNvPr id="809" name="Shape 809"/>
          <p:cNvSpPr txBox="1"/>
          <p:nvPr/>
        </p:nvSpPr>
        <p:spPr>
          <a:xfrm>
            <a:off x="5343625" y="1517825"/>
            <a:ext cx="1065900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Receptor </a:t>
            </a:r>
          </a:p>
        </p:txBody>
      </p:sp>
      <p:cxnSp>
        <p:nvCxnSpPr>
          <p:cNvPr id="810" name="Shape 810"/>
          <p:cNvCxnSpPr/>
          <p:nvPr/>
        </p:nvCxnSpPr>
        <p:spPr>
          <a:xfrm flipH="1">
            <a:off x="3129325" y="2165100"/>
            <a:ext cx="813899" cy="13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11" name="Shape 811"/>
          <p:cNvCxnSpPr/>
          <p:nvPr/>
        </p:nvCxnSpPr>
        <p:spPr>
          <a:xfrm flipH="1">
            <a:off x="3151374" y="2468700"/>
            <a:ext cx="812100" cy="11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12" name="Shape 812"/>
          <p:cNvCxnSpPr/>
          <p:nvPr/>
        </p:nvCxnSpPr>
        <p:spPr>
          <a:xfrm flipH="1">
            <a:off x="3137725" y="3258166"/>
            <a:ext cx="2724899" cy="33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13" name="Shape 813"/>
          <p:cNvCxnSpPr/>
          <p:nvPr/>
        </p:nvCxnSpPr>
        <p:spPr>
          <a:xfrm flipH="1">
            <a:off x="3137712" y="4070033"/>
            <a:ext cx="2724899" cy="33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14" name="Shape 814"/>
          <p:cNvCxnSpPr/>
          <p:nvPr/>
        </p:nvCxnSpPr>
        <p:spPr>
          <a:xfrm flipH="1">
            <a:off x="3766474" y="2165100"/>
            <a:ext cx="900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15" name="Shape 815"/>
          <p:cNvCxnSpPr/>
          <p:nvPr/>
        </p:nvCxnSpPr>
        <p:spPr>
          <a:xfrm>
            <a:off x="3765087" y="2497450"/>
            <a:ext cx="1199" cy="777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6" name="Shape 816"/>
          <p:cNvSpPr txBox="1"/>
          <p:nvPr/>
        </p:nvSpPr>
        <p:spPr>
          <a:xfrm>
            <a:off x="1753525" y="2674650"/>
            <a:ext cx="1618499" cy="6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Total = T</a:t>
            </a:r>
            <a:r>
              <a:rPr lang="en-GB" sz="1200" b="1" baseline="-25000"/>
              <a:t>T </a:t>
            </a:r>
            <a:r>
              <a:rPr lang="en-GB" sz="1200" b="1"/>
              <a:t>+ 2 x T</a:t>
            </a:r>
            <a:r>
              <a:rPr lang="en-GB" sz="1200" b="1" baseline="-25000"/>
              <a:t>P</a:t>
            </a:r>
          </a:p>
        </p:txBody>
      </p:sp>
      <p:sp>
        <p:nvSpPr>
          <p:cNvPr id="817" name="Shape 817"/>
          <p:cNvSpPr/>
          <p:nvPr/>
        </p:nvSpPr>
        <p:spPr>
          <a:xfrm rot="1340183" flipH="1">
            <a:off x="3870133" y="2589907"/>
            <a:ext cx="2094233" cy="249684"/>
          </a:xfrm>
          <a:prstGeom prst="parallelogram">
            <a:avLst>
              <a:gd name="adj" fmla="val 25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 txBox="1"/>
          <p:nvPr/>
        </p:nvSpPr>
        <p:spPr>
          <a:xfrm>
            <a:off x="3559825" y="1360633"/>
            <a:ext cx="797100" cy="68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Emissor </a:t>
            </a:r>
          </a:p>
        </p:txBody>
      </p:sp>
      <p:cxnSp>
        <p:nvCxnSpPr>
          <p:cNvPr id="819" name="Shape 819"/>
          <p:cNvCxnSpPr/>
          <p:nvPr/>
        </p:nvCxnSpPr>
        <p:spPr>
          <a:xfrm>
            <a:off x="3970262" y="1942750"/>
            <a:ext cx="6900" cy="256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0" name="Shape 820"/>
          <p:cNvCxnSpPr/>
          <p:nvPr/>
        </p:nvCxnSpPr>
        <p:spPr>
          <a:xfrm>
            <a:off x="5871462" y="2147533"/>
            <a:ext cx="10200" cy="2358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21" name="Shape 821"/>
          <p:cNvCxnSpPr/>
          <p:nvPr/>
        </p:nvCxnSpPr>
        <p:spPr>
          <a:xfrm>
            <a:off x="3765087" y="3338483"/>
            <a:ext cx="1199" cy="777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22" name="Shape 822"/>
          <p:cNvSpPr txBox="1"/>
          <p:nvPr/>
        </p:nvSpPr>
        <p:spPr>
          <a:xfrm>
            <a:off x="6132500" y="3128333"/>
            <a:ext cx="1225800" cy="5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= tempo de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200" b="1"/>
              <a:t>propagação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4594687" y="2195050"/>
            <a:ext cx="797100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Data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591400" y="3632750"/>
            <a:ext cx="797100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/>
              <a:t>Ack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3370900" y="2674650"/>
            <a:ext cx="395399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</a:t>
            </a:r>
          </a:p>
        </p:txBody>
      </p:sp>
      <p:sp>
        <p:nvSpPr>
          <p:cNvPr id="826" name="Shape 826"/>
          <p:cNvSpPr txBox="1"/>
          <p:nvPr/>
        </p:nvSpPr>
        <p:spPr>
          <a:xfrm>
            <a:off x="3370900" y="3477950"/>
            <a:ext cx="395399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P</a:t>
            </a:r>
            <a:r>
              <a:rPr lang="en-GB" sz="1200" b="1"/>
              <a:t> 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3371975" y="2122516"/>
            <a:ext cx="395399" cy="38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 b="1"/>
              <a:t>T</a:t>
            </a:r>
            <a:r>
              <a:rPr lang="en-GB" sz="1200" b="1" baseline="-25000"/>
              <a:t>T</a:t>
            </a:r>
            <a:r>
              <a:rPr lang="en-GB" sz="1200" b="1"/>
              <a:t> </a:t>
            </a:r>
          </a:p>
        </p:txBody>
      </p:sp>
      <p:cxnSp>
        <p:nvCxnSpPr>
          <p:cNvPr id="828" name="Shape 828"/>
          <p:cNvCxnSpPr/>
          <p:nvPr/>
        </p:nvCxnSpPr>
        <p:spPr>
          <a:xfrm>
            <a:off x="3274512" y="2207083"/>
            <a:ext cx="19500" cy="1883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829" name="Shape 829"/>
          <p:cNvCxnSpPr/>
          <p:nvPr/>
        </p:nvCxnSpPr>
        <p:spPr>
          <a:xfrm flipH="1">
            <a:off x="3983949" y="3261550"/>
            <a:ext cx="1865400" cy="7811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30" name="Shape 830"/>
          <p:cNvSpPr/>
          <p:nvPr/>
        </p:nvSpPr>
        <p:spPr>
          <a:xfrm>
            <a:off x="550800" y="4644716"/>
            <a:ext cx="8135999" cy="1773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dimensão da janela de emissão determina o ritmo de emissão. Sempre que o tempo de transmissão é negligenciável face ao RTT, </a:t>
            </a: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débito extremo a extremo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dad</a:t>
            </a:r>
            <a:r>
              <a:rPr lang="pt-PT" sz="200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000" dirty="0" smtClean="0">
                <a:latin typeface="Comic Sans MS"/>
                <a:ea typeface="Comic Sans MS"/>
                <a:cs typeface="Comic Sans MS"/>
                <a:sym typeface="Comic Sans MS"/>
              </a:rPr>
              <a:t>Débito extremo a extremo</a:t>
            </a:r>
            <a:r>
              <a:rPr lang="pt-PT" sz="2000" i="0" u="none" strike="noStrike" cap="none" dirty="0" smtClean="0">
                <a:latin typeface="Comic Sans MS"/>
                <a:ea typeface="Comic Sans MS"/>
                <a:cs typeface="Comic Sans MS"/>
                <a:sym typeface="Comic Sans MS"/>
              </a:rPr>
              <a:t> =</a:t>
            </a:r>
            <a:r>
              <a:rPr lang="pt-PT" dirty="0" smtClean="0"/>
              <a:t> </a:t>
            </a:r>
            <a:r>
              <a:rPr lang="pt-PT" sz="2000" i="0" u="none" strike="noStrike" cap="none" dirty="0" smtClean="0">
                <a:latin typeface="Comic Sans MS"/>
                <a:ea typeface="Comic Sans MS"/>
                <a:cs typeface="Comic Sans MS"/>
                <a:sym typeface="Comic Sans MS"/>
              </a:rPr>
              <a:t>dimensão em bits da janela / RTT </a:t>
            </a:r>
            <a:endParaRPr lang="pt-PT" sz="2000" i="0" u="none" strike="noStrike" cap="none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Receiver</a:t>
            </a:r>
            <a:r>
              <a:rPr lang="pt-PT" sz="3000" b="1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000" dirty="0" err="1" smtClean="0"/>
              <a:t>W</a:t>
            </a:r>
            <a:r>
              <a:rPr lang="pt-PT" sz="3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indow</a:t>
            </a:r>
            <a:r>
              <a:rPr lang="pt-PT" sz="3000" b="1" i="0" u="none" strike="noStrike" cap="none" dirty="0" smtClean="0">
                <a:solidFill>
                  <a:srgbClr val="0000FF"/>
                </a:solidFill>
                <a:sym typeface="Comic Sans MS"/>
              </a:rPr>
              <a:t> e </a:t>
            </a:r>
            <a:r>
              <a:rPr lang="pt-PT" sz="3000" dirty="0" err="1" smtClean="0"/>
              <a:t>C</a:t>
            </a:r>
            <a:r>
              <a:rPr lang="pt-PT" sz="3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ongestion</a:t>
            </a:r>
            <a:r>
              <a:rPr lang="pt-PT" sz="3000" b="1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0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window</a:t>
            </a:r>
            <a:endParaRPr lang="pt-PT" sz="30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body" idx="1"/>
          </p:nvPr>
        </p:nvSpPr>
        <p:spPr>
          <a:xfrm>
            <a:off x="266700" y="1453900"/>
            <a:ext cx="8610599" cy="5036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Controlo de fluxo — evita a saturação do recetor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O emissor TCP sabe qual a dimensão da janela do recetor e evita enviar mais de cada vez que esta dimensão </a:t>
            </a:r>
            <a:r>
              <a:rPr lang="pt-PT" sz="2000" i="0" u="none" strike="noStrike" cap="none" dirty="0" smtClean="0">
                <a:solidFill>
                  <a:srgbClr val="000000"/>
                </a:solidFill>
                <a:sym typeface="Comic Sans MS"/>
              </a:rPr>
              <a:t>(</a:t>
            </a:r>
            <a:r>
              <a:rPr lang="pt-PT" sz="2000" i="1" u="none" strike="noStrike" cap="none" dirty="0" err="1" smtClean="0">
                <a:solidFill>
                  <a:srgbClr val="000000"/>
                </a:solidFill>
                <a:sym typeface="Comic Sans MS"/>
              </a:rPr>
              <a:t>sending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 </a:t>
            </a:r>
            <a:r>
              <a:rPr lang="pt-PT" sz="2000" i="1" u="none" strike="noStrike" cap="none" dirty="0" err="1" smtClean="0">
                <a:solidFill>
                  <a:srgbClr val="000000"/>
                </a:solidFill>
                <a:sym typeface="Comic Sans MS"/>
              </a:rPr>
              <a:t>window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 ≤ </a:t>
            </a:r>
            <a:r>
              <a:rPr lang="pt-PT" sz="2000" i="1" dirty="0" err="1" smtClean="0">
                <a:solidFill>
                  <a:srgbClr val="000000"/>
                </a:solidFill>
              </a:rPr>
              <a:t>receiverAdvertisedWindow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Controlo de saturação — evita a saturação da rede</a:t>
            </a: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O emissor tenta estimar o ritmo máximo que não sature a rede em função da deteção de perca de segmentos TCP emitidos </a:t>
            </a:r>
            <a:r>
              <a:rPr lang="pt-PT" sz="2000" i="0" u="none" strike="noStrike" cap="none" dirty="0" smtClean="0">
                <a:solidFill>
                  <a:srgbClr val="000000"/>
                </a:solidFill>
                <a:sym typeface="Comic Sans MS"/>
              </a:rPr>
              <a:t>(</a:t>
            </a:r>
            <a:r>
              <a:rPr lang="pt-PT" sz="2000" i="1" u="none" strike="noStrike" cap="none" dirty="0" err="1" smtClean="0">
                <a:solidFill>
                  <a:srgbClr val="000000"/>
                </a:solidFill>
                <a:sym typeface="Comic Sans MS"/>
              </a:rPr>
              <a:t>sending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 </a:t>
            </a:r>
            <a:r>
              <a:rPr lang="pt-PT" sz="2000" i="1" u="none" strike="noStrike" cap="none" dirty="0" err="1" smtClean="0">
                <a:solidFill>
                  <a:srgbClr val="000000"/>
                </a:solidFill>
                <a:sym typeface="Comic Sans MS"/>
              </a:rPr>
              <a:t>window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 ≤ </a:t>
            </a:r>
            <a:r>
              <a:rPr lang="pt-PT" sz="2000" i="1" dirty="0" err="1" smtClean="0">
                <a:solidFill>
                  <a:srgbClr val="000000"/>
                </a:solidFill>
              </a:rPr>
              <a:t>congestionWindow</a:t>
            </a:r>
            <a:r>
              <a:rPr lang="pt-PT" sz="2000" i="0" u="none" strike="noStrike" cap="none" dirty="0" smtClean="0">
                <a:solidFill>
                  <a:srgbClr val="000000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Char char="–"/>
            </a:pPr>
            <a:endParaRPr lang="pt-PT" sz="2000" dirty="0" smtClean="0">
              <a:solidFill>
                <a:srgbClr val="000000"/>
              </a:solidFill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Janela máxima de emissão: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339725" marR="0" lvl="1" indent="-95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	</a:t>
            </a:r>
            <a:r>
              <a:rPr lang="pt-PT" sz="2000" i="0" u="none" strike="noStrike" cap="none" dirty="0" smtClean="0">
                <a:solidFill>
                  <a:srgbClr val="000000"/>
                </a:solidFill>
                <a:sym typeface="Comic Sans MS"/>
              </a:rPr>
              <a:t>m</a:t>
            </a:r>
            <a:r>
              <a:rPr lang="pt-PT" sz="2000" dirty="0" smtClean="0">
                <a:solidFill>
                  <a:srgbClr val="000000"/>
                </a:solidFill>
              </a:rPr>
              <a:t>ínimo</a:t>
            </a:r>
            <a:r>
              <a:rPr lang="pt-PT" sz="2000" i="0" u="none" strike="noStrike" cap="none" dirty="0" smtClean="0">
                <a:solidFill>
                  <a:srgbClr val="000000"/>
                </a:solidFill>
                <a:sym typeface="Comic Sans MS"/>
              </a:rPr>
              <a:t> (</a:t>
            </a:r>
            <a:r>
              <a:rPr lang="pt-PT" sz="2000" i="1" dirty="0" err="1" smtClean="0">
                <a:solidFill>
                  <a:srgbClr val="000000"/>
                </a:solidFill>
              </a:rPr>
              <a:t>congestionWindow</a:t>
            </a:r>
            <a:r>
              <a:rPr lang="pt-PT" sz="2000" i="1" u="none" strike="noStrike" cap="none" dirty="0" smtClean="0">
                <a:solidFill>
                  <a:srgbClr val="000000"/>
                </a:solidFill>
                <a:sym typeface="Comic Sans MS"/>
              </a:rPr>
              <a:t>, </a:t>
            </a:r>
            <a:r>
              <a:rPr lang="pt-PT" sz="2000" i="1" dirty="0" err="1" smtClean="0">
                <a:solidFill>
                  <a:srgbClr val="000000"/>
                </a:solidFill>
              </a:rPr>
              <a:t>receiverAdvertisedWindow</a:t>
            </a:r>
            <a:r>
              <a:rPr lang="pt-PT" sz="2000" i="1" dirty="0" smtClean="0">
                <a:solidFill>
                  <a:srgbClr val="000000"/>
                </a:solidFill>
              </a:rPr>
              <a:t>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0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837" name="Shape 83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 no </a:t>
            </a:r>
            <a:r>
              <a:rPr lang="pt-PT" dirty="0" smtClean="0"/>
              <a:t>I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nício?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body" idx="1"/>
          </p:nvPr>
        </p:nvSpPr>
        <p:spPr>
          <a:xfrm>
            <a:off x="323528" y="1196751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Arrancar com um valor arbitrário?</a:t>
            </a:r>
            <a:r>
              <a:rPr lang="pt-PT" sz="2000" dirty="0" smtClean="0"/>
              <a:t> Mas q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ue valor?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Se for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com todo o </a:t>
            </a:r>
            <a:r>
              <a:rPr lang="pt-PT" sz="2000" dirty="0" smtClean="0"/>
              <a:t>espaço livre na janela do recetor (que se fica a conhecer durante a abertura da conexão)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poder</a:t>
            </a:r>
            <a:r>
              <a:rPr lang="pt-PT" sz="2000" dirty="0" smtClean="0"/>
              <a:t>á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conduzir a um </a:t>
            </a:r>
            <a:r>
              <a:rPr lang="pt-PT" sz="2000" dirty="0" smtClean="0"/>
              <a:t>valor muito alto?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Por exemplo, se a janela inicial for igual a 128 K byte, ou seja quase 80 pacotes de ≈ 1500 bytes.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000" dirty="0" smtClean="0"/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dirty="0" smtClean="0"/>
              <a:t>Essa foi a solução 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adotada inicialmente e levava </a:t>
            </a:r>
            <a:r>
              <a:rPr lang="pt-PT" sz="2000" dirty="0" smtClean="0"/>
              <a:t>muitas vezes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a saturação</a:t>
            </a:r>
            <a:r>
              <a:rPr lang="pt-PT" sz="2000" dirty="0" smtClean="0"/>
              <a:t>.</a:t>
            </a:r>
          </a:p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000" dirty="0" smtClean="0"/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Arrancar com </a:t>
            </a:r>
            <a:r>
              <a:rPr lang="pt-PT" sz="2000" i="0" u="none" strike="noStrike" cap="none" dirty="0" err="1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sz="2000" dirty="0" err="1" smtClean="0">
                <a:solidFill>
                  <a:srgbClr val="0000FF"/>
                </a:solidFill>
              </a:rPr>
              <a:t>ongWn</a:t>
            </a:r>
            <a:r>
              <a:rPr lang="pt-PT" sz="2000" i="0" u="none" strike="noStrike" cap="none" dirty="0" err="1" smtClean="0">
                <a:solidFill>
                  <a:srgbClr val="0000FF"/>
                </a:solidFill>
                <a:sym typeface="Comic Sans MS"/>
              </a:rPr>
              <a:t>d</a:t>
            </a:r>
            <a:r>
              <a:rPr lang="pt-PT" sz="2000" i="0" u="none" strike="noStrike" cap="none" dirty="0" smtClean="0">
                <a:solidFill>
                  <a:srgbClr val="0000FF"/>
                </a:solidFill>
                <a:sym typeface="Comic Sans MS"/>
              </a:rPr>
              <a:t> = 1 MSS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, </a:t>
            </a:r>
            <a:r>
              <a:rPr lang="pt-PT" sz="2000" dirty="0" smtClean="0"/>
              <a:t>não leva a saturação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sym typeface="Comic Sans MS"/>
              </a:rPr>
              <a:t> mas não levará demasiado tempo a subir a janela com AIMD ?</a:t>
            </a:r>
            <a:endParaRPr lang="pt-PT" sz="20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44" name="Shape 84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title"/>
          </p:nvPr>
        </p:nvSpPr>
        <p:spPr>
          <a:xfrm>
            <a:off x="304800" y="23153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Exemplo</a:t>
            </a:r>
            <a:endParaRPr lang="pt-PT"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1"/>
          </p:nvPr>
        </p:nvSpPr>
        <p:spPr>
          <a:xfrm>
            <a:off x="304800" y="381000"/>
            <a:ext cx="8610599" cy="5444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marL="457200" marR="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Supondo por hipótese que se incrementa a janela de 1 MSS no fim de receber todos os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AKCs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correspondentes aos segmentos da janela anterior: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Segmentos de 1 K Byte (MSS) = 1.024x8 = 8.192 ≈ 8.10</a:t>
            </a:r>
            <a:r>
              <a:rPr lang="pt-PT" sz="1800" b="0" i="0" u="none" strike="noStrike" cap="none" baseline="30000" dirty="0" smtClean="0">
                <a:solidFill>
                  <a:schemeClr val="dk2"/>
                </a:solidFill>
                <a:sym typeface="Comic Sans MS"/>
              </a:rPr>
              <a:t>3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800" dirty="0" smtClean="0">
                <a:solidFill>
                  <a:schemeClr val="dk1"/>
                </a:solidFill>
              </a:rPr>
              <a:t>≈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10</a:t>
            </a:r>
            <a:r>
              <a:rPr lang="pt-PT" sz="1800" b="0" i="0" u="none" strike="noStrike" cap="none" baseline="30000" dirty="0" smtClean="0">
                <a:solidFill>
                  <a:schemeClr val="dk2"/>
                </a:solidFill>
                <a:sym typeface="Comic Sans MS"/>
              </a:rPr>
              <a:t>4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bits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RTT = 50 </a:t>
            </a:r>
            <a:r>
              <a:rPr lang="pt-PT" sz="18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ms</a:t>
            </a:r>
            <a:endParaRPr lang="pt-PT" sz="1800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Capacidade disponível no </a:t>
            </a:r>
            <a:r>
              <a:rPr lang="pt-PT" sz="1800" b="0" i="1" u="none" strike="noStrike" cap="none" dirty="0" err="1" smtClean="0">
                <a:solidFill>
                  <a:schemeClr val="dk2"/>
                </a:solidFill>
                <a:sym typeface="Comic Sans MS"/>
              </a:rPr>
              <a:t>bottleneck</a:t>
            </a:r>
            <a:r>
              <a:rPr lang="pt-PT" sz="1800" b="0" i="1" u="none" strike="noStrike" cap="none" dirty="0" smtClean="0">
                <a:solidFill>
                  <a:schemeClr val="dk2"/>
                </a:solidFill>
                <a:sym typeface="Comic Sans MS"/>
              </a:rPr>
              <a:t> link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= 100 M </a:t>
            </a:r>
            <a:r>
              <a:rPr lang="pt-PT" sz="18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bps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= 10</a:t>
            </a:r>
            <a:r>
              <a:rPr lang="pt-PT" sz="1800" b="0" i="0" u="none" strike="noStrike" cap="none" baseline="30000" dirty="0" smtClean="0">
                <a:solidFill>
                  <a:schemeClr val="dk2"/>
                </a:solidFill>
                <a:sym typeface="Comic Sans MS"/>
              </a:rPr>
              <a:t>8</a:t>
            </a:r>
            <a:r>
              <a:rPr lang="pt-PT" sz="18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18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bps</a:t>
            </a:r>
            <a:endParaRPr lang="pt-PT" sz="1800" b="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457200" marR="0" lvl="0" indent="0" algn="l" rtl="0">
              <a:spcBef>
                <a:spcPts val="18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/>
              <a:t>Quantos </a:t>
            </a:r>
            <a:r>
              <a:rPr lang="pt-PT" sz="1800" dirty="0" smtClean="0">
                <a:solidFill>
                  <a:schemeClr val="dk1"/>
                </a:solidFill>
              </a:rPr>
              <a:t>bits se deveriam transmitir em 50 </a:t>
            </a:r>
            <a:r>
              <a:rPr lang="pt-PT" sz="1800" dirty="0" err="1" smtClean="0">
                <a:solidFill>
                  <a:schemeClr val="dk1"/>
                </a:solidFill>
              </a:rPr>
              <a:t>ms</a:t>
            </a:r>
            <a:r>
              <a:rPr lang="pt-PT" sz="1800" dirty="0" smtClean="0">
                <a:solidFill>
                  <a:schemeClr val="dk1"/>
                </a:solidFill>
              </a:rPr>
              <a:t> para que o débito resultante seja 100 M </a:t>
            </a:r>
            <a:r>
              <a:rPr lang="pt-PT" sz="1800" dirty="0" err="1" smtClean="0">
                <a:solidFill>
                  <a:schemeClr val="dk1"/>
                </a:solidFill>
              </a:rPr>
              <a:t>bps</a:t>
            </a:r>
            <a:r>
              <a:rPr lang="pt-PT" sz="1800" dirty="0" smtClean="0">
                <a:solidFill>
                  <a:schemeClr val="dk1"/>
                </a:solidFill>
              </a:rPr>
              <a:t>?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1800" dirty="0" smtClean="0">
                <a:solidFill>
                  <a:schemeClr val="dk1"/>
                </a:solidFill>
              </a:rPr>
              <a:t>Resposta: 50 x 10</a:t>
            </a:r>
            <a:r>
              <a:rPr lang="pt-PT" sz="1800" baseline="30000" dirty="0" smtClean="0">
                <a:solidFill>
                  <a:schemeClr val="dk1"/>
                </a:solidFill>
              </a:rPr>
              <a:t>-3 </a:t>
            </a:r>
            <a:r>
              <a:rPr lang="pt-PT" sz="1800" dirty="0" smtClean="0">
                <a:solidFill>
                  <a:schemeClr val="dk1"/>
                </a:solidFill>
              </a:rPr>
              <a:t>x 10</a:t>
            </a:r>
            <a:r>
              <a:rPr lang="pt-PT" sz="1800" baseline="30000" dirty="0" smtClean="0">
                <a:solidFill>
                  <a:schemeClr val="dk1"/>
                </a:solidFill>
              </a:rPr>
              <a:t>8</a:t>
            </a:r>
            <a:r>
              <a:rPr lang="pt-PT" sz="1800" dirty="0" smtClean="0">
                <a:solidFill>
                  <a:schemeClr val="dk1"/>
                </a:solidFill>
              </a:rPr>
              <a:t> = 5 x 10</a:t>
            </a:r>
            <a:r>
              <a:rPr lang="pt-PT" sz="1800" baseline="30000" dirty="0" smtClean="0">
                <a:solidFill>
                  <a:schemeClr val="dk1"/>
                </a:solidFill>
              </a:rPr>
              <a:t>6</a:t>
            </a:r>
          </a:p>
          <a:p>
            <a:pPr marL="563562" lvl="1" indent="-233362" rtl="0">
              <a:spcBef>
                <a:spcPts val="18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800" dirty="0" smtClean="0">
                <a:solidFill>
                  <a:schemeClr val="dk1"/>
                </a:solidFill>
              </a:rPr>
              <a:t>Quantos segmentos de 10</a:t>
            </a:r>
            <a:r>
              <a:rPr lang="pt-PT" sz="1800" baseline="30000" dirty="0" smtClean="0">
                <a:solidFill>
                  <a:schemeClr val="dk1"/>
                </a:solidFill>
              </a:rPr>
              <a:t>4</a:t>
            </a:r>
            <a:r>
              <a:rPr lang="pt-PT" sz="1800" dirty="0" smtClean="0">
                <a:solidFill>
                  <a:schemeClr val="dk1"/>
                </a:solidFill>
              </a:rPr>
              <a:t> bits (10.000 bits) correspondem a 5 x 10</a:t>
            </a:r>
            <a:r>
              <a:rPr lang="pt-PT" sz="1800" baseline="30000" dirty="0" smtClean="0">
                <a:solidFill>
                  <a:schemeClr val="dk1"/>
                </a:solidFill>
              </a:rPr>
              <a:t>6 </a:t>
            </a:r>
            <a:r>
              <a:rPr lang="pt-PT" sz="1800" dirty="0" smtClean="0">
                <a:solidFill>
                  <a:schemeClr val="dk1"/>
                </a:solidFill>
              </a:rPr>
              <a:t>bits?</a:t>
            </a:r>
          </a:p>
          <a:p>
            <a:pPr marL="563562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sz="1800" dirty="0" smtClean="0">
                <a:solidFill>
                  <a:schemeClr val="dk1"/>
                </a:solidFill>
              </a:rPr>
              <a:t>Resposta: 5 x 10</a:t>
            </a:r>
            <a:r>
              <a:rPr lang="pt-PT" sz="1800" baseline="30000" dirty="0" smtClean="0">
                <a:solidFill>
                  <a:schemeClr val="dk1"/>
                </a:solidFill>
              </a:rPr>
              <a:t>6</a:t>
            </a:r>
            <a:r>
              <a:rPr lang="pt-PT" sz="1800" dirty="0" smtClean="0">
                <a:solidFill>
                  <a:schemeClr val="dk1"/>
                </a:solidFill>
              </a:rPr>
              <a:t> /  10</a:t>
            </a:r>
            <a:r>
              <a:rPr lang="pt-PT" sz="1800" baseline="30000" dirty="0" smtClean="0">
                <a:solidFill>
                  <a:schemeClr val="dk1"/>
                </a:solidFill>
              </a:rPr>
              <a:t>4</a:t>
            </a:r>
            <a:r>
              <a:rPr lang="pt-PT" sz="1800" dirty="0" smtClean="0">
                <a:solidFill>
                  <a:schemeClr val="dk1"/>
                </a:solidFill>
              </a:rPr>
              <a:t> = 500 segmentos</a:t>
            </a:r>
          </a:p>
          <a:p>
            <a:pPr marL="457200" marR="0" lvl="0" indent="0" algn="l" rtl="0">
              <a:spcBef>
                <a:spcPts val="180"/>
              </a:spcBef>
              <a:spcAft>
                <a:spcPts val="0"/>
              </a:spcAft>
              <a:buNone/>
            </a:pPr>
            <a:endParaRPr lang="pt-PT" sz="1800" dirty="0" smtClean="0"/>
          </a:p>
          <a:p>
            <a:pPr marL="457200" marR="0" lvl="0" indent="-381000" algn="l" rtl="0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pt-PT" sz="2400" dirty="0" smtClean="0">
                <a:solidFill>
                  <a:srgbClr val="0000FF"/>
                </a:solidFill>
              </a:rPr>
              <a:t>Com </a:t>
            </a:r>
            <a:r>
              <a:rPr lang="pt-PT" sz="2400" i="1" dirty="0" err="1" smtClean="0">
                <a:solidFill>
                  <a:srgbClr val="0000FF"/>
                </a:solidFill>
              </a:rPr>
              <a:t>Additive</a:t>
            </a:r>
            <a:r>
              <a:rPr lang="pt-PT" sz="2400" i="1" dirty="0" smtClean="0">
                <a:solidFill>
                  <a:srgbClr val="0000FF"/>
                </a:solidFill>
              </a:rPr>
              <a:t> </a:t>
            </a:r>
            <a:r>
              <a:rPr lang="pt-PT" sz="2400" i="1" dirty="0" err="1" smtClean="0">
                <a:solidFill>
                  <a:srgbClr val="0000FF"/>
                </a:solidFill>
              </a:rPr>
              <a:t>Increase</a:t>
            </a:r>
            <a:r>
              <a:rPr lang="pt-PT" sz="2400" i="1" dirty="0" smtClean="0">
                <a:solidFill>
                  <a:srgbClr val="0000FF"/>
                </a:solidFill>
              </a:rPr>
              <a:t> </a:t>
            </a:r>
            <a:r>
              <a:rPr lang="pt-PT" sz="2400" dirty="0" smtClean="0">
                <a:solidFill>
                  <a:srgbClr val="0000FF"/>
                </a:solidFill>
              </a:rPr>
              <a:t>leva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500 * 50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ms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= 25 segundos a atingir a dimensão </a:t>
            </a:r>
            <a:r>
              <a:rPr lang="pt-PT" sz="2400" dirty="0" smtClean="0">
                <a:solidFill>
                  <a:srgbClr val="0000FF"/>
                </a:solidFill>
              </a:rPr>
              <a:t>ideal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da janela!</a:t>
            </a: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851" name="Shape 8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Solução TCP – </a:t>
            </a:r>
            <a:r>
              <a:rPr lang="pt-PT" dirty="0" smtClean="0"/>
              <a:t>“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i="1" dirty="0" err="1" smtClean="0"/>
              <a:t>S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sym typeface="Comic Sans MS"/>
              </a:rPr>
              <a:t>tart</a:t>
            </a:r>
            <a:r>
              <a:rPr lang="pt-PT" i="1" dirty="0" smtClean="0"/>
              <a:t>”</a:t>
            </a:r>
            <a:endParaRPr lang="pt-PT" i="1" dirty="0"/>
          </a:p>
        </p:txBody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Arrancar devagar (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)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i="0" u="none" strike="noStrike" cap="none" dirty="0" smtClean="0">
                <a:solidFill>
                  <a:schemeClr val="dk2"/>
                </a:solidFill>
                <a:sym typeface="Comic Sans MS"/>
              </a:rPr>
              <a:t>Inicialmente </a:t>
            </a:r>
            <a:r>
              <a:rPr lang="pt-PT" sz="2300" dirty="0" err="1" smtClean="0">
                <a:solidFill>
                  <a:srgbClr val="000000"/>
                </a:solidFill>
              </a:rPr>
              <a:t>congWnd</a:t>
            </a:r>
            <a:r>
              <a:rPr lang="pt-PT" sz="2300" i="0" u="none" strike="noStrike" cap="none" dirty="0" smtClean="0">
                <a:solidFill>
                  <a:srgbClr val="000000"/>
                </a:solidFill>
                <a:sym typeface="Comic Sans MS"/>
              </a:rPr>
              <a:t> = 1 MSS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i="0" u="none" strike="noStrike" cap="none" dirty="0" smtClean="0">
                <a:solidFill>
                  <a:schemeClr val="dk2"/>
                </a:solidFill>
                <a:sym typeface="Comic Sans MS"/>
              </a:rPr>
              <a:t>Logo, inicialmente o ritmo é 1 MSS / RTT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i="0" u="none" strike="noStrike" cap="none" dirty="0" smtClean="0">
                <a:solidFill>
                  <a:schemeClr val="dk2"/>
                </a:solidFill>
                <a:sym typeface="Comic Sans MS"/>
              </a:rPr>
              <a:t>por exemplo: 8000 bits / 20 </a:t>
            </a:r>
            <a:r>
              <a:rPr lang="pt-PT" sz="2300" i="0" u="none" strike="noStrike" cap="none" dirty="0" err="1" smtClean="0">
                <a:solidFill>
                  <a:schemeClr val="dk2"/>
                </a:solidFill>
                <a:sym typeface="Comic Sans MS"/>
              </a:rPr>
              <a:t>ms</a:t>
            </a:r>
            <a:r>
              <a:rPr lang="pt-PT" sz="2300" i="0" u="none" strike="noStrike" cap="none" dirty="0" smtClean="0">
                <a:solidFill>
                  <a:schemeClr val="dk2"/>
                </a:solidFill>
                <a:sym typeface="Comic Sans MS"/>
              </a:rPr>
              <a:t> = 400 </a:t>
            </a:r>
            <a:r>
              <a:rPr lang="pt-PT" sz="2300" i="0" u="none" strike="noStrike" cap="none" dirty="0" err="1" smtClean="0">
                <a:solidFill>
                  <a:schemeClr val="dk2"/>
                </a:solidFill>
                <a:sym typeface="Comic Sans MS"/>
              </a:rPr>
              <a:t>Kbps</a:t>
            </a:r>
            <a:endParaRPr lang="pt-PT" sz="2300" i="0" u="none" strike="noStrike" cap="none" dirty="0" smtClean="0">
              <a:solidFill>
                <a:schemeClr val="dk2"/>
              </a:solidFill>
              <a:sym typeface="Comic Sans MS"/>
            </a:endParaRPr>
          </a:p>
          <a:p>
            <a:pPr marL="223838" marR="0" lvl="0" indent="-21748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Por cada ACK recebido aumentar </a:t>
            </a:r>
            <a:r>
              <a:rPr lang="pt-PT" sz="2700" dirty="0" err="1" smtClean="0">
                <a:solidFill>
                  <a:srgbClr val="0000FF"/>
                </a:solidFill>
              </a:rPr>
              <a:t>congWnd</a:t>
            </a: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 de 1 MSS</a:t>
            </a:r>
          </a:p>
          <a:p>
            <a:pPr marL="563563" marR="0" lvl="1" indent="-22701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300" i="0" u="none" strike="noStrike" cap="none" dirty="0" smtClean="0">
                <a:solidFill>
                  <a:schemeClr val="dk2"/>
                </a:solidFill>
                <a:sym typeface="Comic Sans MS"/>
              </a:rPr>
              <a:t>A subida do ritmo de emissão passa a ser exponencial</a:t>
            </a:r>
          </a:p>
          <a:p>
            <a:pPr marL="223838" marR="0" lvl="0" indent="-21748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Isto é, 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is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in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fact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fast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endParaRPr lang="pt-PT" sz="2700" i="1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3703"/>
              <a:buFont typeface="Comic Sans MS"/>
              <a:buNone/>
            </a:pPr>
            <a:endParaRPr lang="pt-PT" sz="2700" i="1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1748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Ao invés de 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slow-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700" i="0" u="none" strike="noStrike" cap="none" dirty="0" smtClean="0">
                <a:solidFill>
                  <a:srgbClr val="0000FF"/>
                </a:solidFill>
                <a:sym typeface="Comic Sans MS"/>
              </a:rPr>
              <a:t>, esta solução deveria chamar-se antes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Multiplicative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Increase</a:t>
            </a:r>
            <a:r>
              <a:rPr lang="pt-PT" sz="27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7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endParaRPr lang="pt-PT" sz="2700" i="1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4347"/>
              <a:buFont typeface="Helvetica Neue"/>
              <a:buNone/>
            </a:pPr>
            <a:endParaRPr lang="pt-PT" sz="230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Comparação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27</a:t>
            </a:fld>
            <a:endParaRPr lang="en-GB"/>
          </a:p>
        </p:txBody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1544212" y="5477750"/>
            <a:ext cx="2970899" cy="4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Por cada ACK: congWnd += MSS</a:t>
            </a:r>
          </a:p>
        </p:txBody>
      </p:sp>
      <p:sp>
        <p:nvSpPr>
          <p:cNvPr id="867" name="Shape 867"/>
          <p:cNvSpPr txBox="1">
            <a:spLocks noGrp="1"/>
          </p:cNvSpPr>
          <p:nvPr>
            <p:ph type="body" idx="1"/>
          </p:nvPr>
        </p:nvSpPr>
        <p:spPr>
          <a:xfrm>
            <a:off x="4727700" y="5524562"/>
            <a:ext cx="3959100" cy="479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Por cada ACK: congWnd += MSS / congWnd</a:t>
            </a:r>
          </a:p>
        </p:txBody>
      </p:sp>
      <p:cxnSp>
        <p:nvCxnSpPr>
          <p:cNvPr id="868" name="Shape 868"/>
          <p:cNvCxnSpPr/>
          <p:nvPr/>
        </p:nvCxnSpPr>
        <p:spPr>
          <a:xfrm>
            <a:off x="5484432" y="2222850"/>
            <a:ext cx="13499" cy="311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9" name="Shape 869"/>
          <p:cNvCxnSpPr/>
          <p:nvPr/>
        </p:nvCxnSpPr>
        <p:spPr>
          <a:xfrm>
            <a:off x="7671375" y="2222850"/>
            <a:ext cx="13499" cy="311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0" name="Shape 870"/>
          <p:cNvCxnSpPr/>
          <p:nvPr/>
        </p:nvCxnSpPr>
        <p:spPr>
          <a:xfrm>
            <a:off x="5365975" y="2302475"/>
            <a:ext cx="9000" cy="30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871" name="Shape 871"/>
          <p:cNvSpPr txBox="1"/>
          <p:nvPr/>
        </p:nvSpPr>
        <p:spPr>
          <a:xfrm>
            <a:off x="4636150" y="4998877"/>
            <a:ext cx="6762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pic>
        <p:nvPicPr>
          <p:cNvPr id="872" name="Shape 8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725" y="1719800"/>
            <a:ext cx="340800" cy="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Shape 8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5525" y="1739300"/>
            <a:ext cx="271305" cy="32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4" name="Shape 874"/>
          <p:cNvCxnSpPr/>
          <p:nvPr/>
        </p:nvCxnSpPr>
        <p:spPr>
          <a:xfrm flipH="1">
            <a:off x="5534562" y="259440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75" name="Shape 875"/>
          <p:cNvCxnSpPr/>
          <p:nvPr/>
        </p:nvCxnSpPr>
        <p:spPr>
          <a:xfrm>
            <a:off x="5546162" y="231623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76" name="Shape 876"/>
          <p:cNvCxnSpPr/>
          <p:nvPr/>
        </p:nvCxnSpPr>
        <p:spPr>
          <a:xfrm flipH="1">
            <a:off x="5534562" y="263007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77" name="Shape 877"/>
          <p:cNvCxnSpPr/>
          <p:nvPr/>
        </p:nvCxnSpPr>
        <p:spPr>
          <a:xfrm>
            <a:off x="5546162" y="235190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78" name="Shape 878"/>
          <p:cNvCxnSpPr/>
          <p:nvPr/>
        </p:nvCxnSpPr>
        <p:spPr>
          <a:xfrm flipH="1">
            <a:off x="5534562" y="267001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79" name="Shape 879"/>
          <p:cNvCxnSpPr/>
          <p:nvPr/>
        </p:nvCxnSpPr>
        <p:spPr>
          <a:xfrm>
            <a:off x="5546162" y="239184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0" name="Shape 880"/>
          <p:cNvCxnSpPr/>
          <p:nvPr/>
        </p:nvCxnSpPr>
        <p:spPr>
          <a:xfrm flipH="1">
            <a:off x="5534562" y="269712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1" name="Shape 881"/>
          <p:cNvCxnSpPr/>
          <p:nvPr/>
        </p:nvCxnSpPr>
        <p:spPr>
          <a:xfrm>
            <a:off x="5546162" y="2418955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2" name="Shape 882"/>
          <p:cNvCxnSpPr/>
          <p:nvPr/>
        </p:nvCxnSpPr>
        <p:spPr>
          <a:xfrm flipH="1">
            <a:off x="5537662" y="318454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3" name="Shape 883"/>
          <p:cNvCxnSpPr/>
          <p:nvPr/>
        </p:nvCxnSpPr>
        <p:spPr>
          <a:xfrm>
            <a:off x="5549262" y="2906369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4" name="Shape 884"/>
          <p:cNvCxnSpPr/>
          <p:nvPr/>
        </p:nvCxnSpPr>
        <p:spPr>
          <a:xfrm flipH="1">
            <a:off x="5537662" y="322021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5" name="Shape 885"/>
          <p:cNvCxnSpPr/>
          <p:nvPr/>
        </p:nvCxnSpPr>
        <p:spPr>
          <a:xfrm>
            <a:off x="5549262" y="2942040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6" name="Shape 886"/>
          <p:cNvCxnSpPr/>
          <p:nvPr/>
        </p:nvCxnSpPr>
        <p:spPr>
          <a:xfrm flipH="1">
            <a:off x="5537662" y="3260152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7" name="Shape 887"/>
          <p:cNvCxnSpPr/>
          <p:nvPr/>
        </p:nvCxnSpPr>
        <p:spPr>
          <a:xfrm>
            <a:off x="5549262" y="2981979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8" name="Shape 888"/>
          <p:cNvCxnSpPr/>
          <p:nvPr/>
        </p:nvCxnSpPr>
        <p:spPr>
          <a:xfrm flipH="1">
            <a:off x="5537662" y="3287266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89" name="Shape 889"/>
          <p:cNvCxnSpPr/>
          <p:nvPr/>
        </p:nvCxnSpPr>
        <p:spPr>
          <a:xfrm>
            <a:off x="5549262" y="300909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90" name="Shape 890"/>
          <p:cNvCxnSpPr/>
          <p:nvPr/>
        </p:nvCxnSpPr>
        <p:spPr>
          <a:xfrm flipH="1">
            <a:off x="5537662" y="332291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91" name="Shape 891"/>
          <p:cNvCxnSpPr/>
          <p:nvPr/>
        </p:nvCxnSpPr>
        <p:spPr>
          <a:xfrm>
            <a:off x="5549262" y="3044744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92" name="Shape 892"/>
          <p:cNvSpPr txBox="1"/>
          <p:nvPr/>
        </p:nvSpPr>
        <p:spPr>
          <a:xfrm>
            <a:off x="5607362" y="2502012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4 x ack</a:t>
            </a:r>
          </a:p>
        </p:txBody>
      </p:sp>
      <p:sp>
        <p:nvSpPr>
          <p:cNvPr id="893" name="Shape 893"/>
          <p:cNvSpPr txBox="1"/>
          <p:nvPr/>
        </p:nvSpPr>
        <p:spPr>
          <a:xfrm>
            <a:off x="5607362" y="3171650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5 x ack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6776187" y="2234387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4 x mss</a:t>
            </a:r>
          </a:p>
        </p:txBody>
      </p:sp>
      <p:sp>
        <p:nvSpPr>
          <p:cNvPr id="895" name="Shape 895"/>
          <p:cNvSpPr txBox="1"/>
          <p:nvPr/>
        </p:nvSpPr>
        <p:spPr>
          <a:xfrm>
            <a:off x="6776187" y="2807150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5 x mss</a:t>
            </a:r>
          </a:p>
        </p:txBody>
      </p:sp>
      <p:sp>
        <p:nvSpPr>
          <p:cNvPr id="896" name="Shape 896"/>
          <p:cNvSpPr txBox="1"/>
          <p:nvPr/>
        </p:nvSpPr>
        <p:spPr>
          <a:xfrm>
            <a:off x="4248475" y="2357800"/>
            <a:ext cx="1131899" cy="167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Início: congWdn = 4 x MSS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l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Em cada  RTT: 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congWdn += MSS</a:t>
            </a:r>
          </a:p>
        </p:txBody>
      </p:sp>
      <p:cxnSp>
        <p:nvCxnSpPr>
          <p:cNvPr id="897" name="Shape 897"/>
          <p:cNvCxnSpPr/>
          <p:nvPr/>
        </p:nvCxnSpPr>
        <p:spPr>
          <a:xfrm>
            <a:off x="5549262" y="350110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98" name="Shape 898"/>
          <p:cNvCxnSpPr/>
          <p:nvPr/>
        </p:nvCxnSpPr>
        <p:spPr>
          <a:xfrm>
            <a:off x="5549262" y="353677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99" name="Shape 899"/>
          <p:cNvCxnSpPr/>
          <p:nvPr/>
        </p:nvCxnSpPr>
        <p:spPr>
          <a:xfrm>
            <a:off x="5549262" y="357671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0" name="Shape 900"/>
          <p:cNvCxnSpPr/>
          <p:nvPr/>
        </p:nvCxnSpPr>
        <p:spPr>
          <a:xfrm>
            <a:off x="5549262" y="3603830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1" name="Shape 901"/>
          <p:cNvCxnSpPr/>
          <p:nvPr/>
        </p:nvCxnSpPr>
        <p:spPr>
          <a:xfrm>
            <a:off x="5549262" y="363948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02" name="Shape 902"/>
          <p:cNvSpPr txBox="1"/>
          <p:nvPr/>
        </p:nvSpPr>
        <p:spPr>
          <a:xfrm>
            <a:off x="5607362" y="3759175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6 x ack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6776187" y="3451337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6 x mss</a:t>
            </a:r>
          </a:p>
        </p:txBody>
      </p:sp>
      <p:cxnSp>
        <p:nvCxnSpPr>
          <p:cNvPr id="904" name="Shape 904"/>
          <p:cNvCxnSpPr/>
          <p:nvPr/>
        </p:nvCxnSpPr>
        <p:spPr>
          <a:xfrm>
            <a:off x="5545612" y="367495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5" name="Shape 905"/>
          <p:cNvCxnSpPr/>
          <p:nvPr/>
        </p:nvCxnSpPr>
        <p:spPr>
          <a:xfrm flipH="1">
            <a:off x="5537662" y="3756580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6" name="Shape 906"/>
          <p:cNvCxnSpPr/>
          <p:nvPr/>
        </p:nvCxnSpPr>
        <p:spPr>
          <a:xfrm flipH="1">
            <a:off x="5537662" y="3797676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7" name="Shape 907"/>
          <p:cNvCxnSpPr/>
          <p:nvPr/>
        </p:nvCxnSpPr>
        <p:spPr>
          <a:xfrm flipH="1">
            <a:off x="5537662" y="3840090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8" name="Shape 908"/>
          <p:cNvCxnSpPr/>
          <p:nvPr/>
        </p:nvCxnSpPr>
        <p:spPr>
          <a:xfrm flipH="1">
            <a:off x="5537662" y="388405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9" name="Shape 909"/>
          <p:cNvCxnSpPr/>
          <p:nvPr/>
        </p:nvCxnSpPr>
        <p:spPr>
          <a:xfrm flipH="1">
            <a:off x="5537662" y="3918330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0" name="Shape 910"/>
          <p:cNvCxnSpPr/>
          <p:nvPr/>
        </p:nvCxnSpPr>
        <p:spPr>
          <a:xfrm flipH="1">
            <a:off x="5537662" y="394895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1" name="Shape 911"/>
          <p:cNvCxnSpPr/>
          <p:nvPr/>
        </p:nvCxnSpPr>
        <p:spPr>
          <a:xfrm>
            <a:off x="5547437" y="408140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2" name="Shape 912"/>
          <p:cNvCxnSpPr/>
          <p:nvPr/>
        </p:nvCxnSpPr>
        <p:spPr>
          <a:xfrm>
            <a:off x="5547437" y="411707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3" name="Shape 913"/>
          <p:cNvCxnSpPr/>
          <p:nvPr/>
        </p:nvCxnSpPr>
        <p:spPr>
          <a:xfrm>
            <a:off x="5547437" y="415701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4" name="Shape 914"/>
          <p:cNvCxnSpPr/>
          <p:nvPr/>
        </p:nvCxnSpPr>
        <p:spPr>
          <a:xfrm>
            <a:off x="5547437" y="4184130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5" name="Shape 915"/>
          <p:cNvCxnSpPr/>
          <p:nvPr/>
        </p:nvCxnSpPr>
        <p:spPr>
          <a:xfrm>
            <a:off x="5547437" y="421978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6" name="Shape 916"/>
          <p:cNvCxnSpPr/>
          <p:nvPr/>
        </p:nvCxnSpPr>
        <p:spPr>
          <a:xfrm>
            <a:off x="5543787" y="425525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17" name="Shape 917"/>
          <p:cNvSpPr txBox="1"/>
          <p:nvPr/>
        </p:nvSpPr>
        <p:spPr>
          <a:xfrm>
            <a:off x="6810362" y="4070412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7 x mss</a:t>
            </a:r>
          </a:p>
        </p:txBody>
      </p:sp>
      <p:cxnSp>
        <p:nvCxnSpPr>
          <p:cNvPr id="918" name="Shape 918"/>
          <p:cNvCxnSpPr/>
          <p:nvPr/>
        </p:nvCxnSpPr>
        <p:spPr>
          <a:xfrm>
            <a:off x="5545612" y="429230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19" name="Shape 919"/>
          <p:cNvCxnSpPr/>
          <p:nvPr/>
        </p:nvCxnSpPr>
        <p:spPr>
          <a:xfrm flipH="1">
            <a:off x="5536112" y="436233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0" name="Shape 920"/>
          <p:cNvCxnSpPr/>
          <p:nvPr/>
        </p:nvCxnSpPr>
        <p:spPr>
          <a:xfrm flipH="1">
            <a:off x="5536112" y="440475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1" name="Shape 921"/>
          <p:cNvCxnSpPr/>
          <p:nvPr/>
        </p:nvCxnSpPr>
        <p:spPr>
          <a:xfrm flipH="1">
            <a:off x="5536112" y="4448716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2" name="Shape 922"/>
          <p:cNvCxnSpPr/>
          <p:nvPr/>
        </p:nvCxnSpPr>
        <p:spPr>
          <a:xfrm flipH="1">
            <a:off x="5536112" y="448299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3" name="Shape 923"/>
          <p:cNvCxnSpPr/>
          <p:nvPr/>
        </p:nvCxnSpPr>
        <p:spPr>
          <a:xfrm flipH="1">
            <a:off x="5536112" y="451361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4" name="Shape 924"/>
          <p:cNvCxnSpPr/>
          <p:nvPr/>
        </p:nvCxnSpPr>
        <p:spPr>
          <a:xfrm flipH="1">
            <a:off x="5536112" y="432124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5" name="Shape 925"/>
          <p:cNvCxnSpPr/>
          <p:nvPr/>
        </p:nvCxnSpPr>
        <p:spPr>
          <a:xfrm flipH="1">
            <a:off x="5539762" y="455104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26" name="Shape 926"/>
          <p:cNvSpPr txBox="1"/>
          <p:nvPr/>
        </p:nvSpPr>
        <p:spPr>
          <a:xfrm>
            <a:off x="5607375" y="4354512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7 x ack</a:t>
            </a:r>
          </a:p>
        </p:txBody>
      </p:sp>
      <p:cxnSp>
        <p:nvCxnSpPr>
          <p:cNvPr id="927" name="Shape 927"/>
          <p:cNvCxnSpPr/>
          <p:nvPr/>
        </p:nvCxnSpPr>
        <p:spPr>
          <a:xfrm>
            <a:off x="1943982" y="2258225"/>
            <a:ext cx="13499" cy="311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8" name="Shape 928"/>
          <p:cNvCxnSpPr/>
          <p:nvPr/>
        </p:nvCxnSpPr>
        <p:spPr>
          <a:xfrm>
            <a:off x="4130925" y="2258225"/>
            <a:ext cx="13499" cy="311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29" name="Shape 929"/>
          <p:cNvCxnSpPr/>
          <p:nvPr/>
        </p:nvCxnSpPr>
        <p:spPr>
          <a:xfrm>
            <a:off x="1825525" y="2337850"/>
            <a:ext cx="9000" cy="3017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930" name="Shape 930"/>
          <p:cNvCxnSpPr/>
          <p:nvPr/>
        </p:nvCxnSpPr>
        <p:spPr>
          <a:xfrm flipH="1">
            <a:off x="2003725" y="260114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31" name="Shape 931"/>
          <p:cNvCxnSpPr/>
          <p:nvPr/>
        </p:nvCxnSpPr>
        <p:spPr>
          <a:xfrm>
            <a:off x="2015325" y="2322975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32" name="Shape 932"/>
          <p:cNvSpPr txBox="1"/>
          <p:nvPr/>
        </p:nvSpPr>
        <p:spPr>
          <a:xfrm>
            <a:off x="1067000" y="5018552"/>
            <a:ext cx="6762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Tempo</a:t>
            </a:r>
          </a:p>
        </p:txBody>
      </p:sp>
      <p:pic>
        <p:nvPicPr>
          <p:cNvPr id="933" name="Shape 9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275" y="1755175"/>
            <a:ext cx="340800" cy="3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Shape 9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075" y="1774675"/>
            <a:ext cx="271305" cy="3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/>
        </p:nvSpPr>
        <p:spPr>
          <a:xfrm>
            <a:off x="2040525" y="2532050"/>
            <a:ext cx="4901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ack</a:t>
            </a:r>
          </a:p>
        </p:txBody>
      </p:sp>
      <p:cxnSp>
        <p:nvCxnSpPr>
          <p:cNvPr id="936" name="Shape 936"/>
          <p:cNvCxnSpPr/>
          <p:nvPr/>
        </p:nvCxnSpPr>
        <p:spPr>
          <a:xfrm flipH="1">
            <a:off x="1997500" y="3168110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37" name="Shape 937"/>
          <p:cNvCxnSpPr/>
          <p:nvPr/>
        </p:nvCxnSpPr>
        <p:spPr>
          <a:xfrm>
            <a:off x="2005450" y="289108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38" name="Shape 938"/>
          <p:cNvCxnSpPr/>
          <p:nvPr/>
        </p:nvCxnSpPr>
        <p:spPr>
          <a:xfrm flipH="1">
            <a:off x="1997500" y="3203780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39" name="Shape 939"/>
          <p:cNvCxnSpPr/>
          <p:nvPr/>
        </p:nvCxnSpPr>
        <p:spPr>
          <a:xfrm>
            <a:off x="2005450" y="292675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0" name="Shape 940"/>
          <p:cNvCxnSpPr/>
          <p:nvPr/>
        </p:nvCxnSpPr>
        <p:spPr>
          <a:xfrm flipH="1">
            <a:off x="1997500" y="375125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1" name="Shape 941"/>
          <p:cNvCxnSpPr/>
          <p:nvPr/>
        </p:nvCxnSpPr>
        <p:spPr>
          <a:xfrm>
            <a:off x="2005450" y="3483519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2" name="Shape 942"/>
          <p:cNvCxnSpPr/>
          <p:nvPr/>
        </p:nvCxnSpPr>
        <p:spPr>
          <a:xfrm flipH="1">
            <a:off x="1997500" y="3786926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3" name="Shape 943"/>
          <p:cNvCxnSpPr/>
          <p:nvPr/>
        </p:nvCxnSpPr>
        <p:spPr>
          <a:xfrm>
            <a:off x="2005450" y="3519190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4" name="Shape 944"/>
          <p:cNvCxnSpPr/>
          <p:nvPr/>
        </p:nvCxnSpPr>
        <p:spPr>
          <a:xfrm flipH="1">
            <a:off x="1997500" y="3826865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5" name="Shape 945"/>
          <p:cNvCxnSpPr/>
          <p:nvPr/>
        </p:nvCxnSpPr>
        <p:spPr>
          <a:xfrm>
            <a:off x="2005450" y="3559129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6" name="Shape 946"/>
          <p:cNvCxnSpPr/>
          <p:nvPr/>
        </p:nvCxnSpPr>
        <p:spPr>
          <a:xfrm flipH="1">
            <a:off x="1997500" y="385397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7" name="Shape 947"/>
          <p:cNvCxnSpPr/>
          <p:nvPr/>
        </p:nvCxnSpPr>
        <p:spPr>
          <a:xfrm>
            <a:off x="2005450" y="358624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8" name="Shape 948"/>
          <p:cNvCxnSpPr/>
          <p:nvPr/>
        </p:nvCxnSpPr>
        <p:spPr>
          <a:xfrm flipH="1">
            <a:off x="1997500" y="430651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49" name="Shape 949"/>
          <p:cNvCxnSpPr/>
          <p:nvPr/>
        </p:nvCxnSpPr>
        <p:spPr>
          <a:xfrm>
            <a:off x="2005450" y="403968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0" name="Shape 950"/>
          <p:cNvCxnSpPr/>
          <p:nvPr/>
        </p:nvCxnSpPr>
        <p:spPr>
          <a:xfrm flipH="1">
            <a:off x="1997500" y="434218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1" name="Shape 951"/>
          <p:cNvCxnSpPr/>
          <p:nvPr/>
        </p:nvCxnSpPr>
        <p:spPr>
          <a:xfrm>
            <a:off x="2005450" y="407535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2" name="Shape 952"/>
          <p:cNvCxnSpPr/>
          <p:nvPr/>
        </p:nvCxnSpPr>
        <p:spPr>
          <a:xfrm flipH="1">
            <a:off x="1997500" y="4382128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3" name="Shape 953"/>
          <p:cNvCxnSpPr/>
          <p:nvPr/>
        </p:nvCxnSpPr>
        <p:spPr>
          <a:xfrm>
            <a:off x="2005450" y="4115292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4" name="Shape 954"/>
          <p:cNvCxnSpPr/>
          <p:nvPr/>
        </p:nvCxnSpPr>
        <p:spPr>
          <a:xfrm flipH="1">
            <a:off x="1997500" y="4409241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5" name="Shape 955"/>
          <p:cNvCxnSpPr/>
          <p:nvPr/>
        </p:nvCxnSpPr>
        <p:spPr>
          <a:xfrm>
            <a:off x="2005450" y="4142405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6" name="Shape 956"/>
          <p:cNvCxnSpPr/>
          <p:nvPr/>
        </p:nvCxnSpPr>
        <p:spPr>
          <a:xfrm flipH="1">
            <a:off x="1997500" y="444489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7" name="Shape 957"/>
          <p:cNvCxnSpPr/>
          <p:nvPr/>
        </p:nvCxnSpPr>
        <p:spPr>
          <a:xfrm>
            <a:off x="2005450" y="417805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8" name="Shape 958"/>
          <p:cNvCxnSpPr/>
          <p:nvPr/>
        </p:nvCxnSpPr>
        <p:spPr>
          <a:xfrm flipH="1">
            <a:off x="1997500" y="448056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59" name="Shape 959"/>
          <p:cNvCxnSpPr/>
          <p:nvPr/>
        </p:nvCxnSpPr>
        <p:spPr>
          <a:xfrm>
            <a:off x="2005450" y="421372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60" name="Shape 960"/>
          <p:cNvCxnSpPr/>
          <p:nvPr/>
        </p:nvCxnSpPr>
        <p:spPr>
          <a:xfrm flipH="1">
            <a:off x="1997500" y="4520503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61" name="Shape 961"/>
          <p:cNvCxnSpPr/>
          <p:nvPr/>
        </p:nvCxnSpPr>
        <p:spPr>
          <a:xfrm>
            <a:off x="2005450" y="4253667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62" name="Shape 962"/>
          <p:cNvCxnSpPr/>
          <p:nvPr/>
        </p:nvCxnSpPr>
        <p:spPr>
          <a:xfrm flipH="1">
            <a:off x="1997500" y="4547616"/>
            <a:ext cx="2093399" cy="30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63" name="Shape 963"/>
          <p:cNvCxnSpPr/>
          <p:nvPr/>
        </p:nvCxnSpPr>
        <p:spPr>
          <a:xfrm>
            <a:off x="2005450" y="4280780"/>
            <a:ext cx="2077499" cy="265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64" name="Shape 964"/>
          <p:cNvSpPr txBox="1"/>
          <p:nvPr/>
        </p:nvSpPr>
        <p:spPr>
          <a:xfrm>
            <a:off x="1903275" y="3112550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2 x ack</a:t>
            </a:r>
          </a:p>
        </p:txBody>
      </p:sp>
      <p:sp>
        <p:nvSpPr>
          <p:cNvPr id="965" name="Shape 965"/>
          <p:cNvSpPr txBox="1"/>
          <p:nvPr/>
        </p:nvSpPr>
        <p:spPr>
          <a:xfrm>
            <a:off x="1903275" y="3711025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4 x ack</a:t>
            </a:r>
          </a:p>
        </p:txBody>
      </p:sp>
      <p:sp>
        <p:nvSpPr>
          <p:cNvPr id="966" name="Shape 966"/>
          <p:cNvSpPr txBox="1"/>
          <p:nvPr/>
        </p:nvSpPr>
        <p:spPr>
          <a:xfrm>
            <a:off x="1883825" y="4298725"/>
            <a:ext cx="764700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8 x ack</a:t>
            </a:r>
          </a:p>
        </p:txBody>
      </p:sp>
      <p:sp>
        <p:nvSpPr>
          <p:cNvPr id="967" name="Shape 967"/>
          <p:cNvSpPr txBox="1"/>
          <p:nvPr/>
        </p:nvSpPr>
        <p:spPr>
          <a:xfrm>
            <a:off x="3353025" y="2231650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1 x mss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3353025" y="2813462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2 x mss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3353025" y="3435600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4 x mss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3412250" y="4016500"/>
            <a:ext cx="617399" cy="22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900"/>
              <a:t>8 x mss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69150" y="2432950"/>
            <a:ext cx="1228500" cy="152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Início: congWdn = MSS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l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Em cada  ACK: </a:t>
            </a:r>
          </a:p>
          <a:p>
            <a:pPr lvl="0" algn="ctr" rtl="0">
              <a:spcBef>
                <a:spcPts val="0"/>
              </a:spcBef>
              <a:buNone/>
            </a:pPr>
            <a:endParaRPr sz="800"/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congWdn += MSS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2423125" y="1768550"/>
            <a:ext cx="1051499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 i="1"/>
              <a:t>Slow Start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6041525" y="1726050"/>
            <a:ext cx="1051499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 b="1" i="1"/>
              <a:t>Congestion Avoidance</a:t>
            </a:r>
          </a:p>
        </p:txBody>
      </p:sp>
      <p:cxnSp>
        <p:nvCxnSpPr>
          <p:cNvPr id="974" name="Shape 974"/>
          <p:cNvCxnSpPr/>
          <p:nvPr/>
        </p:nvCxnSpPr>
        <p:spPr>
          <a:xfrm rot="10800000" flipH="1">
            <a:off x="1697200" y="2877312"/>
            <a:ext cx="6151200" cy="1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75" name="Shape 975"/>
          <p:cNvCxnSpPr/>
          <p:nvPr/>
        </p:nvCxnSpPr>
        <p:spPr>
          <a:xfrm rot="10800000" flipH="1">
            <a:off x="1697200" y="3451925"/>
            <a:ext cx="6151200" cy="1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76" name="Shape 976"/>
          <p:cNvCxnSpPr/>
          <p:nvPr/>
        </p:nvCxnSpPr>
        <p:spPr>
          <a:xfrm rot="10800000" flipH="1">
            <a:off x="1697200" y="4028100"/>
            <a:ext cx="6151200" cy="1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77" name="Shape 977"/>
          <p:cNvCxnSpPr/>
          <p:nvPr/>
        </p:nvCxnSpPr>
        <p:spPr>
          <a:xfrm rot="10800000" flipH="1">
            <a:off x="1697200" y="4590150"/>
            <a:ext cx="6151200" cy="1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78" name="Shape 978"/>
          <p:cNvCxnSpPr/>
          <p:nvPr/>
        </p:nvCxnSpPr>
        <p:spPr>
          <a:xfrm rot="10800000" flipH="1">
            <a:off x="1743200" y="2286337"/>
            <a:ext cx="6151200" cy="1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79" name="Shape 979"/>
          <p:cNvCxnSpPr/>
          <p:nvPr/>
        </p:nvCxnSpPr>
        <p:spPr>
          <a:xfrm>
            <a:off x="7801100" y="2318425"/>
            <a:ext cx="299" cy="53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980" name="Shape 980"/>
          <p:cNvSpPr txBox="1"/>
          <p:nvPr/>
        </p:nvSpPr>
        <p:spPr>
          <a:xfrm>
            <a:off x="7801100" y="2430800"/>
            <a:ext cx="415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RTT</a:t>
            </a:r>
          </a:p>
        </p:txBody>
      </p:sp>
      <p:sp>
        <p:nvSpPr>
          <p:cNvPr id="981" name="Shape 981"/>
          <p:cNvSpPr txBox="1"/>
          <p:nvPr/>
        </p:nvSpPr>
        <p:spPr>
          <a:xfrm>
            <a:off x="7801075" y="2997550"/>
            <a:ext cx="415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RTT</a:t>
            </a:r>
          </a:p>
        </p:txBody>
      </p:sp>
      <p:cxnSp>
        <p:nvCxnSpPr>
          <p:cNvPr id="982" name="Shape 982"/>
          <p:cNvCxnSpPr/>
          <p:nvPr/>
        </p:nvCxnSpPr>
        <p:spPr>
          <a:xfrm>
            <a:off x="7801075" y="2885175"/>
            <a:ext cx="299" cy="53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983" name="Shape 983"/>
          <p:cNvCxnSpPr/>
          <p:nvPr/>
        </p:nvCxnSpPr>
        <p:spPr>
          <a:xfrm>
            <a:off x="7798000" y="3482212"/>
            <a:ext cx="299" cy="53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984" name="Shape 984"/>
          <p:cNvSpPr txBox="1"/>
          <p:nvPr/>
        </p:nvSpPr>
        <p:spPr>
          <a:xfrm>
            <a:off x="7798000" y="3594587"/>
            <a:ext cx="415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RTT</a:t>
            </a:r>
          </a:p>
        </p:txBody>
      </p:sp>
      <p:cxnSp>
        <p:nvCxnSpPr>
          <p:cNvPr id="985" name="Shape 985"/>
          <p:cNvCxnSpPr/>
          <p:nvPr/>
        </p:nvCxnSpPr>
        <p:spPr>
          <a:xfrm>
            <a:off x="7797975" y="4048962"/>
            <a:ext cx="299" cy="530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986" name="Shape 986"/>
          <p:cNvSpPr txBox="1"/>
          <p:nvPr/>
        </p:nvSpPr>
        <p:spPr>
          <a:xfrm>
            <a:off x="7797975" y="4161337"/>
            <a:ext cx="415500" cy="32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RTT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28</a:t>
            </a:fld>
            <a:endParaRPr lang="en-GB"/>
          </a:p>
        </p:txBody>
      </p:sp>
      <p:cxnSp>
        <p:nvCxnSpPr>
          <p:cNvPr id="993" name="Shape 993"/>
          <p:cNvCxnSpPr/>
          <p:nvPr/>
        </p:nvCxnSpPr>
        <p:spPr>
          <a:xfrm rot="10800000">
            <a:off x="2020054" y="3155698"/>
            <a:ext cx="299" cy="2474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4" name="Shape 994"/>
          <p:cNvCxnSpPr/>
          <p:nvPr/>
        </p:nvCxnSpPr>
        <p:spPr>
          <a:xfrm rot="10800000" flipH="1">
            <a:off x="2020354" y="5601635"/>
            <a:ext cx="5197199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5" name="Shape 995"/>
          <p:cNvSpPr txBox="1"/>
          <p:nvPr/>
        </p:nvSpPr>
        <p:spPr>
          <a:xfrm>
            <a:off x="6137746" y="5601628"/>
            <a:ext cx="956699" cy="3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sp>
        <p:nvSpPr>
          <p:cNvPr id="996" name="Shape 996"/>
          <p:cNvSpPr txBox="1"/>
          <p:nvPr/>
        </p:nvSpPr>
        <p:spPr>
          <a:xfrm rot="-5400000">
            <a:off x="717969" y="4107079"/>
            <a:ext cx="2179200" cy="3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congestion window (cwdn)</a:t>
            </a:r>
          </a:p>
        </p:txBody>
      </p:sp>
      <p:sp>
        <p:nvSpPr>
          <p:cNvPr id="997" name="Shape 997"/>
          <p:cNvSpPr/>
          <p:nvPr/>
        </p:nvSpPr>
        <p:spPr>
          <a:xfrm>
            <a:off x="2829695" y="4702725"/>
            <a:ext cx="461489" cy="898877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998" name="Shape 998"/>
          <p:cNvSpPr/>
          <p:nvPr/>
        </p:nvSpPr>
        <p:spPr>
          <a:xfrm>
            <a:off x="2020354" y="3787457"/>
            <a:ext cx="830535" cy="1814235"/>
          </a:xfrm>
          <a:custGeom>
            <a:avLst/>
            <a:gdLst/>
            <a:ahLst/>
            <a:cxnLst/>
            <a:rect l="0" t="0" r="0" b="0"/>
            <a:pathLst>
              <a:path w="24154" h="53537" extrusionOk="0">
                <a:moveTo>
                  <a:pt x="0" y="53537"/>
                </a:moveTo>
                <a:cubicBezTo>
                  <a:pt x="1111" y="53176"/>
                  <a:pt x="4445" y="52455"/>
                  <a:pt x="6669" y="51374"/>
                </a:cubicBezTo>
                <a:cubicBezTo>
                  <a:pt x="8892" y="50292"/>
                  <a:pt x="11266" y="49901"/>
                  <a:pt x="13339" y="47047"/>
                </a:cubicBezTo>
                <a:cubicBezTo>
                  <a:pt x="15412" y="44192"/>
                  <a:pt x="17304" y="42090"/>
                  <a:pt x="19107" y="34249"/>
                </a:cubicBezTo>
                <a:cubicBezTo>
                  <a:pt x="20909" y="26407"/>
                  <a:pt x="23312" y="5708"/>
                  <a:pt x="2415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999" name="Shape 999"/>
          <p:cNvCxnSpPr/>
          <p:nvPr/>
        </p:nvCxnSpPr>
        <p:spPr>
          <a:xfrm flipH="1">
            <a:off x="2829569" y="3798708"/>
            <a:ext cx="26699" cy="1814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000" name="Shape 1000"/>
          <p:cNvCxnSpPr/>
          <p:nvPr/>
        </p:nvCxnSpPr>
        <p:spPr>
          <a:xfrm rot="10800000" flipH="1">
            <a:off x="3291189" y="4152826"/>
            <a:ext cx="597600" cy="5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1" name="Shape 1001"/>
          <p:cNvCxnSpPr/>
          <p:nvPr/>
        </p:nvCxnSpPr>
        <p:spPr>
          <a:xfrm flipH="1">
            <a:off x="3855270" y="4171254"/>
            <a:ext cx="21599" cy="142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02" name="Shape 1002"/>
          <p:cNvSpPr/>
          <p:nvPr/>
        </p:nvSpPr>
        <p:spPr>
          <a:xfrm>
            <a:off x="3855257" y="4862435"/>
            <a:ext cx="461489" cy="745232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03" name="Shape 1003"/>
          <p:cNvCxnSpPr/>
          <p:nvPr/>
        </p:nvCxnSpPr>
        <p:spPr>
          <a:xfrm rot="10800000" flipH="1">
            <a:off x="4316750" y="3737736"/>
            <a:ext cx="1056899" cy="1124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4" name="Shape 1004"/>
          <p:cNvCxnSpPr/>
          <p:nvPr/>
        </p:nvCxnSpPr>
        <p:spPr>
          <a:xfrm flipH="1">
            <a:off x="5347157" y="3743744"/>
            <a:ext cx="37200" cy="1869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005" name="Shape 1005"/>
          <p:cNvCxnSpPr/>
          <p:nvPr/>
        </p:nvCxnSpPr>
        <p:spPr>
          <a:xfrm rot="10800000" flipH="1">
            <a:off x="5808648" y="4161433"/>
            <a:ext cx="597600" cy="549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06" name="Shape 1006"/>
          <p:cNvCxnSpPr/>
          <p:nvPr/>
        </p:nvCxnSpPr>
        <p:spPr>
          <a:xfrm flipH="1">
            <a:off x="6372728" y="4179861"/>
            <a:ext cx="21599" cy="1429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07" name="Shape 1007"/>
          <p:cNvSpPr/>
          <p:nvPr/>
        </p:nvSpPr>
        <p:spPr>
          <a:xfrm>
            <a:off x="5347154" y="4711333"/>
            <a:ext cx="461489" cy="898877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08" name="Shape 1008"/>
          <p:cNvCxnSpPr/>
          <p:nvPr/>
        </p:nvCxnSpPr>
        <p:spPr>
          <a:xfrm>
            <a:off x="5168137" y="4705708"/>
            <a:ext cx="81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09" name="Shape 1009"/>
          <p:cNvCxnSpPr/>
          <p:nvPr/>
        </p:nvCxnSpPr>
        <p:spPr>
          <a:xfrm>
            <a:off x="3665595" y="4862433"/>
            <a:ext cx="81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10" name="Shape 1010"/>
          <p:cNvCxnSpPr/>
          <p:nvPr/>
        </p:nvCxnSpPr>
        <p:spPr>
          <a:xfrm>
            <a:off x="2595848" y="4702726"/>
            <a:ext cx="81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grpSp>
        <p:nvGrpSpPr>
          <p:cNvPr id="1011" name="Shape 1011"/>
          <p:cNvGrpSpPr/>
          <p:nvPr/>
        </p:nvGrpSpPr>
        <p:grpSpPr>
          <a:xfrm>
            <a:off x="2339794" y="5725746"/>
            <a:ext cx="751115" cy="315967"/>
            <a:chOff x="941709" y="2669875"/>
            <a:chExt cx="635999" cy="233099"/>
          </a:xfrm>
        </p:grpSpPr>
        <p:sp>
          <p:nvSpPr>
            <p:cNvPr id="1012" name="Shape 1012"/>
            <p:cNvSpPr/>
            <p:nvPr/>
          </p:nvSpPr>
          <p:spPr>
            <a:xfrm rot="10798251" flipH="1">
              <a:off x="941709" y="2707524"/>
              <a:ext cx="589800" cy="157800"/>
            </a:xfrm>
            <a:prstGeom prst="wedgeRoundRectCallout">
              <a:avLst>
                <a:gd name="adj1" fmla="val -44652"/>
                <a:gd name="adj2" fmla="val 172883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3" name="Shape 1013"/>
            <p:cNvSpPr txBox="1"/>
            <p:nvPr/>
          </p:nvSpPr>
          <p:spPr>
            <a:xfrm>
              <a:off x="941709" y="2669875"/>
              <a:ext cx="635999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800"/>
                <a:t>slow start</a:t>
              </a:r>
            </a:p>
          </p:txBody>
        </p:sp>
      </p:grpSp>
      <p:sp>
        <p:nvSpPr>
          <p:cNvPr id="1014" name="Shape 1014"/>
          <p:cNvSpPr/>
          <p:nvPr/>
        </p:nvSpPr>
        <p:spPr>
          <a:xfrm rot="-901" flipH="1">
            <a:off x="2579252" y="3397474"/>
            <a:ext cx="1145100" cy="215999"/>
          </a:xfrm>
          <a:prstGeom prst="wedgeRoundRectCallout">
            <a:avLst>
              <a:gd name="adj1" fmla="val -42516"/>
              <a:gd name="adj2" fmla="val 37351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5" name="Shape 1015"/>
          <p:cNvSpPr txBox="1"/>
          <p:nvPr/>
        </p:nvSpPr>
        <p:spPr>
          <a:xfrm>
            <a:off x="2549802" y="3347512"/>
            <a:ext cx="1203900" cy="3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cong. avoidance</a:t>
            </a:r>
          </a:p>
        </p:txBody>
      </p:sp>
      <p:sp>
        <p:nvSpPr>
          <p:cNvPr id="1016" name="Shape 1016"/>
          <p:cNvSpPr txBox="1"/>
          <p:nvPr/>
        </p:nvSpPr>
        <p:spPr>
          <a:xfrm>
            <a:off x="2752455" y="3613655"/>
            <a:ext cx="4017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w</a:t>
            </a:r>
            <a:r>
              <a:rPr lang="en-GB" sz="800" baseline="-25000"/>
              <a:t>1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3804353" y="4024831"/>
            <a:ext cx="4017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w</a:t>
            </a:r>
            <a:r>
              <a:rPr lang="en-GB" sz="800" baseline="-25000"/>
              <a:t>2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5347183" y="3613655"/>
            <a:ext cx="4017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w</a:t>
            </a:r>
            <a:r>
              <a:rPr lang="en-GB" sz="800" baseline="-25000"/>
              <a:t>3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6309795" y="4024814"/>
            <a:ext cx="4017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w</a:t>
            </a:r>
            <a:r>
              <a:rPr lang="en-GB" sz="800" baseline="-25000"/>
              <a:t>4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2676056" y="4347496"/>
            <a:ext cx="874199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½ w</a:t>
            </a:r>
            <a:r>
              <a:rPr lang="en-GB" sz="800" baseline="-25000"/>
              <a:t>1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3761951" y="4486752"/>
            <a:ext cx="7011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½ w</a:t>
            </a:r>
            <a:r>
              <a:rPr lang="en-GB" sz="800" baseline="-25000"/>
              <a:t>2</a:t>
            </a:r>
          </a:p>
        </p:txBody>
      </p:sp>
      <p:cxnSp>
        <p:nvCxnSpPr>
          <p:cNvPr id="1022" name="Shape 1022"/>
          <p:cNvCxnSpPr/>
          <p:nvPr/>
        </p:nvCxnSpPr>
        <p:spPr>
          <a:xfrm>
            <a:off x="6247583" y="4930612"/>
            <a:ext cx="819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23" name="Shape 1023"/>
          <p:cNvSpPr txBox="1"/>
          <p:nvPr/>
        </p:nvSpPr>
        <p:spPr>
          <a:xfrm>
            <a:off x="2087674" y="3653301"/>
            <a:ext cx="651299" cy="3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timeout</a:t>
            </a:r>
          </a:p>
        </p:txBody>
      </p:sp>
      <p:sp>
        <p:nvSpPr>
          <p:cNvPr id="1024" name="Shape 1024"/>
          <p:cNvSpPr/>
          <p:nvPr/>
        </p:nvSpPr>
        <p:spPr>
          <a:xfrm rot="10798104" flipH="1">
            <a:off x="2132199" y="3703986"/>
            <a:ext cx="543900" cy="225000"/>
          </a:xfrm>
          <a:prstGeom prst="wedgeRoundRectCallout">
            <a:avLst>
              <a:gd name="adj1" fmla="val 76145"/>
              <a:gd name="adj2" fmla="val 483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5" name="Shape 1025"/>
          <p:cNvSpPr txBox="1"/>
          <p:nvPr/>
        </p:nvSpPr>
        <p:spPr>
          <a:xfrm>
            <a:off x="4151020" y="3162865"/>
            <a:ext cx="1017300" cy="45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"/>
              <a:t>timeout ou triple dup ACK</a:t>
            </a:r>
          </a:p>
        </p:txBody>
      </p:sp>
      <p:sp>
        <p:nvSpPr>
          <p:cNvPr id="1026" name="Shape 1026"/>
          <p:cNvSpPr/>
          <p:nvPr/>
        </p:nvSpPr>
        <p:spPr>
          <a:xfrm rot="10798638" flipH="1">
            <a:off x="6460497" y="3207136"/>
            <a:ext cx="757200" cy="514499"/>
          </a:xfrm>
          <a:prstGeom prst="wedgeRoundRectCallout">
            <a:avLst>
              <a:gd name="adj1" fmla="val -56095"/>
              <a:gd name="adj2" fmla="val -131068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7" name="Shape 1027"/>
          <p:cNvSpPr txBox="1"/>
          <p:nvPr/>
        </p:nvSpPr>
        <p:spPr>
          <a:xfrm>
            <a:off x="5384593" y="3998874"/>
            <a:ext cx="651299" cy="31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timeout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6179585" y="4548764"/>
            <a:ext cx="8304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½ w</a:t>
            </a:r>
            <a:r>
              <a:rPr lang="en-GB" sz="800" baseline="-25000"/>
              <a:t>4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5285946" y="4299581"/>
            <a:ext cx="701100" cy="37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½ w</a:t>
            </a:r>
            <a:r>
              <a:rPr lang="en-GB" sz="800" baseline="-25000"/>
              <a:t>3</a:t>
            </a:r>
          </a:p>
        </p:txBody>
      </p:sp>
      <p:sp>
        <p:nvSpPr>
          <p:cNvPr id="1030" name="Shape 1030"/>
          <p:cNvSpPr txBox="1"/>
          <p:nvPr/>
        </p:nvSpPr>
        <p:spPr>
          <a:xfrm>
            <a:off x="1469575" y="5434061"/>
            <a:ext cx="597600" cy="29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/>
              <a:t>1 MSS</a:t>
            </a:r>
          </a:p>
        </p:txBody>
      </p:sp>
      <p:cxnSp>
        <p:nvCxnSpPr>
          <p:cNvPr id="1031" name="Shape 1031"/>
          <p:cNvCxnSpPr/>
          <p:nvPr/>
        </p:nvCxnSpPr>
        <p:spPr>
          <a:xfrm>
            <a:off x="4180428" y="3146600"/>
            <a:ext cx="0" cy="516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32" name="Shape 1032"/>
          <p:cNvSpPr txBox="1"/>
          <p:nvPr/>
        </p:nvSpPr>
        <p:spPr>
          <a:xfrm>
            <a:off x="6460497" y="3238906"/>
            <a:ext cx="819600" cy="45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600"/>
              <a:t>timeout ou triple dup ACK</a:t>
            </a:r>
          </a:p>
        </p:txBody>
      </p:sp>
      <p:sp>
        <p:nvSpPr>
          <p:cNvPr id="1033" name="Shape 103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Alarme no </a:t>
            </a:r>
            <a:r>
              <a:rPr lang="pt-PT" dirty="0" smtClean="0"/>
              <a:t>M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eio da </a:t>
            </a:r>
            <a:r>
              <a:rPr lang="pt-PT" dirty="0" smtClean="0"/>
              <a:t>Conexão</a:t>
            </a:r>
            <a:endParaRPr lang="pt-PT" dirty="0"/>
          </a:p>
        </p:txBody>
      </p:sp>
      <p:sp>
        <p:nvSpPr>
          <p:cNvPr id="1034" name="Shape 1034"/>
          <p:cNvSpPr txBox="1">
            <a:spLocks noGrp="1"/>
          </p:cNvSpPr>
          <p:nvPr>
            <p:ph type="body" idx="1"/>
          </p:nvPr>
        </p:nvSpPr>
        <p:spPr>
          <a:xfrm>
            <a:off x="266700" y="1229400"/>
            <a:ext cx="8610599" cy="163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sz="24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4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i="1" u="none" strike="noStrike" cap="none" dirty="0" err="1" smtClean="0">
                <a:solidFill>
                  <a:srgbClr val="0000FF"/>
                </a:solidFill>
                <a:sym typeface="Comic Sans MS"/>
              </a:rPr>
              <a:t>restart</a:t>
            </a:r>
            <a:r>
              <a:rPr lang="pt-PT" sz="24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— como se conhece a </a:t>
            </a:r>
            <a:r>
              <a:rPr lang="pt-PT" sz="2400" i="0" u="none" strike="noStrike" cap="none" dirty="0" err="1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sz="2400" dirty="0" err="1" smtClean="0">
                <a:solidFill>
                  <a:srgbClr val="0000FF"/>
                </a:solidFill>
              </a:rPr>
              <a:t>ongW</a:t>
            </a:r>
            <a:r>
              <a:rPr lang="pt-PT" sz="2400" i="0" u="none" strike="noStrike" cap="none" dirty="0" err="1" smtClean="0">
                <a:solidFill>
                  <a:srgbClr val="0000FF"/>
                </a:solidFill>
                <a:sym typeface="Comic Sans MS"/>
              </a:rPr>
              <a:t>nd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 antes do </a:t>
            </a:r>
            <a:r>
              <a:rPr lang="pt-PT" sz="2400" i="1" u="none" strike="noStrike" cap="none" dirty="0" err="1" smtClean="0">
                <a:solidFill>
                  <a:srgbClr val="0000FF"/>
                </a:solidFill>
                <a:sym typeface="Comic Sans MS"/>
              </a:rPr>
              <a:t>timeout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, pode-se tomar nota do seu valor na vari</a:t>
            </a:r>
            <a:r>
              <a:rPr lang="pt-PT" sz="2400" dirty="0" smtClean="0"/>
              <a:t>ável </a:t>
            </a:r>
            <a:r>
              <a:rPr lang="pt-PT" sz="2400" dirty="0" err="1" smtClean="0"/>
              <a:t>sst</a:t>
            </a:r>
            <a:r>
              <a:rPr lang="pt-PT" sz="2400" dirty="0" smtClean="0"/>
              <a:t> 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e da próxima vez abandonar a fase de </a:t>
            </a:r>
            <a:r>
              <a:rPr lang="pt-PT" sz="2400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sz="240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40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quando se atinge ½ da </a:t>
            </a:r>
            <a:r>
              <a:rPr lang="pt-PT" sz="2400" i="0" u="none" strike="noStrike" cap="none" dirty="0" err="1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sz="2400" dirty="0" err="1" smtClean="0">
                <a:solidFill>
                  <a:srgbClr val="0000FF"/>
                </a:solidFill>
              </a:rPr>
              <a:t>ongW</a:t>
            </a:r>
            <a:r>
              <a:rPr lang="pt-PT" sz="2400" i="0" u="none" strike="noStrike" cap="none" dirty="0" err="1" smtClean="0">
                <a:solidFill>
                  <a:srgbClr val="0000FF"/>
                </a:solidFill>
                <a:sym typeface="Comic Sans MS"/>
              </a:rPr>
              <a:t>nd</a:t>
            </a:r>
            <a:r>
              <a:rPr lang="pt-PT" sz="2400" i="0" u="none" strike="noStrike" cap="none" dirty="0" smtClean="0">
                <a:solidFill>
                  <a:srgbClr val="0000FF"/>
                </a:solidFill>
                <a:sym typeface="Comic Sans MS"/>
              </a:rPr>
              <a:t> anterior</a:t>
            </a:r>
            <a:endParaRPr lang="pt-PT" sz="240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29</a:t>
            </a:fld>
            <a:endParaRPr lang="en-GB"/>
          </a:p>
        </p:txBody>
      </p:sp>
      <p:cxnSp>
        <p:nvCxnSpPr>
          <p:cNvPr id="1041" name="Shape 1041"/>
          <p:cNvCxnSpPr/>
          <p:nvPr/>
        </p:nvCxnSpPr>
        <p:spPr>
          <a:xfrm rot="10800000">
            <a:off x="1525720" y="1186435"/>
            <a:ext cx="299" cy="347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2" name="Shape 1042"/>
          <p:cNvCxnSpPr/>
          <p:nvPr/>
        </p:nvCxnSpPr>
        <p:spPr>
          <a:xfrm rot="10800000" flipH="1">
            <a:off x="1526020" y="4616844"/>
            <a:ext cx="6627300" cy="27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43" name="Shape 1043"/>
          <p:cNvSpPr txBox="1"/>
          <p:nvPr/>
        </p:nvSpPr>
        <p:spPr>
          <a:xfrm>
            <a:off x="6776267" y="4616787"/>
            <a:ext cx="1220099" cy="4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tempo</a:t>
            </a:r>
          </a:p>
        </p:txBody>
      </p:sp>
      <p:sp>
        <p:nvSpPr>
          <p:cNvPr id="1044" name="Shape 1044"/>
          <p:cNvSpPr txBox="1"/>
          <p:nvPr/>
        </p:nvSpPr>
        <p:spPr>
          <a:xfrm rot="-5400000">
            <a:off x="-273585" y="2544859"/>
            <a:ext cx="3056400" cy="4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/>
              <a:t>congestion window (cwdn)</a:t>
            </a:r>
          </a:p>
        </p:txBody>
      </p:sp>
      <p:sp>
        <p:nvSpPr>
          <p:cNvPr id="1045" name="Shape 1045"/>
          <p:cNvSpPr/>
          <p:nvPr/>
        </p:nvSpPr>
        <p:spPr>
          <a:xfrm>
            <a:off x="2558042" y="3356118"/>
            <a:ext cx="588494" cy="1260684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046" name="Shape 1046"/>
          <p:cNvSpPr/>
          <p:nvPr/>
        </p:nvSpPr>
        <p:spPr>
          <a:xfrm>
            <a:off x="1526020" y="2072497"/>
            <a:ext cx="1059092" cy="2544479"/>
          </a:xfrm>
          <a:custGeom>
            <a:avLst/>
            <a:gdLst/>
            <a:ahLst/>
            <a:cxnLst/>
            <a:rect l="0" t="0" r="0" b="0"/>
            <a:pathLst>
              <a:path w="24154" h="53537" extrusionOk="0">
                <a:moveTo>
                  <a:pt x="0" y="53537"/>
                </a:moveTo>
                <a:cubicBezTo>
                  <a:pt x="1111" y="53176"/>
                  <a:pt x="4445" y="52455"/>
                  <a:pt x="6669" y="51374"/>
                </a:cubicBezTo>
                <a:cubicBezTo>
                  <a:pt x="8892" y="50292"/>
                  <a:pt x="11266" y="49901"/>
                  <a:pt x="13339" y="47047"/>
                </a:cubicBezTo>
                <a:cubicBezTo>
                  <a:pt x="15412" y="44192"/>
                  <a:pt x="17304" y="42090"/>
                  <a:pt x="19107" y="34249"/>
                </a:cubicBezTo>
                <a:cubicBezTo>
                  <a:pt x="20909" y="26407"/>
                  <a:pt x="23312" y="5708"/>
                  <a:pt x="2415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47" name="Shape 1047"/>
          <p:cNvCxnSpPr/>
          <p:nvPr/>
        </p:nvCxnSpPr>
        <p:spPr>
          <a:xfrm flipH="1">
            <a:off x="2558027" y="2088275"/>
            <a:ext cx="33900" cy="254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048" name="Shape 1048"/>
          <p:cNvCxnSpPr/>
          <p:nvPr/>
        </p:nvCxnSpPr>
        <p:spPr>
          <a:xfrm rot="10800000" flipH="1">
            <a:off x="3146511" y="2584819"/>
            <a:ext cx="762000" cy="771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49" name="Shape 1049"/>
          <p:cNvCxnSpPr/>
          <p:nvPr/>
        </p:nvCxnSpPr>
        <p:spPr>
          <a:xfrm flipH="1">
            <a:off x="3866035" y="2610754"/>
            <a:ext cx="27300" cy="2004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50" name="Shape 1050"/>
          <p:cNvSpPr/>
          <p:nvPr/>
        </p:nvSpPr>
        <p:spPr>
          <a:xfrm>
            <a:off x="3865776" y="3580103"/>
            <a:ext cx="588494" cy="1045139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51" name="Shape 1051"/>
          <p:cNvCxnSpPr/>
          <p:nvPr/>
        </p:nvCxnSpPr>
        <p:spPr>
          <a:xfrm rot="10800000" flipH="1">
            <a:off x="4454244" y="2003005"/>
            <a:ext cx="1347600" cy="15770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2" name="Shape 1052"/>
          <p:cNvCxnSpPr/>
          <p:nvPr/>
        </p:nvCxnSpPr>
        <p:spPr>
          <a:xfrm flipH="1">
            <a:off x="5768191" y="2011191"/>
            <a:ext cx="47399" cy="2621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053" name="Shape 1053"/>
          <p:cNvCxnSpPr/>
          <p:nvPr/>
        </p:nvCxnSpPr>
        <p:spPr>
          <a:xfrm rot="10800000" flipH="1">
            <a:off x="6356621" y="2596891"/>
            <a:ext cx="762000" cy="771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54" name="Shape 1054"/>
          <p:cNvCxnSpPr/>
          <p:nvPr/>
        </p:nvCxnSpPr>
        <p:spPr>
          <a:xfrm flipH="1">
            <a:off x="7076146" y="2622825"/>
            <a:ext cx="27300" cy="2004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55" name="Shape 1055"/>
          <p:cNvSpPr/>
          <p:nvPr/>
        </p:nvSpPr>
        <p:spPr>
          <a:xfrm>
            <a:off x="5768153" y="3368189"/>
            <a:ext cx="588494" cy="1260684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056" name="Shape 1056"/>
          <p:cNvCxnSpPr/>
          <p:nvPr/>
        </p:nvCxnSpPr>
        <p:spPr>
          <a:xfrm>
            <a:off x="5539881" y="3360301"/>
            <a:ext cx="1045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57" name="Shape 1057"/>
          <p:cNvCxnSpPr/>
          <p:nvPr/>
        </p:nvCxnSpPr>
        <p:spPr>
          <a:xfrm>
            <a:off x="3623932" y="3580100"/>
            <a:ext cx="1045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58" name="Shape 1058"/>
          <p:cNvCxnSpPr/>
          <p:nvPr/>
        </p:nvCxnSpPr>
        <p:spPr>
          <a:xfrm>
            <a:off x="2259855" y="3356119"/>
            <a:ext cx="1045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grpSp>
        <p:nvGrpSpPr>
          <p:cNvPr id="1059" name="Shape 1059"/>
          <p:cNvGrpSpPr/>
          <p:nvPr/>
        </p:nvGrpSpPr>
        <p:grpSpPr>
          <a:xfrm>
            <a:off x="1933314" y="4791056"/>
            <a:ext cx="957752" cy="443146"/>
            <a:chOff x="941709" y="2669875"/>
            <a:chExt cx="635999" cy="233099"/>
          </a:xfrm>
        </p:grpSpPr>
        <p:sp>
          <p:nvSpPr>
            <p:cNvPr id="1060" name="Shape 1060"/>
            <p:cNvSpPr/>
            <p:nvPr/>
          </p:nvSpPr>
          <p:spPr>
            <a:xfrm rot="10798251" flipH="1">
              <a:off x="941709" y="2707524"/>
              <a:ext cx="589800" cy="157800"/>
            </a:xfrm>
            <a:prstGeom prst="wedgeRoundRectCallout">
              <a:avLst>
                <a:gd name="adj1" fmla="val -44652"/>
                <a:gd name="adj2" fmla="val 172883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1061" name="Shape 1061"/>
            <p:cNvSpPr txBox="1"/>
            <p:nvPr/>
          </p:nvSpPr>
          <p:spPr>
            <a:xfrm>
              <a:off x="941709" y="2669875"/>
              <a:ext cx="635999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800" b="1"/>
                <a:t>slow start</a:t>
              </a:r>
            </a:p>
          </p:txBody>
        </p:sp>
      </p:grpSp>
      <p:sp>
        <p:nvSpPr>
          <p:cNvPr id="1062" name="Shape 1062"/>
          <p:cNvSpPr/>
          <p:nvPr/>
        </p:nvSpPr>
        <p:spPr>
          <a:xfrm rot="-706" flipH="1">
            <a:off x="2238455" y="1525504"/>
            <a:ext cx="1460399" cy="303000"/>
          </a:xfrm>
          <a:prstGeom prst="wedgeRoundRectCallout">
            <a:avLst>
              <a:gd name="adj1" fmla="val -42516"/>
              <a:gd name="adj2" fmla="val 373511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3" name="Shape 1063"/>
          <p:cNvSpPr txBox="1"/>
          <p:nvPr/>
        </p:nvSpPr>
        <p:spPr>
          <a:xfrm>
            <a:off x="2201140" y="1455494"/>
            <a:ext cx="1535099" cy="4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cong. avoidance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2459550" y="1828747"/>
            <a:ext cx="512099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1</a:t>
            </a:r>
          </a:p>
        </p:txBody>
      </p:sp>
      <p:sp>
        <p:nvSpPr>
          <p:cNvPr id="1065" name="Shape 1065"/>
          <p:cNvSpPr txBox="1"/>
          <p:nvPr/>
        </p:nvSpPr>
        <p:spPr>
          <a:xfrm>
            <a:off x="3800867" y="2405403"/>
            <a:ext cx="512099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2</a:t>
            </a:r>
          </a:p>
        </p:txBody>
      </p:sp>
      <p:sp>
        <p:nvSpPr>
          <p:cNvPr id="1066" name="Shape 1066"/>
          <p:cNvSpPr txBox="1"/>
          <p:nvPr/>
        </p:nvSpPr>
        <p:spPr>
          <a:xfrm>
            <a:off x="5768190" y="1828747"/>
            <a:ext cx="512099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3</a:t>
            </a:r>
          </a:p>
        </p:txBody>
      </p:sp>
      <p:sp>
        <p:nvSpPr>
          <p:cNvPr id="1067" name="Shape 1067"/>
          <p:cNvSpPr txBox="1"/>
          <p:nvPr/>
        </p:nvSpPr>
        <p:spPr>
          <a:xfrm>
            <a:off x="6995653" y="2405379"/>
            <a:ext cx="512099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4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2362131" y="2857926"/>
            <a:ext cx="1114800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½ w</a:t>
            </a:r>
            <a:r>
              <a:rPr lang="en-GB" sz="800" b="1" baseline="-25000"/>
              <a:t>1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3746799" y="3053226"/>
            <a:ext cx="894000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½ w</a:t>
            </a:r>
            <a:r>
              <a:rPr lang="en-GB" sz="800" b="1" baseline="-25000"/>
              <a:t>2</a:t>
            </a:r>
          </a:p>
        </p:txBody>
      </p:sp>
      <p:cxnSp>
        <p:nvCxnSpPr>
          <p:cNvPr id="1070" name="Shape 1070"/>
          <p:cNvCxnSpPr/>
          <p:nvPr/>
        </p:nvCxnSpPr>
        <p:spPr>
          <a:xfrm>
            <a:off x="6916325" y="3675718"/>
            <a:ext cx="1045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071" name="Shape 1071"/>
          <p:cNvSpPr txBox="1"/>
          <p:nvPr/>
        </p:nvSpPr>
        <p:spPr>
          <a:xfrm>
            <a:off x="1611862" y="1884350"/>
            <a:ext cx="830699" cy="4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timeout</a:t>
            </a:r>
          </a:p>
        </p:txBody>
      </p:sp>
      <p:sp>
        <p:nvSpPr>
          <p:cNvPr id="1072" name="Shape 1072"/>
          <p:cNvSpPr txBox="1"/>
          <p:nvPr/>
        </p:nvSpPr>
        <p:spPr>
          <a:xfrm>
            <a:off x="4411375" y="1226225"/>
            <a:ext cx="1860599" cy="4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/>
              <a:t>timeout ou triple dup ACK</a:t>
            </a:r>
          </a:p>
        </p:txBody>
      </p:sp>
      <p:sp>
        <p:nvSpPr>
          <p:cNvPr id="1073" name="Shape 1073"/>
          <p:cNvSpPr/>
          <p:nvPr/>
        </p:nvSpPr>
        <p:spPr>
          <a:xfrm rot="10799234" flipH="1">
            <a:off x="7187824" y="1258449"/>
            <a:ext cx="1347000" cy="721800"/>
          </a:xfrm>
          <a:prstGeom prst="wedgeRoundRectCallout">
            <a:avLst>
              <a:gd name="adj1" fmla="val -56095"/>
              <a:gd name="adj2" fmla="val -131068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74" name="Shape 1074"/>
          <p:cNvSpPr txBox="1"/>
          <p:nvPr/>
        </p:nvSpPr>
        <p:spPr>
          <a:xfrm>
            <a:off x="5815892" y="2368999"/>
            <a:ext cx="830699" cy="44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timeout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6829617" y="3140194"/>
            <a:ext cx="1058999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½ w</a:t>
            </a:r>
            <a:r>
              <a:rPr lang="en-GB" sz="800" b="1" baseline="-25000"/>
              <a:t>4</a:t>
            </a:r>
          </a:p>
        </p:txBody>
      </p:sp>
      <p:sp>
        <p:nvSpPr>
          <p:cNvPr id="1076" name="Shape 1076"/>
          <p:cNvSpPr txBox="1"/>
          <p:nvPr/>
        </p:nvSpPr>
        <p:spPr>
          <a:xfrm>
            <a:off x="5690104" y="2790727"/>
            <a:ext cx="894000" cy="5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800" b="1"/>
              <a:t>½ w</a:t>
            </a:r>
            <a:r>
              <a:rPr lang="en-GB" sz="800" b="1" baseline="-25000"/>
              <a:t>3</a:t>
            </a:r>
          </a:p>
        </p:txBody>
      </p:sp>
      <p:sp>
        <p:nvSpPr>
          <p:cNvPr id="1077" name="Shape 1077"/>
          <p:cNvSpPr txBox="1"/>
          <p:nvPr/>
        </p:nvSpPr>
        <p:spPr>
          <a:xfrm>
            <a:off x="823700" y="4381782"/>
            <a:ext cx="762000" cy="40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1 MSS</a:t>
            </a:r>
          </a:p>
        </p:txBody>
      </p:sp>
      <p:cxnSp>
        <p:nvCxnSpPr>
          <p:cNvPr id="1078" name="Shape 1078"/>
          <p:cNvCxnSpPr/>
          <p:nvPr/>
        </p:nvCxnSpPr>
        <p:spPr>
          <a:xfrm>
            <a:off x="4280414" y="1047924"/>
            <a:ext cx="0" cy="72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079" name="Shape 1079"/>
          <p:cNvSpPr txBox="1"/>
          <p:nvPr/>
        </p:nvSpPr>
        <p:spPr>
          <a:xfrm>
            <a:off x="7187825" y="1430675"/>
            <a:ext cx="13476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/>
              <a:t>timeout ou triple dup ACK</a:t>
            </a:r>
          </a:p>
        </p:txBody>
      </p:sp>
      <p:sp>
        <p:nvSpPr>
          <p:cNvPr id="1080" name="Shape 108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TCP </a:t>
            </a:r>
            <a:r>
              <a:rPr lang="pt-PT" dirty="0" err="1" smtClean="0"/>
              <a:t>Tahoe</a:t>
            </a:r>
            <a:endParaRPr lang="pt-PT" dirty="0"/>
          </a:p>
        </p:txBody>
      </p:sp>
      <p:grpSp>
        <p:nvGrpSpPr>
          <p:cNvPr id="1081" name="Shape 1081"/>
          <p:cNvGrpSpPr/>
          <p:nvPr/>
        </p:nvGrpSpPr>
        <p:grpSpPr>
          <a:xfrm>
            <a:off x="4242914" y="4742931"/>
            <a:ext cx="957752" cy="443146"/>
            <a:chOff x="941709" y="2669875"/>
            <a:chExt cx="635999" cy="233099"/>
          </a:xfrm>
        </p:grpSpPr>
        <p:sp>
          <p:nvSpPr>
            <p:cNvPr id="1082" name="Shape 1082"/>
            <p:cNvSpPr/>
            <p:nvPr/>
          </p:nvSpPr>
          <p:spPr>
            <a:xfrm rot="10798251" flipH="1">
              <a:off x="941709" y="2707524"/>
              <a:ext cx="589800" cy="157800"/>
            </a:xfrm>
            <a:prstGeom prst="wedgeRoundRectCallout">
              <a:avLst>
                <a:gd name="adj1" fmla="val -44652"/>
                <a:gd name="adj2" fmla="val 172883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b="1"/>
            </a:p>
          </p:txBody>
        </p:sp>
        <p:sp>
          <p:nvSpPr>
            <p:cNvPr id="1083" name="Shape 1083"/>
            <p:cNvSpPr txBox="1"/>
            <p:nvPr/>
          </p:nvSpPr>
          <p:spPr>
            <a:xfrm>
              <a:off x="941709" y="2669875"/>
              <a:ext cx="635999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800" b="1"/>
                <a:t>slow start</a:t>
              </a:r>
            </a:p>
          </p:txBody>
        </p:sp>
      </p:grpSp>
      <p:sp>
        <p:nvSpPr>
          <p:cNvPr id="1084" name="Shape 1084"/>
          <p:cNvSpPr txBox="1">
            <a:spLocks noGrp="1"/>
          </p:cNvSpPr>
          <p:nvPr>
            <p:ph type="body" idx="1"/>
          </p:nvPr>
        </p:nvSpPr>
        <p:spPr>
          <a:xfrm>
            <a:off x="266700" y="5381100"/>
            <a:ext cx="8610599" cy="1169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No início, e após cada alarme ou </a:t>
            </a:r>
            <a:r>
              <a:rPr lang="pt-PT" sz="1800" i="1" dirty="0" err="1" smtClean="0"/>
              <a:t>fast</a:t>
            </a:r>
            <a:r>
              <a:rPr lang="pt-PT" sz="1800" i="1" dirty="0" smtClean="0"/>
              <a:t> </a:t>
            </a:r>
            <a:r>
              <a:rPr lang="pt-PT" sz="1800" i="1" dirty="0" err="1" smtClean="0"/>
              <a:t>retransmit</a:t>
            </a:r>
            <a:r>
              <a:rPr lang="pt-PT" sz="1800" dirty="0" smtClean="0"/>
              <a:t>, começa-se com 1 MSS mas sobe-se a janela de forma multiplicativa, na esperança de recuperar rapidamente um débito aceitável, mas a partir daí vai-se “sondando” a capacidade aditivamente, isto é, com prudência</a:t>
            </a:r>
            <a:endParaRPr lang="pt-PT" sz="1800" dirty="0"/>
          </a:p>
        </p:txBody>
      </p:sp>
      <p:sp>
        <p:nvSpPr>
          <p:cNvPr id="1085" name="Shape 1085"/>
          <p:cNvSpPr/>
          <p:nvPr/>
        </p:nvSpPr>
        <p:spPr>
          <a:xfrm rot="10798513" flipH="1">
            <a:off x="5884437" y="2440908"/>
            <a:ext cx="693600" cy="315299"/>
          </a:xfrm>
          <a:prstGeom prst="wedgeRoundRectCallout">
            <a:avLst>
              <a:gd name="adj1" fmla="val -54688"/>
              <a:gd name="adj2" fmla="val 154138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6" name="Shape 1086"/>
          <p:cNvSpPr/>
          <p:nvPr/>
        </p:nvSpPr>
        <p:spPr>
          <a:xfrm rot="10798513" flipH="1">
            <a:off x="1695213" y="1948245"/>
            <a:ext cx="693600" cy="315299"/>
          </a:xfrm>
          <a:prstGeom prst="wedgeRoundRectCallout">
            <a:avLst>
              <a:gd name="adj1" fmla="val 76145"/>
              <a:gd name="adj2" fmla="val 483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87" name="Shape 1087"/>
          <p:cNvSpPr/>
          <p:nvPr/>
        </p:nvSpPr>
        <p:spPr>
          <a:xfrm rot="10799090" flipH="1">
            <a:off x="4164849" y="1894675"/>
            <a:ext cx="1133700" cy="503099"/>
          </a:xfrm>
          <a:prstGeom prst="wedgeRoundRectCallout">
            <a:avLst>
              <a:gd name="adj1" fmla="val -69796"/>
              <a:gd name="adj2" fmla="val -86621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1088" name="Shape 1088"/>
          <p:cNvSpPr txBox="1"/>
          <p:nvPr/>
        </p:nvSpPr>
        <p:spPr>
          <a:xfrm>
            <a:off x="4165875" y="1994162"/>
            <a:ext cx="13476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 b="1"/>
              <a:t>timeout ou triple dup ACK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04800" y="836850"/>
            <a:ext cx="8381999" cy="510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3000" b="0" i="1">
                <a:solidFill>
                  <a:srgbClr val="0000FF"/>
                </a:solidFill>
              </a:rPr>
              <a:t>The scientist described what is: the engineer creates what never was. </a:t>
            </a:r>
          </a:p>
          <a:p>
            <a:pPr marL="0" lvl="0" indent="-698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0" i="1">
                <a:solidFill>
                  <a:srgbClr val="0000FF"/>
                </a:solidFill>
              </a:rPr>
              <a:t>(O cientista descreve o que é: o engenheiro cria o que nunca existiu.)</a:t>
            </a:r>
          </a:p>
          <a:p>
            <a:pPr lvl="0" indent="686435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 b="0">
                <a:solidFill>
                  <a:srgbClr val="0000FF"/>
                </a:solidFill>
              </a:rPr>
              <a:t>		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3000" b="0">
                <a:solidFill>
                  <a:srgbClr val="0000FF"/>
                </a:solidFill>
              </a:rPr>
              <a:t>– Autor: </a:t>
            </a:r>
            <a:r>
              <a:rPr lang="en-GB" sz="3000" b="0" i="1">
                <a:solidFill>
                  <a:srgbClr val="0000FF"/>
                </a:solidFill>
              </a:rPr>
              <a:t>Theodor von Karman – the father of the supersonic flight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TCP Reno</a:t>
            </a:r>
          </a:p>
        </p:txBody>
      </p:sp>
      <p:sp>
        <p:nvSpPr>
          <p:cNvPr id="1095" name="Shape 109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30</a:t>
            </a:fld>
            <a:endParaRPr lang="en-GB"/>
          </a:p>
        </p:txBody>
      </p:sp>
      <p:sp>
        <p:nvSpPr>
          <p:cNvPr id="1096" name="Shape 1096"/>
          <p:cNvSpPr/>
          <p:nvPr/>
        </p:nvSpPr>
        <p:spPr>
          <a:xfrm rot="-2043" flipH="1">
            <a:off x="2797870" y="1983130"/>
            <a:ext cx="1009800" cy="593999"/>
          </a:xfrm>
          <a:prstGeom prst="wedgeRoundRectCallout">
            <a:avLst>
              <a:gd name="adj1" fmla="val -45057"/>
              <a:gd name="adj2" fmla="val 227299"/>
              <a:gd name="adj3" fmla="val 0"/>
            </a:avLst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97" name="Shape 1097"/>
          <p:cNvCxnSpPr/>
          <p:nvPr/>
        </p:nvCxnSpPr>
        <p:spPr>
          <a:xfrm rot="10800000">
            <a:off x="1777614" y="1799127"/>
            <a:ext cx="3600" cy="356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8" name="Shape 1098"/>
          <p:cNvCxnSpPr/>
          <p:nvPr/>
        </p:nvCxnSpPr>
        <p:spPr>
          <a:xfrm rot="10800000" flipH="1">
            <a:off x="1781214" y="5320405"/>
            <a:ext cx="6418200" cy="26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99" name="Shape 1099"/>
          <p:cNvSpPr txBox="1"/>
          <p:nvPr/>
        </p:nvSpPr>
        <p:spPr>
          <a:xfrm>
            <a:off x="6866000" y="5459821"/>
            <a:ext cx="11811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tempo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5889660" y="1390173"/>
            <a:ext cx="1758599" cy="5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Alarme (timeout)</a:t>
            </a:r>
          </a:p>
        </p:txBody>
      </p:sp>
      <p:cxnSp>
        <p:nvCxnSpPr>
          <p:cNvPr id="1101" name="Shape 1101"/>
          <p:cNvCxnSpPr/>
          <p:nvPr/>
        </p:nvCxnSpPr>
        <p:spPr>
          <a:xfrm>
            <a:off x="7395253" y="1390173"/>
            <a:ext cx="0" cy="718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1102" name="Shape 1102"/>
          <p:cNvSpPr/>
          <p:nvPr/>
        </p:nvSpPr>
        <p:spPr>
          <a:xfrm>
            <a:off x="2780713" y="4086017"/>
            <a:ext cx="569930" cy="1234532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103" name="Shape 1103"/>
          <p:cNvSpPr/>
          <p:nvPr/>
        </p:nvSpPr>
        <p:spPr>
          <a:xfrm>
            <a:off x="1781214" y="2828944"/>
            <a:ext cx="1025699" cy="2491745"/>
          </a:xfrm>
          <a:custGeom>
            <a:avLst/>
            <a:gdLst/>
            <a:ahLst/>
            <a:cxnLst/>
            <a:rect l="0" t="0" r="0" b="0"/>
            <a:pathLst>
              <a:path w="24154" h="53537" extrusionOk="0">
                <a:moveTo>
                  <a:pt x="0" y="53537"/>
                </a:moveTo>
                <a:cubicBezTo>
                  <a:pt x="1111" y="53176"/>
                  <a:pt x="4445" y="52455"/>
                  <a:pt x="6669" y="51374"/>
                </a:cubicBezTo>
                <a:cubicBezTo>
                  <a:pt x="8892" y="50292"/>
                  <a:pt x="11266" y="49901"/>
                  <a:pt x="13339" y="47047"/>
                </a:cubicBezTo>
                <a:cubicBezTo>
                  <a:pt x="15412" y="44192"/>
                  <a:pt x="17304" y="42090"/>
                  <a:pt x="19107" y="34249"/>
                </a:cubicBezTo>
                <a:cubicBezTo>
                  <a:pt x="20909" y="26407"/>
                  <a:pt x="23312" y="5708"/>
                  <a:pt x="2415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104" name="Shape 1104"/>
          <p:cNvCxnSpPr/>
          <p:nvPr/>
        </p:nvCxnSpPr>
        <p:spPr>
          <a:xfrm flipH="1">
            <a:off x="2780830" y="2844396"/>
            <a:ext cx="32700" cy="2491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105" name="Shape 1105"/>
          <p:cNvCxnSpPr/>
          <p:nvPr/>
        </p:nvCxnSpPr>
        <p:spPr>
          <a:xfrm rot="10800000" flipH="1">
            <a:off x="3350637" y="3330619"/>
            <a:ext cx="738299" cy="75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6" name="Shape 1106"/>
          <p:cNvCxnSpPr/>
          <p:nvPr/>
        </p:nvCxnSpPr>
        <p:spPr>
          <a:xfrm rot="10800000" flipH="1">
            <a:off x="4089587" y="3459371"/>
            <a:ext cx="746999" cy="84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07" name="Shape 1107"/>
          <p:cNvCxnSpPr/>
          <p:nvPr/>
        </p:nvCxnSpPr>
        <p:spPr>
          <a:xfrm flipH="1">
            <a:off x="5889799" y="3206579"/>
            <a:ext cx="24000" cy="2129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1108" name="Shape 1108"/>
          <p:cNvCxnSpPr/>
          <p:nvPr/>
        </p:nvCxnSpPr>
        <p:spPr>
          <a:xfrm rot="10800000" flipH="1">
            <a:off x="6459584" y="3342441"/>
            <a:ext cx="738299" cy="75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9" name="Shape 1109"/>
          <p:cNvSpPr/>
          <p:nvPr/>
        </p:nvSpPr>
        <p:spPr>
          <a:xfrm>
            <a:off x="5889660" y="4097839"/>
            <a:ext cx="569930" cy="1234532"/>
          </a:xfrm>
          <a:custGeom>
            <a:avLst/>
            <a:gdLst/>
            <a:ahLst/>
            <a:cxnLst/>
            <a:rect l="0" t="0" r="0" b="0"/>
            <a:pathLst>
              <a:path w="19287" h="42181" extrusionOk="0">
                <a:moveTo>
                  <a:pt x="0" y="42181"/>
                </a:moveTo>
                <a:cubicBezTo>
                  <a:pt x="1382" y="41490"/>
                  <a:pt x="6038" y="40138"/>
                  <a:pt x="8292" y="38035"/>
                </a:cubicBezTo>
                <a:cubicBezTo>
                  <a:pt x="10545" y="35932"/>
                  <a:pt x="12107" y="33168"/>
                  <a:pt x="13519" y="29563"/>
                </a:cubicBezTo>
                <a:cubicBezTo>
                  <a:pt x="14931" y="25957"/>
                  <a:pt x="15802" y="21331"/>
                  <a:pt x="16764" y="16404"/>
                </a:cubicBezTo>
                <a:cubicBezTo>
                  <a:pt x="17725" y="11476"/>
                  <a:pt x="18866" y="2734"/>
                  <a:pt x="1928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110" name="Shape 1110"/>
          <p:cNvCxnSpPr/>
          <p:nvPr/>
        </p:nvCxnSpPr>
        <p:spPr>
          <a:xfrm>
            <a:off x="5668582" y="4090115"/>
            <a:ext cx="1012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11" name="Shape 1111"/>
          <p:cNvCxnSpPr/>
          <p:nvPr/>
        </p:nvCxnSpPr>
        <p:spPr>
          <a:xfrm>
            <a:off x="3813012" y="4305367"/>
            <a:ext cx="1012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12" name="Shape 1112"/>
          <p:cNvCxnSpPr/>
          <p:nvPr/>
        </p:nvCxnSpPr>
        <p:spPr>
          <a:xfrm>
            <a:off x="2491923" y="4086019"/>
            <a:ext cx="1012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grpSp>
        <p:nvGrpSpPr>
          <p:cNvPr id="1113" name="Shape 1113"/>
          <p:cNvGrpSpPr/>
          <p:nvPr/>
        </p:nvGrpSpPr>
        <p:grpSpPr>
          <a:xfrm>
            <a:off x="2175726" y="5491060"/>
            <a:ext cx="927606" cy="433962"/>
            <a:chOff x="941709" y="2669875"/>
            <a:chExt cx="635999" cy="233099"/>
          </a:xfrm>
        </p:grpSpPr>
        <p:sp>
          <p:nvSpPr>
            <p:cNvPr id="1114" name="Shape 1114"/>
            <p:cNvSpPr/>
            <p:nvPr/>
          </p:nvSpPr>
          <p:spPr>
            <a:xfrm rot="10798251" flipH="1">
              <a:off x="941709" y="2707524"/>
              <a:ext cx="589800" cy="157800"/>
            </a:xfrm>
            <a:prstGeom prst="wedgeRoundRectCallout">
              <a:avLst>
                <a:gd name="adj1" fmla="val -44652"/>
                <a:gd name="adj2" fmla="val 172883"/>
                <a:gd name="adj3" fmla="val 0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5" name="Shape 1115"/>
            <p:cNvSpPr txBox="1"/>
            <p:nvPr/>
          </p:nvSpPr>
          <p:spPr>
            <a:xfrm>
              <a:off x="941709" y="2669875"/>
              <a:ext cx="635999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/>
                <a:t>slow start</a:t>
              </a:r>
            </a:p>
          </p:txBody>
        </p:sp>
      </p:grpSp>
      <p:grpSp>
        <p:nvGrpSpPr>
          <p:cNvPr id="1116" name="Shape 1116"/>
          <p:cNvGrpSpPr/>
          <p:nvPr/>
        </p:nvGrpSpPr>
        <p:grpSpPr>
          <a:xfrm>
            <a:off x="3916416" y="2222361"/>
            <a:ext cx="1126253" cy="433962"/>
            <a:chOff x="2008698" y="594400"/>
            <a:chExt cx="772200" cy="233099"/>
          </a:xfrm>
        </p:grpSpPr>
        <p:sp>
          <p:nvSpPr>
            <p:cNvPr id="1117" name="Shape 1117"/>
            <p:cNvSpPr/>
            <p:nvPr/>
          </p:nvSpPr>
          <p:spPr>
            <a:xfrm rot="10798586" flipH="1">
              <a:off x="2019847" y="632049"/>
              <a:ext cx="729600" cy="157800"/>
            </a:xfrm>
            <a:prstGeom prst="wedgeRoundRectCallout">
              <a:avLst>
                <a:gd name="adj1" fmla="val -36216"/>
                <a:gd name="adj2" fmla="val -287162"/>
                <a:gd name="adj3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00" b="1"/>
            </a:p>
          </p:txBody>
        </p:sp>
        <p:sp>
          <p:nvSpPr>
            <p:cNvPr id="1118" name="Shape 1118"/>
            <p:cNvSpPr txBox="1"/>
            <p:nvPr/>
          </p:nvSpPr>
          <p:spPr>
            <a:xfrm>
              <a:off x="2008698" y="594400"/>
              <a:ext cx="772200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/>
                <a:t>fast retrans.</a:t>
              </a:r>
            </a:p>
          </p:txBody>
        </p:sp>
      </p:grpSp>
      <p:sp>
        <p:nvSpPr>
          <p:cNvPr id="1119" name="Shape 1119"/>
          <p:cNvSpPr txBox="1"/>
          <p:nvPr/>
        </p:nvSpPr>
        <p:spPr>
          <a:xfrm>
            <a:off x="4247567" y="1479997"/>
            <a:ext cx="1665899" cy="4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Fast retransmission</a:t>
            </a:r>
          </a:p>
        </p:txBody>
      </p:sp>
      <p:sp>
        <p:nvSpPr>
          <p:cNvPr id="1120" name="Shape 1120"/>
          <p:cNvSpPr txBox="1"/>
          <p:nvPr/>
        </p:nvSpPr>
        <p:spPr>
          <a:xfrm>
            <a:off x="2685325" y="2590235"/>
            <a:ext cx="4961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1</a:t>
            </a:r>
          </a:p>
        </p:txBody>
      </p:sp>
      <p:sp>
        <p:nvSpPr>
          <p:cNvPr id="1121" name="Shape 1121"/>
          <p:cNvSpPr txBox="1"/>
          <p:nvPr/>
        </p:nvSpPr>
        <p:spPr>
          <a:xfrm>
            <a:off x="3984372" y="3154964"/>
            <a:ext cx="4961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2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4697907" y="3250188"/>
            <a:ext cx="4961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3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7085114" y="3154964"/>
            <a:ext cx="4961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5</a:t>
            </a:r>
          </a:p>
        </p:txBody>
      </p:sp>
      <p:cxnSp>
        <p:nvCxnSpPr>
          <p:cNvPr id="1124" name="Shape 1124"/>
          <p:cNvCxnSpPr/>
          <p:nvPr/>
        </p:nvCxnSpPr>
        <p:spPr>
          <a:xfrm>
            <a:off x="7001650" y="4399008"/>
            <a:ext cx="10121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25" name="Shape 1125"/>
          <p:cNvCxnSpPr/>
          <p:nvPr/>
        </p:nvCxnSpPr>
        <p:spPr>
          <a:xfrm flipH="1">
            <a:off x="4805096" y="3466743"/>
            <a:ext cx="11699" cy="926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cxnSp>
        <p:nvCxnSpPr>
          <p:cNvPr id="1126" name="Shape 1126"/>
          <p:cNvCxnSpPr/>
          <p:nvPr/>
        </p:nvCxnSpPr>
        <p:spPr>
          <a:xfrm>
            <a:off x="4510923" y="4398728"/>
            <a:ext cx="750899" cy="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127" name="Shape 1127"/>
          <p:cNvCxnSpPr/>
          <p:nvPr/>
        </p:nvCxnSpPr>
        <p:spPr>
          <a:xfrm rot="10800000" flipH="1">
            <a:off x="4787571" y="3221710"/>
            <a:ext cx="1125899" cy="117329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28" name="Shape 1128"/>
          <p:cNvCxnSpPr/>
          <p:nvPr/>
        </p:nvCxnSpPr>
        <p:spPr>
          <a:xfrm flipH="1">
            <a:off x="4067316" y="3345574"/>
            <a:ext cx="16200" cy="93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129" name="Shape 1129"/>
          <p:cNvSpPr txBox="1"/>
          <p:nvPr/>
        </p:nvSpPr>
        <p:spPr>
          <a:xfrm>
            <a:off x="5814053" y="2970080"/>
            <a:ext cx="4961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w</a:t>
            </a:r>
            <a:r>
              <a:rPr lang="en-GB" sz="1000" b="1" baseline="-25000"/>
              <a:t>4</a:t>
            </a:r>
          </a:p>
        </p:txBody>
      </p:sp>
      <p:cxnSp>
        <p:nvCxnSpPr>
          <p:cNvPr id="1130" name="Shape 1130"/>
          <p:cNvCxnSpPr/>
          <p:nvPr/>
        </p:nvCxnSpPr>
        <p:spPr>
          <a:xfrm>
            <a:off x="7188926" y="3373614"/>
            <a:ext cx="0" cy="102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131" name="Shape 1131"/>
          <p:cNvSpPr/>
          <p:nvPr/>
        </p:nvSpPr>
        <p:spPr>
          <a:xfrm rot="10798062" flipH="1">
            <a:off x="4413963" y="2714502"/>
            <a:ext cx="1064100" cy="293999"/>
          </a:xfrm>
          <a:prstGeom prst="wedgeRoundRectCallout">
            <a:avLst>
              <a:gd name="adj1" fmla="val -11583"/>
              <a:gd name="adj2" fmla="val -190322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2" name="Shape 1132"/>
          <p:cNvSpPr txBox="1"/>
          <p:nvPr/>
        </p:nvSpPr>
        <p:spPr>
          <a:xfrm>
            <a:off x="4382878" y="2643292"/>
            <a:ext cx="1125899" cy="4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fast retrans.</a:t>
            </a:r>
          </a:p>
        </p:txBody>
      </p:sp>
      <p:sp>
        <p:nvSpPr>
          <p:cNvPr id="1133" name="Shape 1133"/>
          <p:cNvSpPr/>
          <p:nvPr/>
        </p:nvSpPr>
        <p:spPr>
          <a:xfrm rot="10796929" flipH="1">
            <a:off x="5509146" y="2446961"/>
            <a:ext cx="671700" cy="293999"/>
          </a:xfrm>
          <a:prstGeom prst="wedgeRoundRectCallout">
            <a:avLst>
              <a:gd name="adj1" fmla="val 9351"/>
              <a:gd name="adj2" fmla="val -192889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4" name="Shape 1134"/>
          <p:cNvSpPr txBox="1"/>
          <p:nvPr/>
        </p:nvSpPr>
        <p:spPr>
          <a:xfrm>
            <a:off x="5442873" y="2343288"/>
            <a:ext cx="804299" cy="4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timeout</a:t>
            </a:r>
          </a:p>
        </p:txBody>
      </p:sp>
      <p:sp>
        <p:nvSpPr>
          <p:cNvPr id="1135" name="Shape 1135"/>
          <p:cNvSpPr txBox="1"/>
          <p:nvPr/>
        </p:nvSpPr>
        <p:spPr>
          <a:xfrm>
            <a:off x="2823740" y="2025552"/>
            <a:ext cx="1009800" cy="50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congestion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avoidance</a:t>
            </a:r>
          </a:p>
        </p:txBody>
      </p:sp>
      <p:cxnSp>
        <p:nvCxnSpPr>
          <p:cNvPr id="1136" name="Shape 1136"/>
          <p:cNvCxnSpPr/>
          <p:nvPr/>
        </p:nvCxnSpPr>
        <p:spPr>
          <a:xfrm>
            <a:off x="5770388" y="1390173"/>
            <a:ext cx="5700" cy="6989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1137" name="Shape 1137"/>
          <p:cNvSpPr txBox="1"/>
          <p:nvPr/>
        </p:nvSpPr>
        <p:spPr>
          <a:xfrm rot="-5400000">
            <a:off x="21922" y="3245564"/>
            <a:ext cx="29928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/>
              <a:t>congestion window (cwdn)</a:t>
            </a:r>
          </a:p>
        </p:txBody>
      </p:sp>
      <p:sp>
        <p:nvSpPr>
          <p:cNvPr id="1138" name="Shape 1138"/>
          <p:cNvSpPr txBox="1"/>
          <p:nvPr/>
        </p:nvSpPr>
        <p:spPr>
          <a:xfrm>
            <a:off x="1109450" y="5090469"/>
            <a:ext cx="738299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1 MSS</a:t>
            </a:r>
          </a:p>
        </p:txBody>
      </p:sp>
      <p:sp>
        <p:nvSpPr>
          <p:cNvPr id="1139" name="Shape 1139"/>
          <p:cNvSpPr txBox="1"/>
          <p:nvPr/>
        </p:nvSpPr>
        <p:spPr>
          <a:xfrm>
            <a:off x="2737935" y="3608089"/>
            <a:ext cx="6555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½ w</a:t>
            </a:r>
            <a:r>
              <a:rPr lang="en-GB" sz="1000" b="1" baseline="-25000"/>
              <a:t>1</a:t>
            </a:r>
          </a:p>
        </p:txBody>
      </p:sp>
      <p:sp>
        <p:nvSpPr>
          <p:cNvPr id="1140" name="Shape 1140"/>
          <p:cNvSpPr txBox="1"/>
          <p:nvPr/>
        </p:nvSpPr>
        <p:spPr>
          <a:xfrm>
            <a:off x="3417967" y="4285541"/>
            <a:ext cx="10254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sst = ½ w</a:t>
            </a:r>
            <a:r>
              <a:rPr lang="en-GB" sz="1000" b="1" baseline="-25000"/>
              <a:t>2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4477449" y="4403010"/>
            <a:ext cx="10254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sst = ½ w</a:t>
            </a:r>
            <a:r>
              <a:rPr lang="en-GB" sz="1000" b="1" baseline="-25000"/>
              <a:t>3</a:t>
            </a:r>
          </a:p>
        </p:txBody>
      </p:sp>
      <p:sp>
        <p:nvSpPr>
          <p:cNvPr id="1142" name="Shape 1142"/>
          <p:cNvSpPr txBox="1"/>
          <p:nvPr/>
        </p:nvSpPr>
        <p:spPr>
          <a:xfrm>
            <a:off x="7252292" y="3891943"/>
            <a:ext cx="6555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½ w</a:t>
            </a:r>
            <a:r>
              <a:rPr lang="en-GB" sz="1000" b="1" baseline="-25000"/>
              <a:t>5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5946791" y="3599339"/>
            <a:ext cx="655500" cy="40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sst =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½ w</a:t>
            </a:r>
            <a:r>
              <a:rPr lang="en-GB" sz="1000" b="1" baseline="-25000"/>
              <a:t>4</a:t>
            </a:r>
          </a:p>
        </p:txBody>
      </p:sp>
      <p:grpSp>
        <p:nvGrpSpPr>
          <p:cNvPr id="1144" name="Shape 1144"/>
          <p:cNvGrpSpPr/>
          <p:nvPr/>
        </p:nvGrpSpPr>
        <p:grpSpPr>
          <a:xfrm>
            <a:off x="7016830" y="2222338"/>
            <a:ext cx="1126253" cy="433962"/>
            <a:chOff x="2008698" y="594400"/>
            <a:chExt cx="772200" cy="233099"/>
          </a:xfrm>
        </p:grpSpPr>
        <p:sp>
          <p:nvSpPr>
            <p:cNvPr id="1145" name="Shape 1145"/>
            <p:cNvSpPr txBox="1"/>
            <p:nvPr/>
          </p:nvSpPr>
          <p:spPr>
            <a:xfrm>
              <a:off x="2008698" y="594400"/>
              <a:ext cx="772200" cy="2330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 b="1"/>
                <a:t>fast retrans.</a:t>
              </a:r>
            </a:p>
          </p:txBody>
        </p:sp>
        <p:sp>
          <p:nvSpPr>
            <p:cNvPr id="1146" name="Shape 1146"/>
            <p:cNvSpPr/>
            <p:nvPr/>
          </p:nvSpPr>
          <p:spPr>
            <a:xfrm rot="10798586" flipH="1">
              <a:off x="2019847" y="632049"/>
              <a:ext cx="729600" cy="157800"/>
            </a:xfrm>
            <a:prstGeom prst="wedgeRoundRectCallout">
              <a:avLst>
                <a:gd name="adj1" fmla="val -36216"/>
                <a:gd name="adj2" fmla="val -287162"/>
                <a:gd name="adj3" fmla="val 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000" b="1"/>
            </a:p>
          </p:txBody>
        </p:sp>
      </p:grpSp>
      <p:sp>
        <p:nvSpPr>
          <p:cNvPr id="1147" name="Shape 1147"/>
          <p:cNvSpPr txBox="1">
            <a:spLocks noGrp="1"/>
          </p:cNvSpPr>
          <p:nvPr>
            <p:ph type="body" idx="1"/>
          </p:nvPr>
        </p:nvSpPr>
        <p:spPr>
          <a:xfrm>
            <a:off x="304800" y="5933900"/>
            <a:ext cx="8610599" cy="594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É inútil recuar tão agressivamente perante um evento “fast retransmit”</a:t>
            </a:r>
          </a:p>
        </p:txBody>
      </p:sp>
      <p:sp>
        <p:nvSpPr>
          <p:cNvPr id="1148" name="Shape 1148"/>
          <p:cNvSpPr/>
          <p:nvPr/>
        </p:nvSpPr>
        <p:spPr>
          <a:xfrm rot="10798513" flipH="1">
            <a:off x="1871938" y="2702545"/>
            <a:ext cx="693600" cy="315299"/>
          </a:xfrm>
          <a:prstGeom prst="wedgeRoundRectCallout">
            <a:avLst>
              <a:gd name="adj1" fmla="val 76145"/>
              <a:gd name="adj2" fmla="val 483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49" name="Shape 1149"/>
          <p:cNvSpPr txBox="1"/>
          <p:nvPr/>
        </p:nvSpPr>
        <p:spPr>
          <a:xfrm>
            <a:off x="1806675" y="2714200"/>
            <a:ext cx="804299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timeout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Slow </a:t>
            </a:r>
            <a:r>
              <a:rPr lang="pt-PT" sz="3600" b="1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</a:t>
            </a:r>
            <a:r>
              <a:rPr lang="pt-PT" sz="3600" b="1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depois de inatividade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5" name="Shape 1155"/>
          <p:cNvSpPr txBox="1">
            <a:spLocks noGrp="1"/>
          </p:cNvSpPr>
          <p:nvPr>
            <p:ph type="body" idx="1"/>
          </p:nvPr>
        </p:nvSpPr>
        <p:spPr>
          <a:xfrm>
            <a:off x="304800" y="1357325"/>
            <a:ext cx="8610599" cy="534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Depois de um período de inatividade do emissor qual a situação corrente ?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Talvez mais fluxos estejam agora a atravessar a rede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Se for o caso, seria perigoso arrancar de novo com a </a:t>
            </a:r>
            <a:r>
              <a:rPr lang="pt-PT" sz="28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c</a:t>
            </a:r>
            <a:r>
              <a:rPr lang="pt-PT" dirty="0" err="1" smtClean="0">
                <a:solidFill>
                  <a:srgbClr val="0000FF"/>
                </a:solidFill>
              </a:rPr>
              <a:t>ongW</a:t>
            </a:r>
            <a:r>
              <a:rPr lang="pt-PT" sz="28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nd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 anterior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Muitas implementações TCP voltam nesta situação a entrar de novo na fase 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sym typeface="Comic Sans MS"/>
              </a:rPr>
              <a:t>slow 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start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</a:p>
          <a:p>
            <a:pPr marL="223838" marR="0" lvl="0" indent="-223838" algn="l" rtl="0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32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156" name="Shape 11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Resumo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2" name="Shape 116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Para a gestão da </a:t>
            </a:r>
            <a:r>
              <a:rPr lang="pt-PT" sz="2400" b="0" i="0" u="none" strike="noStrike" cap="none" dirty="0" err="1" smtClean="0">
                <a:solidFill>
                  <a:srgbClr val="FF0000"/>
                </a:solidFill>
                <a:sym typeface="Comic Sans MS"/>
              </a:rPr>
              <a:t>cwnd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considerar dois estados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Slow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start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(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multiplicative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increase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/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multiplicative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decrease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Congestion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avoidance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dirty="0" smtClean="0">
                <a:solidFill>
                  <a:schemeClr val="dk1"/>
                </a:solidFill>
              </a:rPr>
              <a:t>(</a:t>
            </a:r>
            <a:r>
              <a:rPr lang="pt-PT" sz="2000" dirty="0" err="1" smtClean="0">
                <a:solidFill>
                  <a:schemeClr val="dk1"/>
                </a:solidFill>
              </a:rPr>
              <a:t>aditive</a:t>
            </a:r>
            <a:r>
              <a:rPr lang="pt-PT" sz="2000" dirty="0" smtClean="0">
                <a:solidFill>
                  <a:schemeClr val="dk1"/>
                </a:solidFill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</a:rPr>
              <a:t>increase</a:t>
            </a:r>
            <a:r>
              <a:rPr lang="pt-PT" sz="2000" dirty="0" smtClean="0">
                <a:solidFill>
                  <a:schemeClr val="dk1"/>
                </a:solidFill>
              </a:rPr>
              <a:t> / </a:t>
            </a:r>
            <a:r>
              <a:rPr lang="pt-PT" sz="2000" dirty="0" err="1" smtClean="0">
                <a:solidFill>
                  <a:schemeClr val="dk1"/>
                </a:solidFill>
              </a:rPr>
              <a:t>multiplicative</a:t>
            </a:r>
            <a:r>
              <a:rPr lang="pt-PT" sz="2000" dirty="0" smtClean="0">
                <a:solidFill>
                  <a:schemeClr val="dk1"/>
                </a:solidFill>
              </a:rPr>
              <a:t> </a:t>
            </a:r>
            <a:r>
              <a:rPr lang="pt-PT" sz="2000" dirty="0" err="1" smtClean="0">
                <a:solidFill>
                  <a:schemeClr val="dk1"/>
                </a:solidFill>
              </a:rPr>
              <a:t>decrease</a:t>
            </a:r>
            <a:r>
              <a:rPr lang="pt-PT" sz="2000" dirty="0" smtClean="0">
                <a:solidFill>
                  <a:schemeClr val="dk1"/>
                </a:solidFill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Inicialmente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000" b="1" dirty="0" err="1" smtClean="0">
                <a:solidFill>
                  <a:srgbClr val="FF0000"/>
                </a:solidFill>
              </a:rPr>
              <a:t>sst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</a:t>
            </a:r>
            <a:r>
              <a:rPr lang="pt-PT" sz="2000" b="1" dirty="0" smtClean="0">
                <a:solidFill>
                  <a:srgbClr val="FF0000"/>
                </a:solidFill>
              </a:rPr>
              <a:t>64K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1 MSS;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state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slow-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start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Incrementar a janela de emissão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Slow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start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— de mais um MSS por cada ACK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Consgestion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avoidance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— de mais um MSS por cada RTT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if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(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&gt; </a:t>
            </a:r>
            <a:r>
              <a:rPr lang="pt-PT" sz="2000" b="1" dirty="0" err="1" smtClean="0">
                <a:solidFill>
                  <a:srgbClr val="FF0000"/>
                </a:solidFill>
              </a:rPr>
              <a:t>sst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)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state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congestion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avoidance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Timeout</a:t>
            </a: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000" b="1" dirty="0" err="1" smtClean="0">
                <a:solidFill>
                  <a:srgbClr val="FF0000"/>
                </a:solidFill>
              </a:rPr>
              <a:t>sst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½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1 MSS;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state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slow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start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Triple ACK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Helvetica Neue"/>
              <a:buChar char="–"/>
            </a:pPr>
            <a:r>
              <a:rPr lang="pt-PT" sz="2000" b="1" dirty="0" err="1" smtClean="0">
                <a:solidFill>
                  <a:srgbClr val="FF0000"/>
                </a:solidFill>
              </a:rPr>
              <a:t>sst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½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 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c</a:t>
            </a:r>
            <a:r>
              <a:rPr lang="pt-PT" sz="2000" b="1" dirty="0" err="1" smtClean="0">
                <a:solidFill>
                  <a:srgbClr val="FF0000"/>
                </a:solidFill>
              </a:rPr>
              <a:t>ongW</a:t>
            </a:r>
            <a:r>
              <a:rPr lang="pt-PT" sz="2000" b="1" i="0" u="none" strike="noStrike" cap="none" dirty="0" err="1" smtClean="0">
                <a:solidFill>
                  <a:srgbClr val="FF0000"/>
                </a:solidFill>
                <a:sym typeface="Comic Sans MS"/>
              </a:rPr>
              <a:t>nd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 = </a:t>
            </a:r>
            <a:r>
              <a:rPr lang="pt-PT" sz="2000" b="1" dirty="0" err="1" smtClean="0">
                <a:solidFill>
                  <a:srgbClr val="FF0000"/>
                </a:solidFill>
              </a:rPr>
              <a:t>sst</a:t>
            </a:r>
            <a:r>
              <a:rPr lang="pt-PT" sz="2000" b="1" i="0" u="none" strike="noStrike" cap="none" dirty="0" smtClean="0">
                <a:solidFill>
                  <a:srgbClr val="FF0000"/>
                </a:solidFill>
                <a:sym typeface="Comic Sans MS"/>
              </a:rPr>
              <a:t>;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lang="pt-PT" sz="20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163" name="Shape 11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Versão Simplificada de Reno</a:t>
            </a:r>
            <a:endParaRPr lang="pt-PT" dirty="0"/>
          </a:p>
        </p:txBody>
      </p:sp>
      <p:graphicFrame>
        <p:nvGraphicFramePr>
          <p:cNvPr id="1170" name="Shape 1170"/>
          <p:cNvGraphicFramePr/>
          <p:nvPr>
            <p:extLst>
              <p:ext uri="{D42A27DB-BD31-4B8C-83A1-F6EECF244321}">
                <p14:modId xmlns:p14="http://schemas.microsoft.com/office/powerpoint/2010/main" val="1132415857"/>
              </p:ext>
            </p:extLst>
          </p:nvPr>
        </p:nvGraphicFramePr>
        <p:xfrm>
          <a:off x="609600" y="1419225"/>
          <a:ext cx="7981950" cy="4959350"/>
        </p:xfrm>
        <a:graphic>
          <a:graphicData uri="http://schemas.openxmlformats.org/drawingml/2006/table">
            <a:tbl>
              <a:tblPr>
                <a:noFill/>
                <a:tableStyleId>{11D0EAFF-A592-4275-88E8-FE781683E269}</a:tableStyleId>
              </a:tblPr>
              <a:tblGrid>
                <a:gridCol w="1329475"/>
                <a:gridCol w="1193825"/>
                <a:gridCol w="2899750"/>
                <a:gridCol w="2558900"/>
              </a:tblGrid>
              <a:tr h="35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TCP Sender Action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 receipt for previously unacked data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Slow Start (SS)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</a:t>
                      </a:r>
                      <a:r>
                        <a:rPr lang="en-GB" sz="1200"/>
                        <a:t>nd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CongW</a:t>
                      </a:r>
                      <a:r>
                        <a:rPr lang="en-GB" sz="1200"/>
                        <a:t>nd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MSS, 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(CongWin &gt; </a:t>
                      </a:r>
                      <a:r>
                        <a:rPr lang="en-GB" sz="1200"/>
                        <a:t>sst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set state to “Congestion             Avoidance”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Resulting in a doubling of CongWin every RTT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ACK receipt for previously unacked data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Avoidance (CA)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CongWin = CongW</a:t>
                      </a:r>
                      <a:r>
                        <a:rPr lang="en-GB" sz="1200"/>
                        <a:t>nd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+MSS * (MSS/CongW</a:t>
                      </a:r>
                      <a:r>
                        <a:rPr lang="en-GB" sz="1200"/>
                        <a:t>nd)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Additive increase, resulting in increase of CongWin  by 1 MSS every RTT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Loss event detected by triple duplicate ACK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 or CA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dirty="0" err="1"/>
                        <a:t>sst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GB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</a:t>
                      </a:r>
                      <a:r>
                        <a:rPr lang="en-GB" sz="1200" dirty="0" err="1"/>
                        <a:t>nd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/2,      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</a:t>
                      </a:r>
                      <a:r>
                        <a:rPr lang="en-GB" sz="1200" dirty="0" err="1"/>
                        <a:t>nd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</a:t>
                      </a:r>
                      <a:r>
                        <a:rPr lang="en-GB" sz="1200" dirty="0" err="1"/>
                        <a:t>sst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state to “Congestion Avoidance”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 recovery, implementing multiplicative decrease. CongWin will not drop below 1 MSS.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Timeout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 or CA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/>
                        <a:t>sst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CongW</a:t>
                      </a:r>
                      <a:r>
                        <a:rPr lang="en-GB" sz="1200"/>
                        <a:t>nd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/2,      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</a:t>
                      </a:r>
                      <a:r>
                        <a:rPr lang="en-GB" sz="1200"/>
                        <a:t>nd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= 1 MSS,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state to “Slow Start”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Enter slow start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Duplicate ACK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 or CA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Increment duplicate ACK count for segment being acked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2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CongWin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and Threshold not changed</a:t>
                      </a: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71" name="Shape 11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Shape 1176"/>
          <p:cNvSpPr txBox="1">
            <a:spLocks noGrp="1"/>
          </p:cNvSpPr>
          <p:nvPr>
            <p:ph type="title"/>
          </p:nvPr>
        </p:nvSpPr>
        <p:spPr>
          <a:xfrm>
            <a:off x="320675" y="187325"/>
            <a:ext cx="8427899" cy="86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Congestion Control State Machine</a:t>
            </a:r>
          </a:p>
        </p:txBody>
      </p:sp>
      <p:sp>
        <p:nvSpPr>
          <p:cNvPr id="1177" name="Shape 11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8" name="Shape 1178"/>
          <p:cNvGrpSpPr/>
          <p:nvPr/>
        </p:nvGrpSpPr>
        <p:grpSpPr>
          <a:xfrm>
            <a:off x="3533475" y="1677212"/>
            <a:ext cx="1198199" cy="1185600"/>
            <a:chOff x="2414975" y="1753500"/>
            <a:chExt cx="1198199" cy="1185600"/>
          </a:xfrm>
        </p:grpSpPr>
        <p:sp>
          <p:nvSpPr>
            <p:cNvPr id="1179" name="Shape 1179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0" name="Shape 1180"/>
            <p:cNvSpPr txBox="1"/>
            <p:nvPr/>
          </p:nvSpPr>
          <p:spPr>
            <a:xfrm>
              <a:off x="2488225" y="2187162"/>
              <a:ext cx="10362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900"/>
                <a:t> Immediate ACK</a:t>
              </a:r>
            </a:p>
          </p:txBody>
        </p:sp>
      </p:grpSp>
      <p:grpSp>
        <p:nvGrpSpPr>
          <p:cNvPr id="1181" name="Shape 1181"/>
          <p:cNvGrpSpPr/>
          <p:nvPr/>
        </p:nvGrpSpPr>
        <p:grpSpPr>
          <a:xfrm>
            <a:off x="5471125" y="3469900"/>
            <a:ext cx="1198199" cy="1185600"/>
            <a:chOff x="2414975" y="1753500"/>
            <a:chExt cx="1198199" cy="1185600"/>
          </a:xfrm>
        </p:grpSpPr>
        <p:sp>
          <p:nvSpPr>
            <p:cNvPr id="1182" name="Shape 1182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2565586" y="2187162"/>
              <a:ext cx="977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900"/>
                <a:t>  Out of order segments</a:t>
              </a:r>
            </a:p>
          </p:txBody>
        </p:sp>
      </p:grpSp>
      <p:cxnSp>
        <p:nvCxnSpPr>
          <p:cNvPr id="1184" name="Shape 1184"/>
          <p:cNvCxnSpPr>
            <a:stCxn id="1179" idx="6"/>
            <a:endCxn id="1182" idx="0"/>
          </p:cNvCxnSpPr>
          <p:nvPr/>
        </p:nvCxnSpPr>
        <p:spPr>
          <a:xfrm>
            <a:off x="4731674" y="2270012"/>
            <a:ext cx="1338600" cy="1199999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85" name="Shape 1185"/>
          <p:cNvCxnSpPr>
            <a:stCxn id="1179" idx="5"/>
            <a:endCxn id="1182" idx="4"/>
          </p:cNvCxnSpPr>
          <p:nvPr/>
        </p:nvCxnSpPr>
        <p:spPr>
          <a:xfrm rot="-5400000" flipH="1">
            <a:off x="4330152" y="2915235"/>
            <a:ext cx="1966200" cy="1514100"/>
          </a:xfrm>
          <a:prstGeom prst="curvedConnector3">
            <a:avLst>
              <a:gd name="adj1" fmla="val 1121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grpSp>
        <p:nvGrpSpPr>
          <p:cNvPr id="1186" name="Shape 1186"/>
          <p:cNvGrpSpPr/>
          <p:nvPr/>
        </p:nvGrpSpPr>
        <p:grpSpPr>
          <a:xfrm>
            <a:off x="2070030" y="1797900"/>
            <a:ext cx="1174424" cy="564374"/>
            <a:chOff x="1764297" y="973475"/>
            <a:chExt cx="1470052" cy="564374"/>
          </a:xfrm>
        </p:grpSpPr>
        <p:sp>
          <p:nvSpPr>
            <p:cNvPr id="1187" name="Shape 1187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In order segment</a:t>
              </a:r>
            </a:p>
          </p:txBody>
        </p:sp>
        <p:sp>
          <p:nvSpPr>
            <p:cNvPr id="1188" name="Shape 1188"/>
            <p:cNvSpPr txBox="1"/>
            <p:nvPr/>
          </p:nvSpPr>
          <p:spPr>
            <a:xfrm>
              <a:off x="2109933" y="1213250"/>
              <a:ext cx="6410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{}</a:t>
              </a:r>
            </a:p>
          </p:txBody>
        </p:sp>
        <p:cxnSp>
          <p:nvCxnSpPr>
            <p:cNvPr id="1189" name="Shape 1189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190" name="Shape 1190"/>
          <p:cNvSpPr/>
          <p:nvPr/>
        </p:nvSpPr>
        <p:spPr>
          <a:xfrm rot="5400000">
            <a:off x="3892434" y="1351435"/>
            <a:ext cx="480299" cy="17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91" name="Shape 1191"/>
          <p:cNvCxnSpPr>
            <a:stCxn id="1182" idx="6"/>
            <a:endCxn id="1182" idx="7"/>
          </p:cNvCxnSpPr>
          <p:nvPr/>
        </p:nvCxnSpPr>
        <p:spPr>
          <a:xfrm rot="10800000">
            <a:off x="6493824" y="3643600"/>
            <a:ext cx="175500" cy="419100"/>
          </a:xfrm>
          <a:prstGeom prst="curvedConnector4">
            <a:avLst>
              <a:gd name="adj1" fmla="val -135684"/>
              <a:gd name="adj2" fmla="val 19826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1192" name="Shape 1192"/>
          <p:cNvGrpSpPr/>
          <p:nvPr/>
        </p:nvGrpSpPr>
        <p:grpSpPr>
          <a:xfrm>
            <a:off x="1317637" y="3519950"/>
            <a:ext cx="1198199" cy="1185600"/>
            <a:chOff x="2070000" y="1474550"/>
            <a:chExt cx="1198199" cy="1185600"/>
          </a:xfrm>
        </p:grpSpPr>
        <p:sp>
          <p:nvSpPr>
            <p:cNvPr id="1193" name="Shape 1193"/>
            <p:cNvSpPr/>
            <p:nvPr/>
          </p:nvSpPr>
          <p:spPr>
            <a:xfrm>
              <a:off x="2070000" y="14745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4" name="Shape 1194"/>
            <p:cNvSpPr txBox="1"/>
            <p:nvPr/>
          </p:nvSpPr>
          <p:spPr>
            <a:xfrm>
              <a:off x="2180400" y="1753512"/>
              <a:ext cx="977400" cy="62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900"/>
                <a:t>  Delayed ACK</a:t>
              </a:r>
            </a:p>
          </p:txBody>
        </p:sp>
      </p:grpSp>
      <p:cxnSp>
        <p:nvCxnSpPr>
          <p:cNvPr id="1195" name="Shape 1195"/>
          <p:cNvCxnSpPr>
            <a:stCxn id="1179" idx="2"/>
            <a:endCxn id="1193" idx="0"/>
          </p:cNvCxnSpPr>
          <p:nvPr/>
        </p:nvCxnSpPr>
        <p:spPr>
          <a:xfrm flipH="1">
            <a:off x="1916775" y="2270012"/>
            <a:ext cx="1616700" cy="1249799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196" name="Shape 1196"/>
          <p:cNvCxnSpPr>
            <a:stCxn id="1179" idx="4"/>
            <a:endCxn id="1193" idx="5"/>
          </p:cNvCxnSpPr>
          <p:nvPr/>
        </p:nvCxnSpPr>
        <p:spPr>
          <a:xfrm rot="5400000">
            <a:off x="2401874" y="2801312"/>
            <a:ext cx="1669200" cy="1792200"/>
          </a:xfrm>
          <a:prstGeom prst="curvedConnector3">
            <a:avLst>
              <a:gd name="adj1" fmla="val 124662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stealth" w="lg" len="lg"/>
            <a:tailEnd type="none" w="lg" len="lg"/>
          </a:ln>
        </p:spPr>
      </p:cxnSp>
      <p:cxnSp>
        <p:nvCxnSpPr>
          <p:cNvPr id="1197" name="Shape 1197"/>
          <p:cNvCxnSpPr>
            <a:stCxn id="1193" idx="6"/>
            <a:endCxn id="1179" idx="3"/>
          </p:cNvCxnSpPr>
          <p:nvPr/>
        </p:nvCxnSpPr>
        <p:spPr>
          <a:xfrm rot="10800000" flipH="1">
            <a:off x="2515837" y="2689250"/>
            <a:ext cx="1193100" cy="14235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grpSp>
        <p:nvGrpSpPr>
          <p:cNvPr id="1198" name="Shape 1198"/>
          <p:cNvGrpSpPr/>
          <p:nvPr/>
        </p:nvGrpSpPr>
        <p:grpSpPr>
          <a:xfrm>
            <a:off x="1916754" y="5034237"/>
            <a:ext cx="1174424" cy="564362"/>
            <a:chOff x="1764297" y="973475"/>
            <a:chExt cx="1470052" cy="564362"/>
          </a:xfrm>
        </p:grpSpPr>
        <p:sp>
          <p:nvSpPr>
            <p:cNvPr id="1199" name="Shape 1199"/>
            <p:cNvSpPr txBox="1"/>
            <p:nvPr/>
          </p:nvSpPr>
          <p:spPr>
            <a:xfrm>
              <a:off x="1764349" y="973475"/>
              <a:ext cx="1470000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In order segment</a:t>
              </a:r>
            </a:p>
          </p:txBody>
        </p:sp>
        <p:sp>
          <p:nvSpPr>
            <p:cNvPr id="1200" name="Shape 1200"/>
            <p:cNvSpPr txBox="1"/>
            <p:nvPr/>
          </p:nvSpPr>
          <p:spPr>
            <a:xfrm>
              <a:off x="1873504" y="1213237"/>
              <a:ext cx="12923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send ACK</a:t>
              </a:r>
            </a:p>
          </p:txBody>
        </p:sp>
        <p:cxnSp>
          <p:nvCxnSpPr>
            <p:cNvPr id="1201" name="Shape 1201"/>
            <p:cNvCxnSpPr/>
            <p:nvPr/>
          </p:nvCxnSpPr>
          <p:spPr>
            <a:xfrm>
              <a:off x="1764297" y="1254300"/>
              <a:ext cx="1450799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202" name="Shape 1202"/>
          <p:cNvGrpSpPr/>
          <p:nvPr/>
        </p:nvGrpSpPr>
        <p:grpSpPr>
          <a:xfrm>
            <a:off x="2340374" y="2970412"/>
            <a:ext cx="1313999" cy="564362"/>
            <a:chOff x="974387" y="3568512"/>
            <a:chExt cx="1313999" cy="564362"/>
          </a:xfrm>
        </p:grpSpPr>
        <p:sp>
          <p:nvSpPr>
            <p:cNvPr id="1203" name="Shape 1203"/>
            <p:cNvSpPr txBox="1"/>
            <p:nvPr/>
          </p:nvSpPr>
          <p:spPr>
            <a:xfrm>
              <a:off x="974387" y="3568512"/>
              <a:ext cx="13139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GB" sz="1000"/>
                <a:t>500 ms</a:t>
              </a:r>
            </a:p>
          </p:txBody>
        </p:sp>
        <p:sp>
          <p:nvSpPr>
            <p:cNvPr id="1204" name="Shape 1204"/>
            <p:cNvSpPr txBox="1"/>
            <p:nvPr/>
          </p:nvSpPr>
          <p:spPr>
            <a:xfrm>
              <a:off x="1071950" y="3808275"/>
              <a:ext cx="1154999" cy="324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l" rtl="0">
                <a:spcBef>
                  <a:spcPts val="0"/>
                </a:spcBef>
                <a:buNone/>
              </a:pPr>
              <a:r>
                <a:rPr lang="en-GB" sz="1000"/>
                <a:t>     send ACK</a:t>
              </a:r>
            </a:p>
          </p:txBody>
        </p:sp>
        <p:cxnSp>
          <p:nvCxnSpPr>
            <p:cNvPr id="1205" name="Shape 1205"/>
            <p:cNvCxnSpPr/>
            <p:nvPr/>
          </p:nvCxnSpPr>
          <p:spPr>
            <a:xfrm>
              <a:off x="1327875" y="3847437"/>
              <a:ext cx="606899" cy="1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1206" name="Shape 1206"/>
          <p:cNvSpPr txBox="1"/>
          <p:nvPr/>
        </p:nvSpPr>
        <p:spPr>
          <a:xfrm>
            <a:off x="4236485" y="4959075"/>
            <a:ext cx="1625699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new segment fills all gaps</a:t>
            </a:r>
          </a:p>
        </p:txBody>
      </p:sp>
      <p:sp>
        <p:nvSpPr>
          <p:cNvPr id="1207" name="Shape 1207"/>
          <p:cNvSpPr txBox="1"/>
          <p:nvPr/>
        </p:nvSpPr>
        <p:spPr>
          <a:xfrm>
            <a:off x="4281562" y="5245125"/>
            <a:ext cx="14166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send ACK</a:t>
            </a:r>
          </a:p>
        </p:txBody>
      </p:sp>
      <p:cxnSp>
        <p:nvCxnSpPr>
          <p:cNvPr id="1208" name="Shape 1208"/>
          <p:cNvCxnSpPr/>
          <p:nvPr/>
        </p:nvCxnSpPr>
        <p:spPr>
          <a:xfrm>
            <a:off x="4346887" y="5283675"/>
            <a:ext cx="11813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09" name="Shape 1209"/>
          <p:cNvSpPr txBox="1"/>
          <p:nvPr/>
        </p:nvSpPr>
        <p:spPr>
          <a:xfrm>
            <a:off x="6050362" y="4893625"/>
            <a:ext cx="17760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new segment partially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fills gaps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6230062" y="5336475"/>
            <a:ext cx="14166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send ACK</a:t>
            </a:r>
          </a:p>
        </p:txBody>
      </p:sp>
      <p:sp>
        <p:nvSpPr>
          <p:cNvPr id="1211" name="Shape 1211"/>
          <p:cNvSpPr txBox="1"/>
          <p:nvPr/>
        </p:nvSpPr>
        <p:spPr>
          <a:xfrm>
            <a:off x="6125510" y="2645787"/>
            <a:ext cx="1625699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out of order segment</a:t>
            </a:r>
          </a:p>
        </p:txBody>
      </p:sp>
      <p:sp>
        <p:nvSpPr>
          <p:cNvPr id="1212" name="Shape 1212"/>
          <p:cNvSpPr txBox="1"/>
          <p:nvPr/>
        </p:nvSpPr>
        <p:spPr>
          <a:xfrm>
            <a:off x="6170587" y="2931837"/>
            <a:ext cx="14166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send dup ACK</a:t>
            </a:r>
          </a:p>
        </p:txBody>
      </p:sp>
      <p:cxnSp>
        <p:nvCxnSpPr>
          <p:cNvPr id="1213" name="Shape 1213"/>
          <p:cNvCxnSpPr/>
          <p:nvPr/>
        </p:nvCxnSpPr>
        <p:spPr>
          <a:xfrm>
            <a:off x="6235912" y="2970387"/>
            <a:ext cx="11813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14" name="Shape 1214"/>
          <p:cNvSpPr txBox="1"/>
          <p:nvPr/>
        </p:nvSpPr>
        <p:spPr>
          <a:xfrm>
            <a:off x="5257372" y="1860250"/>
            <a:ext cx="1625699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out of order segment</a:t>
            </a:r>
          </a:p>
        </p:txBody>
      </p:sp>
      <p:sp>
        <p:nvSpPr>
          <p:cNvPr id="1215" name="Shape 1215"/>
          <p:cNvSpPr txBox="1"/>
          <p:nvPr/>
        </p:nvSpPr>
        <p:spPr>
          <a:xfrm>
            <a:off x="5302450" y="2146300"/>
            <a:ext cx="1416600" cy="32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send dup ACK</a:t>
            </a:r>
          </a:p>
        </p:txBody>
      </p:sp>
      <p:cxnSp>
        <p:nvCxnSpPr>
          <p:cNvPr id="1216" name="Shape 1216"/>
          <p:cNvCxnSpPr/>
          <p:nvPr/>
        </p:nvCxnSpPr>
        <p:spPr>
          <a:xfrm>
            <a:off x="5367775" y="2184850"/>
            <a:ext cx="11813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7" name="Shape 1217"/>
          <p:cNvCxnSpPr>
            <a:stCxn id="1182" idx="6"/>
            <a:endCxn id="1182" idx="5"/>
          </p:cNvCxnSpPr>
          <p:nvPr/>
        </p:nvCxnSpPr>
        <p:spPr>
          <a:xfrm flipH="1">
            <a:off x="6493824" y="4062700"/>
            <a:ext cx="175500" cy="419100"/>
          </a:xfrm>
          <a:prstGeom prst="curvedConnector4">
            <a:avLst>
              <a:gd name="adj1" fmla="val -135684"/>
              <a:gd name="adj2" fmla="val 19826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18" name="Shape 1218"/>
          <p:cNvCxnSpPr/>
          <p:nvPr/>
        </p:nvCxnSpPr>
        <p:spPr>
          <a:xfrm>
            <a:off x="6347662" y="5336462"/>
            <a:ext cx="11813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pt-PT" dirty="0" smtClean="0"/>
              <a:t>Débito aproximado do TCP</a:t>
            </a:r>
            <a:endParaRPr lang="pt-PT" dirty="0"/>
          </a:p>
        </p:txBody>
      </p:sp>
      <p:sp>
        <p:nvSpPr>
          <p:cNvPr id="1224" name="Shape 122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5" name="Shape 1225"/>
          <p:cNvCxnSpPr/>
          <p:nvPr/>
        </p:nvCxnSpPr>
        <p:spPr>
          <a:xfrm rot="10800000">
            <a:off x="1900457" y="1307820"/>
            <a:ext cx="16799" cy="371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26" name="Shape 1226"/>
          <p:cNvCxnSpPr/>
          <p:nvPr/>
        </p:nvCxnSpPr>
        <p:spPr>
          <a:xfrm rot="10800000" flipH="1">
            <a:off x="1917257" y="4986834"/>
            <a:ext cx="5678399" cy="224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27" name="Shape 1227"/>
          <p:cNvSpPr txBox="1"/>
          <p:nvPr/>
        </p:nvSpPr>
        <p:spPr>
          <a:xfrm>
            <a:off x="6416018" y="4986830"/>
            <a:ext cx="1045199" cy="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tempo</a:t>
            </a:r>
          </a:p>
        </p:txBody>
      </p:sp>
      <p:sp>
        <p:nvSpPr>
          <p:cNvPr id="1228" name="Shape 1228"/>
          <p:cNvSpPr txBox="1"/>
          <p:nvPr/>
        </p:nvSpPr>
        <p:spPr>
          <a:xfrm>
            <a:off x="1467990" y="2558114"/>
            <a:ext cx="359099" cy="41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/>
              <a:t>D</a:t>
            </a:r>
          </a:p>
        </p:txBody>
      </p:sp>
      <p:sp>
        <p:nvSpPr>
          <p:cNvPr id="1229" name="Shape 1229"/>
          <p:cNvSpPr/>
          <p:nvPr/>
        </p:nvSpPr>
        <p:spPr>
          <a:xfrm>
            <a:off x="1917257" y="2830442"/>
            <a:ext cx="2525490" cy="1472775"/>
          </a:xfrm>
          <a:custGeom>
            <a:avLst/>
            <a:gdLst/>
            <a:ahLst/>
            <a:cxnLst/>
            <a:rect l="0" t="0" r="0" b="0"/>
            <a:pathLst>
              <a:path w="84015" h="72631" extrusionOk="0">
                <a:moveTo>
                  <a:pt x="0" y="72631"/>
                </a:moveTo>
                <a:lnTo>
                  <a:pt x="23679" y="24134"/>
                </a:lnTo>
                <a:lnTo>
                  <a:pt x="24362" y="58287"/>
                </a:lnTo>
                <a:lnTo>
                  <a:pt x="76274" y="0"/>
                </a:lnTo>
                <a:lnTo>
                  <a:pt x="84015" y="6989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1230" name="Shape 1230"/>
          <p:cNvSpPr/>
          <p:nvPr/>
        </p:nvSpPr>
        <p:spPr>
          <a:xfrm>
            <a:off x="4442806" y="3041366"/>
            <a:ext cx="2525490" cy="1218929"/>
          </a:xfrm>
          <a:custGeom>
            <a:avLst/>
            <a:gdLst/>
            <a:ahLst/>
            <a:cxnLst/>
            <a:rect l="0" t="0" r="0" b="0"/>
            <a:pathLst>
              <a:path w="84015" h="72631" extrusionOk="0">
                <a:moveTo>
                  <a:pt x="0" y="72631"/>
                </a:moveTo>
                <a:lnTo>
                  <a:pt x="23679" y="24134"/>
                </a:lnTo>
                <a:lnTo>
                  <a:pt x="24362" y="58287"/>
                </a:lnTo>
                <a:lnTo>
                  <a:pt x="76274" y="0"/>
                </a:lnTo>
                <a:lnTo>
                  <a:pt x="84015" y="6989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cxnSp>
        <p:nvCxnSpPr>
          <p:cNvPr id="1231" name="Shape 1231"/>
          <p:cNvCxnSpPr/>
          <p:nvPr/>
        </p:nvCxnSpPr>
        <p:spPr>
          <a:xfrm rot="10800000" flipH="1">
            <a:off x="1917257" y="4303460"/>
            <a:ext cx="5068799" cy="4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32" name="Shape 1232"/>
          <p:cNvCxnSpPr/>
          <p:nvPr/>
        </p:nvCxnSpPr>
        <p:spPr>
          <a:xfrm rot="10800000" flipH="1">
            <a:off x="1917257" y="2740071"/>
            <a:ext cx="5068799" cy="4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33" name="Shape 1233"/>
          <p:cNvCxnSpPr/>
          <p:nvPr/>
        </p:nvCxnSpPr>
        <p:spPr>
          <a:xfrm rot="10800000" flipH="1">
            <a:off x="1917257" y="3724653"/>
            <a:ext cx="5068799" cy="4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1234" name="Shape 1234"/>
          <p:cNvSpPr txBox="1"/>
          <p:nvPr/>
        </p:nvSpPr>
        <p:spPr>
          <a:xfrm>
            <a:off x="1331268" y="4129263"/>
            <a:ext cx="561899" cy="3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½ D</a:t>
            </a:r>
          </a:p>
        </p:txBody>
      </p:sp>
      <p:sp>
        <p:nvSpPr>
          <p:cNvPr id="1235" name="Shape 1235"/>
          <p:cNvSpPr txBox="1"/>
          <p:nvPr/>
        </p:nvSpPr>
        <p:spPr>
          <a:xfrm>
            <a:off x="5760830" y="2355216"/>
            <a:ext cx="1500300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limite da rede</a:t>
            </a:r>
          </a:p>
        </p:txBody>
      </p:sp>
      <p:cxnSp>
        <p:nvCxnSpPr>
          <p:cNvPr id="1236" name="Shape 1236"/>
          <p:cNvCxnSpPr/>
          <p:nvPr/>
        </p:nvCxnSpPr>
        <p:spPr>
          <a:xfrm rot="10800000" flipH="1">
            <a:off x="1917257" y="2266251"/>
            <a:ext cx="5068799" cy="4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37" name="Shape 1237"/>
          <p:cNvSpPr txBox="1"/>
          <p:nvPr/>
        </p:nvSpPr>
        <p:spPr>
          <a:xfrm>
            <a:off x="5615268" y="1879989"/>
            <a:ext cx="1500300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limite do receptor</a:t>
            </a:r>
          </a:p>
        </p:txBody>
      </p:sp>
      <p:cxnSp>
        <p:nvCxnSpPr>
          <p:cNvPr id="1238" name="Shape 1238"/>
          <p:cNvCxnSpPr/>
          <p:nvPr/>
        </p:nvCxnSpPr>
        <p:spPr>
          <a:xfrm rot="10800000" flipH="1">
            <a:off x="1917257" y="1792432"/>
            <a:ext cx="5068799" cy="4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39" name="Shape 1239"/>
          <p:cNvSpPr txBox="1"/>
          <p:nvPr/>
        </p:nvSpPr>
        <p:spPr>
          <a:xfrm>
            <a:off x="5615268" y="1365825"/>
            <a:ext cx="1500300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limite do emissor</a:t>
            </a:r>
          </a:p>
        </p:txBody>
      </p:sp>
      <p:sp>
        <p:nvSpPr>
          <p:cNvPr id="1240" name="Shape 1240"/>
          <p:cNvSpPr txBox="1"/>
          <p:nvPr/>
        </p:nvSpPr>
        <p:spPr>
          <a:xfrm>
            <a:off x="1186675" y="3511265"/>
            <a:ext cx="850800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 b="1"/>
              <a:t>média</a:t>
            </a:r>
          </a:p>
        </p:txBody>
      </p:sp>
      <p:sp>
        <p:nvSpPr>
          <p:cNvPr id="1241" name="Shape 1241"/>
          <p:cNvSpPr txBox="1">
            <a:spLocks noGrp="1"/>
          </p:cNvSpPr>
          <p:nvPr>
            <p:ph type="body" idx="1"/>
          </p:nvPr>
        </p:nvSpPr>
        <p:spPr>
          <a:xfrm>
            <a:off x="304800" y="5502575"/>
            <a:ext cx="7861199" cy="112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smtClean="0"/>
              <a:t>Em média, e se for o controlo de saturação a condicionar a janela do emissor, esta varia entre D e ½ D, logo uma estimativa será Débito médio de extremo a extremo = ¾ D / RTT</a:t>
            </a:r>
            <a:endParaRPr lang="pt-PT" sz="1800" dirty="0"/>
          </a:p>
        </p:txBody>
      </p:sp>
      <p:sp>
        <p:nvSpPr>
          <p:cNvPr id="1242" name="Shape 1242"/>
          <p:cNvSpPr txBox="1"/>
          <p:nvPr/>
        </p:nvSpPr>
        <p:spPr>
          <a:xfrm>
            <a:off x="7261125" y="3420000"/>
            <a:ext cx="1500300" cy="47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200" b="1"/>
              <a:t>Débito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200" b="1"/>
              <a:t>       ≈ ¾ D / RTT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Shape 12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Equidade do protocolo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9" name="Shape 1249"/>
          <p:cNvSpPr txBox="1">
            <a:spLocks noGrp="1"/>
          </p:cNvSpPr>
          <p:nvPr>
            <p:ph type="body" idx="1"/>
          </p:nvPr>
        </p:nvSpPr>
        <p:spPr>
          <a:xfrm>
            <a:off x="266700" y="1235075"/>
            <a:ext cx="8610599" cy="4751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492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Maximizar a utilização da rede sem a saturar é um dos objetivos. O outro é ser equitativo para outros fluxos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8" marR="0" lvl="0" indent="-2492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Verifica-se </a:t>
            </a:r>
            <a:r>
              <a:rPr lang="pt-PT" sz="2400" dirty="0" smtClean="0"/>
              <a:t>na prática e pode ser “demonstrado”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que se N fluxos TCP partilham um canal gargalo, todos com o mesmo RTT, cada um obtém em média 1/N </a:t>
            </a:r>
            <a:r>
              <a:rPr lang="pt-PT" sz="2400" dirty="0" smtClean="0"/>
              <a:t>do débito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disponível (ver a explicação intuitiva no livro)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83333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250" name="Shape 12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fld>
            <a:endParaRPr lang="en-GB" sz="1200" b="1" i="0" u="none" strike="noStrike" cap="none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 geral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7" name="Shape 1257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498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Quando existem diferentes fluxos TCP a usarem diferentes caminhos, a capacidade é partilhada em função do RTT pois os fluxos com o RTT mais baixo aumentam o tamanho da janela mais rapidamente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sz="2400" dirty="0" smtClean="0"/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Por outro lado, o TCP não consegue competir com fluxos (e.g. UDP) que não usam controlo de saturação</a:t>
            </a:r>
            <a:endParaRPr lang="pt-PT" sz="2400" dirty="0"/>
          </a:p>
        </p:txBody>
      </p:sp>
      <p:sp>
        <p:nvSpPr>
          <p:cNvPr id="1258" name="Shape 12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fld>
            <a:endParaRPr lang="en-GB" sz="1200" b="1" i="0" u="none" strike="noStrike" cap="none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59" name="Shape 1259"/>
          <p:cNvGrpSpPr/>
          <p:nvPr/>
        </p:nvGrpSpPr>
        <p:grpSpPr>
          <a:xfrm>
            <a:off x="1042988" y="3789363"/>
            <a:ext cx="7259636" cy="1230311"/>
            <a:chOff x="1076325" y="4800600"/>
            <a:chExt cx="7259637" cy="1230312"/>
          </a:xfrm>
        </p:grpSpPr>
        <p:grpSp>
          <p:nvGrpSpPr>
            <p:cNvPr id="1260" name="Shape 1260"/>
            <p:cNvGrpSpPr/>
            <p:nvPr/>
          </p:nvGrpSpPr>
          <p:grpSpPr>
            <a:xfrm>
              <a:off x="4129087" y="4802188"/>
              <a:ext cx="1074737" cy="536574"/>
              <a:chOff x="2589" y="3249"/>
              <a:chExt cx="424" cy="168"/>
            </a:xfrm>
          </p:grpSpPr>
          <p:sp>
            <p:nvSpPr>
              <p:cNvPr id="1261" name="Shape 1261"/>
              <p:cNvSpPr/>
              <p:nvPr/>
            </p:nvSpPr>
            <p:spPr>
              <a:xfrm>
                <a:off x="2600" y="3249"/>
                <a:ext cx="414" cy="168"/>
              </a:xfrm>
              <a:prstGeom prst="rect">
                <a:avLst/>
              </a:prstGeom>
              <a:gradFill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2752" y="3258"/>
                <a:ext cx="255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855" h="390" extrusionOk="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63" name="Shape 1263"/>
              <p:cNvCxnSpPr/>
              <p:nvPr/>
            </p:nvCxnSpPr>
            <p:spPr>
              <a:xfrm>
                <a:off x="2589" y="3258"/>
                <a:ext cx="16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Shape 1264"/>
              <p:cNvCxnSpPr/>
              <p:nvPr/>
            </p:nvCxnSpPr>
            <p:spPr>
              <a:xfrm>
                <a:off x="2598" y="3413"/>
                <a:ext cx="159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Shape 1265"/>
              <p:cNvCxnSpPr/>
              <p:nvPr/>
            </p:nvCxnSpPr>
            <p:spPr>
              <a:xfrm>
                <a:off x="2979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Shape 1266"/>
              <p:cNvCxnSpPr/>
              <p:nvPr/>
            </p:nvCxnSpPr>
            <p:spPr>
              <a:xfrm>
                <a:off x="2953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7" name="Shape 1267"/>
              <p:cNvCxnSpPr/>
              <p:nvPr/>
            </p:nvCxnSpPr>
            <p:spPr>
              <a:xfrm>
                <a:off x="2926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8" name="Shape 1268"/>
              <p:cNvCxnSpPr/>
              <p:nvPr/>
            </p:nvCxnSpPr>
            <p:spPr>
              <a:xfrm>
                <a:off x="2898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9" name="Shape 1269"/>
              <p:cNvCxnSpPr/>
              <p:nvPr/>
            </p:nvCxnSpPr>
            <p:spPr>
              <a:xfrm>
                <a:off x="2871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0" name="Shape 1270"/>
              <p:cNvCxnSpPr/>
              <p:nvPr/>
            </p:nvCxnSpPr>
            <p:spPr>
              <a:xfrm>
                <a:off x="2844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Shape 1271"/>
              <p:cNvCxnSpPr/>
              <p:nvPr/>
            </p:nvCxnSpPr>
            <p:spPr>
              <a:xfrm>
                <a:off x="2631" y="3333"/>
                <a:ext cx="174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72" name="Shape 1272"/>
            <p:cNvGrpSpPr/>
            <p:nvPr/>
          </p:nvGrpSpPr>
          <p:grpSpPr>
            <a:xfrm>
              <a:off x="6223000" y="4802188"/>
              <a:ext cx="1074738" cy="536574"/>
              <a:chOff x="2589" y="3249"/>
              <a:chExt cx="424" cy="168"/>
            </a:xfrm>
          </p:grpSpPr>
          <p:sp>
            <p:nvSpPr>
              <p:cNvPr id="1273" name="Shape 1273"/>
              <p:cNvSpPr/>
              <p:nvPr/>
            </p:nvSpPr>
            <p:spPr>
              <a:xfrm>
                <a:off x="2600" y="3249"/>
                <a:ext cx="414" cy="168"/>
              </a:xfrm>
              <a:prstGeom prst="rect">
                <a:avLst/>
              </a:prstGeom>
              <a:gradFill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2752" y="3258"/>
                <a:ext cx="255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855" h="390" extrusionOk="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75" name="Shape 1275"/>
              <p:cNvCxnSpPr/>
              <p:nvPr/>
            </p:nvCxnSpPr>
            <p:spPr>
              <a:xfrm>
                <a:off x="2589" y="3258"/>
                <a:ext cx="16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Shape 1276"/>
              <p:cNvCxnSpPr/>
              <p:nvPr/>
            </p:nvCxnSpPr>
            <p:spPr>
              <a:xfrm>
                <a:off x="2598" y="3413"/>
                <a:ext cx="159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Shape 1277"/>
              <p:cNvCxnSpPr/>
              <p:nvPr/>
            </p:nvCxnSpPr>
            <p:spPr>
              <a:xfrm>
                <a:off x="2979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Shape 1278"/>
              <p:cNvCxnSpPr/>
              <p:nvPr/>
            </p:nvCxnSpPr>
            <p:spPr>
              <a:xfrm>
                <a:off x="2953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Shape 1279"/>
              <p:cNvCxnSpPr/>
              <p:nvPr/>
            </p:nvCxnSpPr>
            <p:spPr>
              <a:xfrm>
                <a:off x="2926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Shape 1280"/>
              <p:cNvCxnSpPr/>
              <p:nvPr/>
            </p:nvCxnSpPr>
            <p:spPr>
              <a:xfrm>
                <a:off x="2898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Shape 1281"/>
              <p:cNvCxnSpPr/>
              <p:nvPr/>
            </p:nvCxnSpPr>
            <p:spPr>
              <a:xfrm>
                <a:off x="2871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Shape 1282"/>
              <p:cNvCxnSpPr/>
              <p:nvPr/>
            </p:nvCxnSpPr>
            <p:spPr>
              <a:xfrm>
                <a:off x="2844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Shape 1283"/>
              <p:cNvCxnSpPr/>
              <p:nvPr/>
            </p:nvCxnSpPr>
            <p:spPr>
              <a:xfrm>
                <a:off x="2631" y="3333"/>
                <a:ext cx="174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84" name="Shape 1284"/>
            <p:cNvGrpSpPr/>
            <p:nvPr/>
          </p:nvGrpSpPr>
          <p:grpSpPr>
            <a:xfrm>
              <a:off x="2036762" y="4800600"/>
              <a:ext cx="1074737" cy="536574"/>
              <a:chOff x="2589" y="3249"/>
              <a:chExt cx="424" cy="168"/>
            </a:xfrm>
          </p:grpSpPr>
          <p:sp>
            <p:nvSpPr>
              <p:cNvPr id="1285" name="Shape 1285"/>
              <p:cNvSpPr/>
              <p:nvPr/>
            </p:nvSpPr>
            <p:spPr>
              <a:xfrm>
                <a:off x="2600" y="3249"/>
                <a:ext cx="414" cy="168"/>
              </a:xfrm>
              <a:prstGeom prst="rect">
                <a:avLst/>
              </a:prstGeom>
              <a:gradFill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0"/>
              </a:gradFill>
              <a:ln w="952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2752" y="3258"/>
                <a:ext cx="255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855" h="390" extrusionOk="0">
                    <a:moveTo>
                      <a:pt x="0" y="0"/>
                    </a:moveTo>
                    <a:lnTo>
                      <a:pt x="855" y="0"/>
                    </a:lnTo>
                    <a:lnTo>
                      <a:pt x="855" y="390"/>
                    </a:lnTo>
                    <a:lnTo>
                      <a:pt x="45" y="390"/>
                    </a:lnTo>
                  </a:path>
                </a:pathLst>
              </a:cu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287" name="Shape 1287"/>
              <p:cNvCxnSpPr/>
              <p:nvPr/>
            </p:nvCxnSpPr>
            <p:spPr>
              <a:xfrm>
                <a:off x="2589" y="3258"/>
                <a:ext cx="16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Shape 1288"/>
              <p:cNvCxnSpPr/>
              <p:nvPr/>
            </p:nvCxnSpPr>
            <p:spPr>
              <a:xfrm>
                <a:off x="2598" y="3413"/>
                <a:ext cx="159" cy="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Shape 1289"/>
              <p:cNvCxnSpPr/>
              <p:nvPr/>
            </p:nvCxnSpPr>
            <p:spPr>
              <a:xfrm>
                <a:off x="2979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Shape 1290"/>
              <p:cNvCxnSpPr/>
              <p:nvPr/>
            </p:nvCxnSpPr>
            <p:spPr>
              <a:xfrm>
                <a:off x="2953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Shape 1291"/>
              <p:cNvCxnSpPr/>
              <p:nvPr/>
            </p:nvCxnSpPr>
            <p:spPr>
              <a:xfrm>
                <a:off x="2926" y="3281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2" name="Shape 1292"/>
              <p:cNvCxnSpPr/>
              <p:nvPr/>
            </p:nvCxnSpPr>
            <p:spPr>
              <a:xfrm>
                <a:off x="2898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3" name="Shape 1293"/>
              <p:cNvCxnSpPr/>
              <p:nvPr/>
            </p:nvCxnSpPr>
            <p:spPr>
              <a:xfrm>
                <a:off x="2871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Shape 1294"/>
              <p:cNvCxnSpPr/>
              <p:nvPr/>
            </p:nvCxnSpPr>
            <p:spPr>
              <a:xfrm>
                <a:off x="2844" y="3279"/>
                <a:ext cx="0" cy="9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Shape 1295"/>
              <p:cNvCxnSpPr/>
              <p:nvPr/>
            </p:nvCxnSpPr>
            <p:spPr>
              <a:xfrm>
                <a:off x="2631" y="3333"/>
                <a:ext cx="174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6" name="Shape 1296"/>
            <p:cNvCxnSpPr/>
            <p:nvPr/>
          </p:nvCxnSpPr>
          <p:spPr>
            <a:xfrm>
              <a:off x="1192212" y="5032375"/>
              <a:ext cx="7143749" cy="0"/>
            </a:xfrm>
            <a:prstGeom prst="straightConnector1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297" name="Shape 1297"/>
            <p:cNvSpPr/>
            <p:nvPr/>
          </p:nvSpPr>
          <p:spPr>
            <a:xfrm>
              <a:off x="1076325" y="5099050"/>
              <a:ext cx="2339974" cy="887412"/>
            </a:xfrm>
            <a:custGeom>
              <a:avLst/>
              <a:gdLst/>
              <a:ahLst/>
              <a:cxnLst/>
              <a:rect l="0" t="0" r="0" b="0"/>
              <a:pathLst>
                <a:path w="1476" h="560" extrusionOk="0">
                  <a:moveTo>
                    <a:pt x="0" y="560"/>
                  </a:moveTo>
                  <a:cubicBezTo>
                    <a:pt x="52" y="356"/>
                    <a:pt x="104" y="152"/>
                    <a:pt x="314" y="76"/>
                  </a:cubicBezTo>
                  <a:cubicBezTo>
                    <a:pt x="524" y="0"/>
                    <a:pt x="1064" y="20"/>
                    <a:pt x="1258" y="101"/>
                  </a:cubicBezTo>
                  <a:cubicBezTo>
                    <a:pt x="1452" y="182"/>
                    <a:pt x="1464" y="371"/>
                    <a:pt x="1476" y="56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838825" y="5143500"/>
              <a:ext cx="2339974" cy="887412"/>
            </a:xfrm>
            <a:custGeom>
              <a:avLst/>
              <a:gdLst/>
              <a:ahLst/>
              <a:cxnLst/>
              <a:rect l="0" t="0" r="0" b="0"/>
              <a:pathLst>
                <a:path w="1476" h="560" extrusionOk="0">
                  <a:moveTo>
                    <a:pt x="0" y="560"/>
                  </a:moveTo>
                  <a:cubicBezTo>
                    <a:pt x="52" y="356"/>
                    <a:pt x="104" y="152"/>
                    <a:pt x="314" y="76"/>
                  </a:cubicBezTo>
                  <a:cubicBezTo>
                    <a:pt x="524" y="0"/>
                    <a:pt x="1064" y="20"/>
                    <a:pt x="1258" y="101"/>
                  </a:cubicBezTo>
                  <a:cubicBezTo>
                    <a:pt x="1452" y="182"/>
                    <a:pt x="1464" y="371"/>
                    <a:pt x="1476" y="560"/>
                  </a:cubicBezTo>
                </a:path>
              </a:pathLst>
            </a:cu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Shape 13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dirty="0" smtClean="0"/>
              <a:t>Outros Problemas</a:t>
            </a:r>
            <a:endParaRPr lang="pt-PT" dirty="0"/>
          </a:p>
        </p:txBody>
      </p:sp>
      <p:sp>
        <p:nvSpPr>
          <p:cNvPr id="1305" name="Shape 130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pt-PT" sz="2000" dirty="0" smtClean="0"/>
              <a:t>Pacotes perdidos por erros (canais sem fios) — </a:t>
            </a:r>
            <a:r>
              <a:rPr lang="pt-PT" sz="2000" dirty="0" err="1" smtClean="0"/>
              <a:t>congWnd</a:t>
            </a:r>
            <a:r>
              <a:rPr lang="pt-PT" sz="2000" dirty="0" smtClean="0"/>
              <a:t> tende para </a:t>
            </a:r>
            <a:r>
              <a:rPr lang="pt-PT" sz="2000" dirty="0" smtClean="0"/>
              <a:t>pequeno </a:t>
            </a:r>
            <a:r>
              <a:rPr lang="pt-PT" sz="2000" dirty="0" err="1" smtClean="0"/>
              <a:t>MSSs</a:t>
            </a:r>
            <a:endParaRPr lang="pt-PT" sz="200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pt-PT" sz="2000" dirty="0" smtClean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pt-PT" sz="2000" dirty="0" smtClean="0"/>
              <a:t>Tamanho inicial da janela com MSS = 1 com conexões curtas (rede com capacidade mas RTT elevado e pequenos objetos)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PT" sz="2000" dirty="0" smtClean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pt-PT" sz="2000" dirty="0" smtClean="0"/>
              <a:t>Perdas consecutivas (</a:t>
            </a:r>
            <a:r>
              <a:rPr lang="pt-PT" sz="2000" dirty="0" err="1" smtClean="0"/>
              <a:t>congWnd</a:t>
            </a:r>
            <a:r>
              <a:rPr lang="pt-PT" sz="2000" dirty="0" smtClean="0"/>
              <a:t> vai tendendo para 1 MSS) — TCP SACK é melhor nestas situações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PT" sz="2000" dirty="0" smtClean="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pt-PT" sz="2000" dirty="0" smtClean="0"/>
              <a:t>É possível fazer melhor num centro de dados? — tudo indica que sim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pt-PT" sz="2000" dirty="0" smtClean="0"/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pt-PT" sz="2000" dirty="0" smtClean="0"/>
              <a:t>Canais de grande RTT e elevado débito extremo a extremo</a:t>
            </a:r>
            <a:endParaRPr lang="pt-PT" sz="2000" dirty="0"/>
          </a:p>
        </p:txBody>
      </p:sp>
      <p:sp>
        <p:nvSpPr>
          <p:cNvPr id="1306" name="Shape 130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38</a:t>
            </a:fld>
            <a:endParaRPr lang="en-GB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515349" cy="9604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TCP </a:t>
            </a:r>
            <a:r>
              <a:rPr lang="pt-PT" sz="3200" dirty="0" smtClean="0"/>
              <a:t>S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obre “</a:t>
            </a:r>
            <a:r>
              <a:rPr lang="pt-PT" sz="3200" dirty="0" smtClean="0"/>
              <a:t>L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ong </a:t>
            </a:r>
            <a:r>
              <a:rPr lang="pt-PT" sz="3200" dirty="0" err="1" smtClean="0"/>
              <a:t>F</a:t>
            </a:r>
            <a:r>
              <a:rPr lang="pt-PT" sz="32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at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3200" dirty="0" err="1" smtClean="0"/>
              <a:t>P</a:t>
            </a:r>
            <a:r>
              <a:rPr lang="pt-PT" sz="3200" b="1" i="0" u="none" strike="noStrike" cap="none" dirty="0" err="1" smtClean="0">
                <a:solidFill>
                  <a:srgbClr val="0000FF"/>
                </a:solidFill>
                <a:sym typeface="Comic Sans MS"/>
              </a:rPr>
              <a:t>ipes</a:t>
            </a:r>
            <a:r>
              <a:rPr lang="pt-PT" sz="3200" b="1" i="0" u="none" strike="noStrike" cap="none" dirty="0" smtClean="0">
                <a:solidFill>
                  <a:srgbClr val="0000FF"/>
                </a:solidFill>
                <a:sym typeface="Comic Sans MS"/>
              </a:rPr>
              <a:t>”</a:t>
            </a:r>
            <a:endParaRPr lang="pt-PT" sz="32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312" name="Shape 1312"/>
          <p:cNvSpPr txBox="1">
            <a:spLocks noGrp="1"/>
          </p:cNvSpPr>
          <p:nvPr>
            <p:ph type="body" idx="1"/>
          </p:nvPr>
        </p:nvSpPr>
        <p:spPr>
          <a:xfrm>
            <a:off x="539750" y="1341451"/>
            <a:ext cx="8208899" cy="5288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Exemplo: segmentos de 1500 bytes, RTT de 100ms e </a:t>
            </a:r>
            <a:r>
              <a:rPr lang="pt-PT" sz="2400" dirty="0" smtClean="0"/>
              <a:t>o débito poderia ser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10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Gbps</a:t>
            </a: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Precisa de uma janela W que acomode 83,333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in-flight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) segmentos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1" u="none" strike="noStrike" cap="none" dirty="0" err="1" smtClean="0">
                <a:solidFill>
                  <a:srgbClr val="0000FF"/>
                </a:solidFill>
                <a:sym typeface="Comic Sans MS"/>
              </a:rPr>
              <a:t>Throughput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em termos da probabilidade de per</a:t>
            </a:r>
            <a:r>
              <a:rPr lang="pt-PT" sz="2400" dirty="0" smtClean="0"/>
              <a:t>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a de pacotes, 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sym typeface="Comic Sans MS"/>
              </a:rPr>
              <a:t>[</a:t>
            </a:r>
            <a:r>
              <a:rPr lang="pt-PT" sz="1800" b="0" i="0" u="none" strike="noStrike" cap="none" dirty="0" err="1" smtClean="0">
                <a:solidFill>
                  <a:srgbClr val="0000FF"/>
                </a:solidFill>
                <a:sym typeface="Comic Sans MS"/>
              </a:rPr>
              <a:t>Mathis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sym typeface="Comic Sans MS"/>
              </a:rPr>
              <a:t> 1997]: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/>
            </a:r>
            <a:b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</a:b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Noto Symbol"/>
              <a:buNone/>
            </a:pP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➜ para se chegar a um 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sym typeface="Comic Sans MS"/>
              </a:rPr>
              <a:t>throughput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de 10 </a:t>
            </a:r>
            <a:r>
              <a:rPr lang="pt-PT" sz="2000" b="0" i="0" u="none" strike="noStrike" cap="none" dirty="0" err="1" smtClean="0">
                <a:solidFill>
                  <a:schemeClr val="dk2"/>
                </a:solidFill>
                <a:sym typeface="Comic Sans MS"/>
              </a:rPr>
              <a:t>Gbps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, é preciso uma taxa de erros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sym typeface="Comic Sans MS"/>
              </a:rPr>
              <a:t> (</a:t>
            </a:r>
            <a:r>
              <a:rPr lang="pt-PT" sz="2000" b="0" i="1" u="none" strike="noStrike" cap="none" dirty="0" err="1" smtClean="0">
                <a:solidFill>
                  <a:schemeClr val="dk2"/>
                </a:solidFill>
                <a:sym typeface="Comic Sans MS"/>
              </a:rPr>
              <a:t>loss</a:t>
            </a:r>
            <a:r>
              <a:rPr lang="pt-PT" sz="2000" b="0" i="1" u="none" strike="noStrike" cap="none" dirty="0" smtClean="0">
                <a:solidFill>
                  <a:schemeClr val="dk2"/>
                </a:solidFill>
                <a:sym typeface="Comic Sans MS"/>
              </a:rPr>
              <a:t> rate)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sym typeface="Comic Sans MS"/>
              </a:rPr>
              <a:t> L ≤ 2·10</a:t>
            </a:r>
            <a:r>
              <a:rPr lang="pt-PT" sz="2000" b="0" i="0" u="none" strike="noStrike" cap="none" baseline="30000" dirty="0" smtClean="0">
                <a:solidFill>
                  <a:schemeClr val="dk2"/>
                </a:solidFill>
                <a:sym typeface="Comic Sans MS"/>
              </a:rPr>
              <a:t>-10  </a:t>
            </a:r>
            <a:r>
              <a:rPr lang="pt-PT" sz="2000" b="0" i="1" u="none" strike="noStrike" cap="none" dirty="0" smtClean="0">
                <a:solidFill>
                  <a:srgbClr val="FF0000"/>
                </a:solidFill>
                <a:sym typeface="Comic Sans MS"/>
              </a:rPr>
              <a:t> – a </a:t>
            </a:r>
            <a:r>
              <a:rPr lang="pt-PT" sz="2000" b="0" i="1" u="none" strike="noStrike" cap="none" dirty="0" err="1" smtClean="0">
                <a:solidFill>
                  <a:srgbClr val="FF0000"/>
                </a:solidFill>
                <a:sym typeface="Comic Sans MS"/>
              </a:rPr>
              <a:t>very</a:t>
            </a:r>
            <a:r>
              <a:rPr lang="pt-PT" sz="2000" b="0" i="1" u="none" strike="noStrike" cap="none" dirty="0" smtClean="0">
                <a:solidFill>
                  <a:srgbClr val="FF0000"/>
                </a:solidFill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rgbClr val="FF0000"/>
                </a:solidFill>
                <a:sym typeface="Comic Sans MS"/>
              </a:rPr>
              <a:t>small</a:t>
            </a:r>
            <a:r>
              <a:rPr lang="pt-PT" sz="2000" b="0" i="1" u="none" strike="noStrike" cap="none" dirty="0" smtClean="0">
                <a:solidFill>
                  <a:srgbClr val="FF0000"/>
                </a:solidFill>
                <a:sym typeface="Comic Sans MS"/>
              </a:rPr>
              <a:t> </a:t>
            </a:r>
            <a:r>
              <a:rPr lang="pt-PT" sz="2000" b="0" i="1" u="none" strike="noStrike" cap="none" dirty="0" err="1" smtClean="0">
                <a:solidFill>
                  <a:srgbClr val="FF0000"/>
                </a:solidFill>
                <a:sym typeface="Comic Sans MS"/>
              </a:rPr>
              <a:t>loss</a:t>
            </a:r>
            <a:r>
              <a:rPr lang="pt-PT" sz="2000" b="0" i="1" u="none" strike="noStrike" cap="none" dirty="0" smtClean="0">
                <a:solidFill>
                  <a:srgbClr val="FF0000"/>
                </a:solidFill>
                <a:sym typeface="Comic Sans MS"/>
              </a:rPr>
              <a:t> rate!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Conclusão: são</a:t>
            </a:r>
            <a:r>
              <a:rPr lang="pt-PT" sz="2400" dirty="0" smtClean="0"/>
              <a:t> necessárias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dirty="0" smtClean="0"/>
              <a:t>alternativas para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este tipo de situações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grpSp>
        <p:nvGrpSpPr>
          <p:cNvPr id="1313" name="Shape 1313"/>
          <p:cNvGrpSpPr/>
          <p:nvPr/>
        </p:nvGrpSpPr>
        <p:grpSpPr>
          <a:xfrm>
            <a:off x="2127403" y="3789366"/>
            <a:ext cx="4749931" cy="966788"/>
            <a:chOff x="536" y="3400"/>
            <a:chExt cx="2469" cy="609"/>
          </a:xfrm>
        </p:grpSpPr>
        <p:sp>
          <p:nvSpPr>
            <p:cNvPr id="1314" name="Shape 1314"/>
            <p:cNvSpPr txBox="1"/>
            <p:nvPr/>
          </p:nvSpPr>
          <p:spPr>
            <a:xfrm>
              <a:off x="536" y="3565"/>
              <a:ext cx="1462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TCP throughput = </a:t>
              </a:r>
            </a:p>
          </p:txBody>
        </p:sp>
        <p:sp>
          <p:nvSpPr>
            <p:cNvPr id="1315" name="Shape 1315"/>
            <p:cNvSpPr txBox="1"/>
            <p:nvPr/>
          </p:nvSpPr>
          <p:spPr>
            <a:xfrm>
              <a:off x="2026" y="3470"/>
              <a:ext cx="457" cy="2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1.22</a:t>
              </a:r>
            </a:p>
          </p:txBody>
        </p:sp>
        <p:grpSp>
          <p:nvGrpSpPr>
            <p:cNvPr id="1316" name="Shape 1316"/>
            <p:cNvGrpSpPr/>
            <p:nvPr/>
          </p:nvGrpSpPr>
          <p:grpSpPr>
            <a:xfrm>
              <a:off x="2092" y="3400"/>
              <a:ext cx="913" cy="609"/>
              <a:chOff x="2092" y="3400"/>
              <a:chExt cx="913" cy="609"/>
            </a:xfrm>
          </p:grpSpPr>
          <p:sp>
            <p:nvSpPr>
              <p:cNvPr id="1317" name="Shape 1317"/>
              <p:cNvSpPr txBox="1"/>
              <p:nvPr/>
            </p:nvSpPr>
            <p:spPr>
              <a:xfrm>
                <a:off x="2422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</a:t>
                </a:r>
              </a:p>
            </p:txBody>
          </p:sp>
          <p:sp>
            <p:nvSpPr>
              <p:cNvPr id="1318" name="Shape 1318"/>
              <p:cNvSpPr txBox="1"/>
              <p:nvPr/>
            </p:nvSpPr>
            <p:spPr>
              <a:xfrm>
                <a:off x="2546" y="3472"/>
                <a:ext cx="459" cy="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MSS</a:t>
                </a:r>
              </a:p>
            </p:txBody>
          </p:sp>
          <p:cxnSp>
            <p:nvCxnSpPr>
              <p:cNvPr id="1319" name="Shape 1319"/>
              <p:cNvCxnSpPr/>
              <p:nvPr/>
            </p:nvCxnSpPr>
            <p:spPr>
              <a:xfrm>
                <a:off x="2092" y="3720"/>
                <a:ext cx="873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20" name="Shape 1320"/>
              <p:cNvSpPr txBox="1"/>
              <p:nvPr/>
            </p:nvSpPr>
            <p:spPr>
              <a:xfrm>
                <a:off x="2165" y="3695"/>
                <a:ext cx="422" cy="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RTT</a:t>
                </a:r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2606" y="3740"/>
                <a:ext cx="293" cy="219"/>
              </a:xfrm>
              <a:custGeom>
                <a:avLst/>
                <a:gdLst/>
                <a:ahLst/>
                <a:cxnLst/>
                <a:rect l="0" t="0" r="0" b="0"/>
                <a:pathLst>
                  <a:path w="294" h="220" extrusionOk="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322" name="Shape 1322"/>
              <p:cNvSpPr txBox="1"/>
              <p:nvPr/>
            </p:nvSpPr>
            <p:spPr>
              <a:xfrm>
                <a:off x="2722" y="3718"/>
                <a:ext cx="183" cy="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GB" sz="2400" b="1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</a:t>
                </a:r>
              </a:p>
            </p:txBody>
          </p:sp>
        </p:grpSp>
      </p:grpSp>
      <p:sp>
        <p:nvSpPr>
          <p:cNvPr id="1323" name="Shape 13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Uma Rede de Paoctes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108" name="Shape 108"/>
          <p:cNvSpPr/>
          <p:nvPr/>
        </p:nvSpPr>
        <p:spPr>
          <a:xfrm>
            <a:off x="2634512" y="2177825"/>
            <a:ext cx="4134024" cy="2571696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437" y="2966436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8590" y="2401234"/>
            <a:ext cx="463974" cy="7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03" y="1787884"/>
            <a:ext cx="463974" cy="7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987" y="4611724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900" y="1513674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7662" y="4611725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4872" y="2851100"/>
            <a:ext cx="645000" cy="35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5272" y="2851100"/>
            <a:ext cx="645000" cy="35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9859" y="3834375"/>
            <a:ext cx="645000" cy="35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722" y="4070250"/>
            <a:ext cx="645000" cy="353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965" y="1582260"/>
            <a:ext cx="463974" cy="71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4862" y="3820825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137" y="4813411"/>
            <a:ext cx="530925" cy="5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912" y="1582249"/>
            <a:ext cx="530925" cy="53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123"/>
          <p:cNvCxnSpPr>
            <a:endCxn id="110" idx="1"/>
          </p:cNvCxnSpPr>
          <p:nvPr/>
        </p:nvCxnSpPr>
        <p:spPr>
          <a:xfrm rot="10800000" flipH="1">
            <a:off x="5771390" y="2759047"/>
            <a:ext cx="997200" cy="26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4" name="Shape 124"/>
          <p:cNvCxnSpPr>
            <a:stCxn id="112" idx="3"/>
          </p:cNvCxnSpPr>
          <p:nvPr/>
        </p:nvCxnSpPr>
        <p:spPr>
          <a:xfrm rot="10800000" flipH="1">
            <a:off x="2764912" y="4011086"/>
            <a:ext cx="1303799" cy="86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5" name="Shape 125"/>
          <p:cNvCxnSpPr>
            <a:stCxn id="118" idx="0"/>
          </p:cNvCxnSpPr>
          <p:nvPr/>
        </p:nvCxnSpPr>
        <p:spPr>
          <a:xfrm rot="10800000">
            <a:off x="5574522" y="3116850"/>
            <a:ext cx="260700" cy="95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6" name="Shape 126"/>
          <p:cNvCxnSpPr>
            <a:stCxn id="114" idx="0"/>
          </p:cNvCxnSpPr>
          <p:nvPr/>
        </p:nvCxnSpPr>
        <p:spPr>
          <a:xfrm rot="10800000">
            <a:off x="6111625" y="4199825"/>
            <a:ext cx="391500" cy="411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7" name="Shape 127"/>
          <p:cNvCxnSpPr/>
          <p:nvPr/>
        </p:nvCxnSpPr>
        <p:spPr>
          <a:xfrm rot="10800000" flipH="1">
            <a:off x="6124097" y="4138621"/>
            <a:ext cx="672599" cy="58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8" name="Shape 128"/>
          <p:cNvCxnSpPr>
            <a:stCxn id="109" idx="3"/>
            <a:endCxn id="115" idx="1"/>
          </p:cNvCxnSpPr>
          <p:nvPr/>
        </p:nvCxnSpPr>
        <p:spPr>
          <a:xfrm rot="10800000" flipH="1">
            <a:off x="2442362" y="3027899"/>
            <a:ext cx="662400" cy="204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9" name="Shape 129"/>
          <p:cNvCxnSpPr>
            <a:stCxn id="119" idx="2"/>
            <a:endCxn id="115" idx="0"/>
          </p:cNvCxnSpPr>
          <p:nvPr/>
        </p:nvCxnSpPr>
        <p:spPr>
          <a:xfrm flipH="1">
            <a:off x="3427353" y="2297884"/>
            <a:ext cx="213600" cy="553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0" name="Shape 130"/>
          <p:cNvCxnSpPr>
            <a:stCxn id="115" idx="0"/>
            <a:endCxn id="111" idx="2"/>
          </p:cNvCxnSpPr>
          <p:nvPr/>
        </p:nvCxnSpPr>
        <p:spPr>
          <a:xfrm rot="10800000">
            <a:off x="2899972" y="2503400"/>
            <a:ext cx="527400" cy="34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1" name="Shape 131"/>
          <p:cNvCxnSpPr>
            <a:stCxn id="115" idx="0"/>
            <a:endCxn id="113" idx="2"/>
          </p:cNvCxnSpPr>
          <p:nvPr/>
        </p:nvCxnSpPr>
        <p:spPr>
          <a:xfrm rot="10800000" flipH="1">
            <a:off x="3427372" y="2044700"/>
            <a:ext cx="987900" cy="80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2" name="Shape 132"/>
          <p:cNvCxnSpPr>
            <a:endCxn id="122" idx="2"/>
          </p:cNvCxnSpPr>
          <p:nvPr/>
        </p:nvCxnSpPr>
        <p:spPr>
          <a:xfrm rot="10800000" flipH="1">
            <a:off x="5599675" y="2113174"/>
            <a:ext cx="707700" cy="78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3" name="Shape 133"/>
          <p:cNvCxnSpPr/>
          <p:nvPr/>
        </p:nvCxnSpPr>
        <p:spPr>
          <a:xfrm>
            <a:off x="3536709" y="3066696"/>
            <a:ext cx="535799" cy="905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4" name="Shape 134"/>
          <p:cNvCxnSpPr/>
          <p:nvPr/>
        </p:nvCxnSpPr>
        <p:spPr>
          <a:xfrm rot="10800000">
            <a:off x="4623810" y="3984758"/>
            <a:ext cx="888899" cy="203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5" name="Shape 135"/>
          <p:cNvCxnSpPr>
            <a:endCxn id="116" idx="1"/>
          </p:cNvCxnSpPr>
          <p:nvPr/>
        </p:nvCxnSpPr>
        <p:spPr>
          <a:xfrm>
            <a:off x="3697272" y="3012009"/>
            <a:ext cx="1518000" cy="1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6" name="Shape 136"/>
          <p:cNvCxnSpPr>
            <a:stCxn id="117" idx="0"/>
          </p:cNvCxnSpPr>
          <p:nvPr/>
        </p:nvCxnSpPr>
        <p:spPr>
          <a:xfrm rot="10800000" flipH="1">
            <a:off x="4412359" y="3047175"/>
            <a:ext cx="822300" cy="78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37" name="Shape 137"/>
          <p:cNvCxnSpPr>
            <a:stCxn id="121" idx="0"/>
            <a:endCxn id="117" idx="1"/>
          </p:cNvCxnSpPr>
          <p:nvPr/>
        </p:nvCxnSpPr>
        <p:spPr>
          <a:xfrm rot="10800000" flipH="1">
            <a:off x="3804600" y="4011211"/>
            <a:ext cx="285300" cy="80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Shape 13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É possível </a:t>
            </a:r>
            <a:r>
              <a:rPr lang="pt-PT" dirty="0" smtClean="0"/>
              <a:t>F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azer </a:t>
            </a:r>
            <a:r>
              <a:rPr lang="pt-PT" dirty="0" smtClean="0"/>
              <a:t>B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sym typeface="Comic Sans MS"/>
              </a:rPr>
              <a:t>atota?</a:t>
            </a:r>
            <a:endParaRPr lang="pt-PT" sz="3600" b="1" i="0" u="none" strike="noStrike" cap="none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1329" name="Shape 132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Sim, usando diferentes alternativas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Abrir várias conexões TCP em paralelo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Arrancar com a </a:t>
            </a:r>
            <a:r>
              <a:rPr lang="pt-PT" dirty="0" err="1" smtClean="0"/>
              <a:t>congWnd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 &gt;&gt; 1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Usar UDP mesmo quando se pretende fiabilidade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Modificar o mecanismo de controlo da saturação do </a:t>
            </a:r>
            <a:r>
              <a:rPr lang="pt-PT" dirty="0" smtClean="0"/>
              <a:t>emissor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sym typeface="Comic Sans MS"/>
              </a:rPr>
              <a:t>É possível combater isso?</a:t>
            </a:r>
          </a:p>
          <a:p>
            <a:pPr marL="563562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dirty="0" smtClean="0"/>
              <a:t>De forma completa s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ó se os </a:t>
            </a:r>
            <a:r>
              <a:rPr lang="pt-PT" sz="2400" b="0" i="1" u="none" strike="noStrike" cap="none" dirty="0" smtClean="0">
                <a:solidFill>
                  <a:schemeClr val="dk2"/>
                </a:solidFill>
                <a:sym typeface="Comic Sans MS"/>
              </a:rPr>
              <a:t>routers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 controla</a:t>
            </a:r>
            <a:r>
              <a:rPr lang="pt-PT" dirty="0" smtClean="0"/>
              <a:t>ss</a:t>
            </a:r>
            <a:r>
              <a:rPr lang="pt-PT" sz="2400" b="0" i="0" u="none" strike="noStrike" cap="none" dirty="0" smtClean="0">
                <a:solidFill>
                  <a:schemeClr val="dk2"/>
                </a:solidFill>
                <a:sym typeface="Comic Sans MS"/>
              </a:rPr>
              <a:t>em a capacidade usada por cada fluxo</a:t>
            </a:r>
            <a:endParaRPr lang="pt-PT" sz="2400" b="0" i="0" u="none" strike="noStrike" cap="none" dirty="0">
              <a:solidFill>
                <a:schemeClr val="dk2"/>
              </a:solidFill>
              <a:sym typeface="Comic Sans MS"/>
            </a:endParaRPr>
          </a:p>
        </p:txBody>
      </p:sp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dirty="0" smtClean="0"/>
              <a:t>Situação </a:t>
            </a:r>
            <a:r>
              <a:rPr lang="pt-PT" dirty="0" err="1" smtClean="0"/>
              <a:t>Actual</a:t>
            </a:r>
            <a:endParaRPr lang="pt-PT" dirty="0"/>
          </a:p>
        </p:txBody>
      </p:sp>
      <p:sp>
        <p:nvSpPr>
          <p:cNvPr id="1336" name="Shape 133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 dirty="0" smtClean="0"/>
          </a:p>
          <a:p>
            <a:pPr lvl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Como é o TCP hoje em dia?</a:t>
            </a:r>
          </a:p>
          <a:p>
            <a:pPr lvl="1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dirty="0" smtClean="0">
                <a:solidFill>
                  <a:schemeClr val="dk1"/>
                </a:solidFill>
              </a:rPr>
              <a:t>Imensas afinações e variantes — só no Linux é possível </a:t>
            </a:r>
            <a:r>
              <a:rPr lang="pt-PT" dirty="0" smtClean="0">
                <a:solidFill>
                  <a:schemeClr val="dk1"/>
                </a:solidFill>
              </a:rPr>
              <a:t>selecionar </a:t>
            </a:r>
            <a:r>
              <a:rPr lang="pt-PT" dirty="0" smtClean="0">
                <a:solidFill>
                  <a:schemeClr val="dk1"/>
                </a:solidFill>
              </a:rPr>
              <a:t>10 variantes de algoritmo de controlo da saturação</a:t>
            </a:r>
          </a:p>
          <a:p>
            <a:pPr marL="223837" lvl="0" rtl="0">
              <a:spcBef>
                <a:spcPts val="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dirty="0" smtClean="0"/>
              <a:t>A Interoperação  funciona?</a:t>
            </a:r>
          </a:p>
          <a:p>
            <a:pPr marL="563562" lvl="1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dirty="0" smtClean="0">
                <a:solidFill>
                  <a:schemeClr val="dk1"/>
                </a:solidFill>
              </a:rPr>
              <a:t>Sim, porque as variações implicam apenas com o comportamento do emissor e eventual uso de opções, sem colocar em causa os campos essenciais do cabeçalho nem modificar a sua semântica</a:t>
            </a:r>
          </a:p>
          <a:p>
            <a:pPr marL="563562" lvl="1" rtl="0">
              <a:spcBef>
                <a:spcPts val="0"/>
              </a:spcBef>
              <a:buClr>
                <a:schemeClr val="dk1"/>
              </a:buClr>
              <a:buSzPct val="100000"/>
              <a:buFont typeface="Helvetica Neue"/>
              <a:buChar char="–"/>
            </a:pPr>
            <a:r>
              <a:rPr lang="pt-PT" dirty="0" smtClean="0">
                <a:solidFill>
                  <a:schemeClr val="dk1"/>
                </a:solidFill>
              </a:rPr>
              <a:t>Versões que violassem a equidade não são aceites</a:t>
            </a:r>
            <a:endParaRPr lang="pt-PT" dirty="0">
              <a:solidFill>
                <a:schemeClr val="dk1"/>
              </a:solidFill>
            </a:endParaRPr>
          </a:p>
        </p:txBody>
      </p:sp>
      <p:sp>
        <p:nvSpPr>
          <p:cNvPr id="1337" name="Shape 133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>
            <a:spLocks noGrp="1"/>
          </p:cNvSpPr>
          <p:nvPr>
            <p:ph type="title"/>
          </p:nvPr>
        </p:nvSpPr>
        <p:spPr>
          <a:xfrm>
            <a:off x="323528" y="260647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4" name="Shape 1344"/>
          <p:cNvSpPr txBox="1">
            <a:spLocks noGrp="1"/>
          </p:cNvSpPr>
          <p:nvPr>
            <p:ph type="body" idx="1"/>
          </p:nvPr>
        </p:nvSpPr>
        <p:spPr>
          <a:xfrm>
            <a:off x="539550" y="1196749"/>
            <a:ext cx="8228100" cy="540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saturação é inevitável em redes </a:t>
            </a:r>
            <a:r>
              <a:rPr lang="pt-PT" sz="28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best-effort</a:t>
            </a:r>
            <a:r>
              <a:rPr lang="pt-PT" sz="28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onde não se controla o ritmo de emissão dos computadores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TCP usa uma solução AIMD que é fundamental para melhorar o funcionamento da Internet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 solução não pode ser considerada definitiva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 o problema dos batoteiros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4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 necessita de ser afinada à medida que a Internet evolui</a:t>
            </a:r>
            <a:endParaRPr lang="pt-PT" sz="24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5" name="Shape 134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Chegada </a:t>
            </a:r>
            <a:r>
              <a:rPr lang="en-GB"/>
              <a:t>e Transmissão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/>
              <a:t>P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acotes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3962789" y="4864918"/>
            <a:ext cx="805932" cy="626582"/>
            <a:chOff x="623" y="3120"/>
            <a:chExt cx="431" cy="288"/>
          </a:xfrm>
        </p:grpSpPr>
        <p:sp>
          <p:nvSpPr>
            <p:cNvPr id="146" name="Shape 146"/>
            <p:cNvSpPr/>
            <p:nvPr/>
          </p:nvSpPr>
          <p:spPr>
            <a:xfrm>
              <a:off x="623" y="3120"/>
              <a:ext cx="431" cy="287"/>
            </a:xfrm>
            <a:custGeom>
              <a:avLst/>
              <a:gdLst/>
              <a:ahLst/>
              <a:cxnLst/>
              <a:rect l="0" t="0" r="0" b="0"/>
              <a:pathLst>
                <a:path w="432" h="288" extrusionOk="0">
                  <a:moveTo>
                    <a:pt x="0" y="0"/>
                  </a:moveTo>
                  <a:lnTo>
                    <a:pt x="432" y="0"/>
                  </a:lnTo>
                  <a:lnTo>
                    <a:pt x="432" y="288"/>
                  </a:lnTo>
                  <a:lnTo>
                    <a:pt x="0" y="288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7" name="Shape 147"/>
            <p:cNvCxnSpPr/>
            <p:nvPr/>
          </p:nvCxnSpPr>
          <p:spPr>
            <a:xfrm>
              <a:off x="911" y="3120"/>
              <a:ext cx="0" cy="288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" name="Shape 148"/>
          <p:cNvSpPr/>
          <p:nvPr/>
        </p:nvSpPr>
        <p:spPr>
          <a:xfrm>
            <a:off x="5126926" y="4864925"/>
            <a:ext cx="627000" cy="626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Noto Symbol"/>
                <a:ea typeface="Noto Symbol"/>
                <a:cs typeface="Noto Symbol"/>
                <a:sym typeface="Noto Symbol"/>
              </a:rPr>
              <a:t>μ</a:t>
            </a:r>
          </a:p>
        </p:txBody>
      </p:sp>
      <p:cxnSp>
        <p:nvCxnSpPr>
          <p:cNvPr id="149" name="Shape 149"/>
          <p:cNvCxnSpPr/>
          <p:nvPr/>
        </p:nvCxnSpPr>
        <p:spPr>
          <a:xfrm>
            <a:off x="4768721" y="5178209"/>
            <a:ext cx="35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Shape 150"/>
          <p:cNvCxnSpPr/>
          <p:nvPr/>
        </p:nvCxnSpPr>
        <p:spPr>
          <a:xfrm>
            <a:off x="5753601" y="5178209"/>
            <a:ext cx="806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1" name="Shape 151"/>
          <p:cNvCxnSpPr/>
          <p:nvPr/>
        </p:nvCxnSpPr>
        <p:spPr>
          <a:xfrm>
            <a:off x="2977760" y="5178209"/>
            <a:ext cx="107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2" name="Shape 152"/>
          <p:cNvSpPr txBox="1"/>
          <p:nvPr/>
        </p:nvSpPr>
        <p:spPr>
          <a:xfrm>
            <a:off x="2490097" y="4237325"/>
            <a:ext cx="1381799" cy="50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</a:t>
            </a:r>
            <a:r>
              <a:rPr lang="en-GB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 </a:t>
            </a:r>
            <a:r>
              <a:rPr lang="en-GB" sz="1800" b="1" i="0" u="none" strike="noStrike" cap="none">
                <a:solidFill>
                  <a:schemeClr val="dk1"/>
                </a:solidFill>
                <a:latin typeface="Noto Symbol"/>
                <a:ea typeface="Noto Symbol"/>
                <a:cs typeface="Noto Symbol"/>
                <a:sym typeface="Noto Symbol"/>
              </a:rPr>
              <a:t>λ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641314" y="4180150"/>
            <a:ext cx="1381799" cy="50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Departure</a:t>
            </a:r>
            <a:r>
              <a:rPr lang="en-GB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714500" y="1490100"/>
            <a:ext cx="5643599" cy="50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Modelo de uma fila de espera FIFO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3595213" y="5807875"/>
            <a:ext cx="1541100" cy="54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</a:t>
            </a:r>
            <a:r>
              <a:rPr lang="en-GB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GB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cxnSp>
        <p:nvCxnSpPr>
          <p:cNvPr id="156" name="Shape 156"/>
          <p:cNvCxnSpPr/>
          <p:nvPr/>
        </p:nvCxnSpPr>
        <p:spPr>
          <a:xfrm>
            <a:off x="2350924" y="4864917"/>
            <a:ext cx="627000" cy="3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2350924" y="5178209"/>
            <a:ext cx="537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8" name="Shape 158"/>
          <p:cNvCxnSpPr/>
          <p:nvPr/>
        </p:nvCxnSpPr>
        <p:spPr>
          <a:xfrm rot="10800000" flipH="1">
            <a:off x="2350924" y="5178331"/>
            <a:ext cx="627000" cy="417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664" y="2545866"/>
            <a:ext cx="1000263" cy="54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Shape 160"/>
          <p:cNvCxnSpPr/>
          <p:nvPr/>
        </p:nvCxnSpPr>
        <p:spPr>
          <a:xfrm>
            <a:off x="3368674" y="2419505"/>
            <a:ext cx="627000" cy="3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/>
          <p:nvPr/>
        </p:nvCxnSpPr>
        <p:spPr>
          <a:xfrm>
            <a:off x="3458374" y="2757172"/>
            <a:ext cx="537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/>
          <p:nvPr/>
        </p:nvCxnSpPr>
        <p:spPr>
          <a:xfrm rot="10800000" flipH="1">
            <a:off x="3368674" y="2781643"/>
            <a:ext cx="627000" cy="417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3" name="Shape 163"/>
          <p:cNvCxnSpPr/>
          <p:nvPr/>
        </p:nvCxnSpPr>
        <p:spPr>
          <a:xfrm rot="10800000" flipH="1">
            <a:off x="4835226" y="2755534"/>
            <a:ext cx="1512599" cy="3299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Qual o Comportamento da Rede?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  <p:sp>
        <p:nvSpPr>
          <p:cNvPr id="171" name="Shape 171"/>
          <p:cNvSpPr/>
          <p:nvPr/>
        </p:nvSpPr>
        <p:spPr>
          <a:xfrm rot="10800000">
            <a:off x="2899214" y="2013847"/>
            <a:ext cx="3103164" cy="2359476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6414118" y="3325040"/>
            <a:ext cx="6992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𝜆</a:t>
            </a:r>
            <a:r>
              <a:rPr lang="en-GB" sz="1800" baseline="-25000"/>
              <a:t>in</a:t>
            </a:r>
            <a:r>
              <a:rPr lang="en-GB" sz="1800"/>
              <a:t>(i)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414118" y="2672751"/>
            <a:ext cx="699299" cy="397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𝜆</a:t>
            </a:r>
            <a:r>
              <a:rPr lang="en-GB" sz="1800" baseline="-25000"/>
              <a:t>out</a:t>
            </a:r>
            <a:r>
              <a:rPr lang="en-GB" sz="1800"/>
              <a:t>(i)</a:t>
            </a:r>
          </a:p>
        </p:txBody>
      </p:sp>
      <p:cxnSp>
        <p:nvCxnSpPr>
          <p:cNvPr id="174" name="Shape 174"/>
          <p:cNvCxnSpPr/>
          <p:nvPr/>
        </p:nvCxnSpPr>
        <p:spPr>
          <a:xfrm>
            <a:off x="6212410" y="3134464"/>
            <a:ext cx="982199" cy="11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5" name="Shape 175"/>
          <p:cNvCxnSpPr/>
          <p:nvPr/>
        </p:nvCxnSpPr>
        <p:spPr>
          <a:xfrm>
            <a:off x="5876191" y="3901386"/>
            <a:ext cx="672299" cy="424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6" name="Shape 176"/>
          <p:cNvCxnSpPr/>
          <p:nvPr/>
        </p:nvCxnSpPr>
        <p:spPr>
          <a:xfrm flipH="1">
            <a:off x="4372766" y="4697924"/>
            <a:ext cx="21599" cy="666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7" name="Shape 177"/>
          <p:cNvCxnSpPr/>
          <p:nvPr/>
        </p:nvCxnSpPr>
        <p:spPr>
          <a:xfrm flipH="1">
            <a:off x="3172814" y="4514924"/>
            <a:ext cx="323099" cy="58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8" name="Shape 178"/>
          <p:cNvCxnSpPr/>
          <p:nvPr/>
        </p:nvCxnSpPr>
        <p:spPr>
          <a:xfrm flipH="1">
            <a:off x="2312160" y="4031164"/>
            <a:ext cx="551699" cy="271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9" name="Shape 179"/>
          <p:cNvCxnSpPr/>
          <p:nvPr/>
        </p:nvCxnSpPr>
        <p:spPr>
          <a:xfrm flipH="1">
            <a:off x="1949398" y="3276066"/>
            <a:ext cx="699299" cy="11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0" name="Shape 180"/>
          <p:cNvCxnSpPr/>
          <p:nvPr/>
        </p:nvCxnSpPr>
        <p:spPr>
          <a:xfrm rot="10800000">
            <a:off x="2272540" y="2202338"/>
            <a:ext cx="524100" cy="4247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3199785" y="1352999"/>
            <a:ext cx="457500" cy="58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2" name="Shape 182"/>
          <p:cNvCxnSpPr/>
          <p:nvPr/>
        </p:nvCxnSpPr>
        <p:spPr>
          <a:xfrm rot="10800000">
            <a:off x="4383374" y="1140525"/>
            <a:ext cx="26999" cy="61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3" name="Shape 183"/>
          <p:cNvCxnSpPr/>
          <p:nvPr/>
        </p:nvCxnSpPr>
        <p:spPr>
          <a:xfrm rot="10800000" flipH="1">
            <a:off x="5531217" y="1282167"/>
            <a:ext cx="439500" cy="554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6037586" y="1954752"/>
            <a:ext cx="645600" cy="377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/>
          <p:nvPr/>
        </p:nvCxnSpPr>
        <p:spPr>
          <a:xfrm>
            <a:off x="5351741" y="4373323"/>
            <a:ext cx="363600" cy="518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/>
          <p:nvPr/>
        </p:nvCxnSpPr>
        <p:spPr>
          <a:xfrm rot="10800000">
            <a:off x="6211890" y="3299559"/>
            <a:ext cx="982199" cy="2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/>
          <p:nvPr/>
        </p:nvCxnSpPr>
        <p:spPr>
          <a:xfrm flipH="1">
            <a:off x="5445717" y="1258482"/>
            <a:ext cx="349799" cy="46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/>
          <p:nvPr/>
        </p:nvCxnSpPr>
        <p:spPr>
          <a:xfrm flipH="1">
            <a:off x="6038026" y="1883802"/>
            <a:ext cx="577799" cy="330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9" name="Shape 189"/>
          <p:cNvCxnSpPr/>
          <p:nvPr/>
        </p:nvCxnSpPr>
        <p:spPr>
          <a:xfrm rot="10800000">
            <a:off x="5849218" y="4019519"/>
            <a:ext cx="564899" cy="412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5243803" y="4455870"/>
            <a:ext cx="323099" cy="495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1" name="Shape 191"/>
          <p:cNvCxnSpPr/>
          <p:nvPr/>
        </p:nvCxnSpPr>
        <p:spPr>
          <a:xfrm rot="10800000" flipH="1">
            <a:off x="4222120" y="4680036"/>
            <a:ext cx="39899" cy="63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2" name="Shape 192"/>
          <p:cNvCxnSpPr/>
          <p:nvPr/>
        </p:nvCxnSpPr>
        <p:spPr>
          <a:xfrm rot="10800000" flipH="1">
            <a:off x="3079045" y="4444264"/>
            <a:ext cx="336000" cy="554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3" name="Shape 193"/>
          <p:cNvCxnSpPr/>
          <p:nvPr/>
        </p:nvCxnSpPr>
        <p:spPr>
          <a:xfrm rot="10800000" flipH="1">
            <a:off x="2258712" y="3913048"/>
            <a:ext cx="564899" cy="271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2003190" y="3146268"/>
            <a:ext cx="6722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2446991" y="2143377"/>
            <a:ext cx="483600" cy="365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3374880" y="1341065"/>
            <a:ext cx="390599" cy="531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4544862" y="1199484"/>
            <a:ext cx="26999" cy="56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8" name="Shape 198"/>
          <p:cNvSpPr txBox="1"/>
          <p:nvPr/>
        </p:nvSpPr>
        <p:spPr>
          <a:xfrm>
            <a:off x="570100" y="5470450"/>
            <a:ext cx="8282099" cy="110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Teoricamente, ∑ 𝜆</a:t>
            </a:r>
            <a:r>
              <a:rPr lang="en-GB" sz="2400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 ≈ ∑ 𝜆</a:t>
            </a:r>
            <a:r>
              <a:rPr lang="en-GB" sz="2400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(i), mas na prática isso só é verdade numa rede pouco carregada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Rede Pouco Carregada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206" name="Shape 206"/>
          <p:cNvSpPr/>
          <p:nvPr/>
        </p:nvSpPr>
        <p:spPr>
          <a:xfrm rot="10800000" flipH="1">
            <a:off x="1330325" y="3955500"/>
            <a:ext cx="6248399" cy="1749599"/>
          </a:xfrm>
          <a:prstGeom prst="wedgeRoundRectCallout">
            <a:avLst>
              <a:gd name="adj1" fmla="val -1419"/>
              <a:gd name="adj2" fmla="val 106920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1502875" y="5063175"/>
            <a:ext cx="1425900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Dimensão da fila de espera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1481399" y="4140775"/>
            <a:ext cx="14987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Momento da chegada de cada pacote</a:t>
            </a:r>
          </a:p>
        </p:txBody>
      </p:sp>
      <p:cxnSp>
        <p:nvCxnSpPr>
          <p:cNvPr id="209" name="Shape 209"/>
          <p:cNvCxnSpPr/>
          <p:nvPr/>
        </p:nvCxnSpPr>
        <p:spPr>
          <a:xfrm rot="10800000" flipH="1">
            <a:off x="2749475" y="4588025"/>
            <a:ext cx="4296899" cy="9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3104506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/>
          <p:nvPr/>
        </p:nvCxnSpPr>
        <p:spPr>
          <a:xfrm>
            <a:off x="3277828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6699101" y="4711725"/>
            <a:ext cx="6402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cxnSp>
        <p:nvCxnSpPr>
          <p:cNvPr id="213" name="Shape 213"/>
          <p:cNvCxnSpPr/>
          <p:nvPr/>
        </p:nvCxnSpPr>
        <p:spPr>
          <a:xfrm>
            <a:off x="6594531" y="4756250"/>
            <a:ext cx="452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3278853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452176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6" name="Shape 216"/>
          <p:cNvCxnSpPr/>
          <p:nvPr/>
        </p:nvCxnSpPr>
        <p:spPr>
          <a:xfrm>
            <a:off x="3801896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7" name="Shape 217"/>
          <p:cNvCxnSpPr/>
          <p:nvPr/>
        </p:nvCxnSpPr>
        <p:spPr>
          <a:xfrm>
            <a:off x="3975218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8" name="Shape 218"/>
          <p:cNvCxnSpPr/>
          <p:nvPr/>
        </p:nvCxnSpPr>
        <p:spPr>
          <a:xfrm>
            <a:off x="3977268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9" name="Shape 219"/>
          <p:cNvCxnSpPr/>
          <p:nvPr/>
        </p:nvCxnSpPr>
        <p:spPr>
          <a:xfrm>
            <a:off x="4150591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4326989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4500311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/>
          <p:nvPr/>
        </p:nvCxnSpPr>
        <p:spPr>
          <a:xfrm>
            <a:off x="4501336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/>
          <p:nvPr/>
        </p:nvCxnSpPr>
        <p:spPr>
          <a:xfrm>
            <a:off x="4674658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4" name="Shape 224"/>
          <p:cNvCxnSpPr/>
          <p:nvPr/>
        </p:nvCxnSpPr>
        <p:spPr>
          <a:xfrm>
            <a:off x="4675683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5" name="Shape 225"/>
          <p:cNvCxnSpPr/>
          <p:nvPr/>
        </p:nvCxnSpPr>
        <p:spPr>
          <a:xfrm>
            <a:off x="4849006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6" name="Shape 226"/>
          <p:cNvCxnSpPr/>
          <p:nvPr/>
        </p:nvCxnSpPr>
        <p:spPr>
          <a:xfrm>
            <a:off x="5024378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7" name="Shape 227"/>
          <p:cNvCxnSpPr/>
          <p:nvPr/>
        </p:nvCxnSpPr>
        <p:spPr>
          <a:xfrm>
            <a:off x="5197701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/>
          <p:nvPr/>
        </p:nvCxnSpPr>
        <p:spPr>
          <a:xfrm>
            <a:off x="5373073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5546396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0" name="Shape 230"/>
          <p:cNvCxnSpPr/>
          <p:nvPr/>
        </p:nvCxnSpPr>
        <p:spPr>
          <a:xfrm>
            <a:off x="5721768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/>
          <p:nvPr/>
        </p:nvCxnSpPr>
        <p:spPr>
          <a:xfrm>
            <a:off x="5895091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2" name="Shape 232"/>
          <p:cNvCxnSpPr/>
          <p:nvPr/>
        </p:nvCxnSpPr>
        <p:spPr>
          <a:xfrm>
            <a:off x="5547421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5720743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/>
          <p:nvPr/>
        </p:nvCxnSpPr>
        <p:spPr>
          <a:xfrm>
            <a:off x="6070464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/>
          <p:nvPr/>
        </p:nvCxnSpPr>
        <p:spPr>
          <a:xfrm>
            <a:off x="6243786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6" name="Shape 236"/>
          <p:cNvCxnSpPr/>
          <p:nvPr/>
        </p:nvCxnSpPr>
        <p:spPr>
          <a:xfrm>
            <a:off x="6244811" y="4208025"/>
            <a:ext cx="0" cy="3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/>
          <p:nvPr/>
        </p:nvCxnSpPr>
        <p:spPr>
          <a:xfrm>
            <a:off x="6418133" y="4657275"/>
            <a:ext cx="0" cy="405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2749475" y="5509500"/>
            <a:ext cx="4296899" cy="9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6762626" y="5110612"/>
            <a:ext cx="6402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6584006" y="5395700"/>
            <a:ext cx="452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241" name="Shape 241"/>
          <p:cNvSpPr/>
          <p:nvPr/>
        </p:nvSpPr>
        <p:spPr>
          <a:xfrm>
            <a:off x="630682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 rot="5400000">
            <a:off x="6846673" y="2086335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1500099" y="4568025"/>
            <a:ext cx="14987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Fim da transmissão de cada pacote</a:t>
            </a:r>
          </a:p>
        </p:txBody>
      </p:sp>
      <p:sp>
        <p:nvSpPr>
          <p:cNvPr id="244" name="Shape 244"/>
          <p:cNvSpPr/>
          <p:nvPr/>
        </p:nvSpPr>
        <p:spPr>
          <a:xfrm rot="5400000">
            <a:off x="5265949" y="2108349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 rot="5400000">
            <a:off x="3492274" y="2108349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 rot="7041813" flipH="1">
            <a:off x="6737785" y="2558559"/>
            <a:ext cx="38508" cy="1273851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 rot="5400000" flipH="1">
            <a:off x="1953479" y="2203687"/>
            <a:ext cx="38399" cy="127739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 rot="4131946" flipH="1">
            <a:off x="2027248" y="2511735"/>
            <a:ext cx="38274" cy="11032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rot="3734488" flipH="1">
            <a:off x="6737734" y="1810883"/>
            <a:ext cx="38647" cy="13736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368" y="3098103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400" y="2765225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25" y="2765225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881" y="2620891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7224">
            <a:off x="2090837" y="300153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2196249" y="246474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1896587" y="232198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2962" y="264186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987" y="264186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437" y="264186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6412" y="262958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875" y="263437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737" y="262958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58400">
            <a:off x="6294737" y="3005149"/>
            <a:ext cx="246787" cy="2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/>
          <p:nvPr/>
        </p:nvSpPr>
        <p:spPr>
          <a:xfrm rot="7101672" flipH="1">
            <a:off x="2038213" y="2103165"/>
            <a:ext cx="38524" cy="96996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6187" y="2643894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650" y="2765225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2700" y="3299694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962" y="1988106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793" y="2055428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0104">
            <a:off x="6440312" y="23742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825" y="263437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5925" y="2620911"/>
            <a:ext cx="246787" cy="2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609627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5608550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79477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542232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85307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4039300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4562150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>
            <a:off x="437592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>
            <a:off x="474837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3149050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3335275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5085362" y="5186950"/>
            <a:ext cx="111299" cy="296999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 txBox="1"/>
          <p:nvPr/>
        </p:nvSpPr>
        <p:spPr>
          <a:xfrm>
            <a:off x="663837" y="2036937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663837" y="2616625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63837" y="3082887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7803225" y="200680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807250" y="2613975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7803225" y="322115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cxnSp>
        <p:nvCxnSpPr>
          <p:cNvPr id="291" name="Shape 291"/>
          <p:cNvCxnSpPr/>
          <p:nvPr/>
        </p:nvCxnSpPr>
        <p:spPr>
          <a:xfrm rot="10800000" flipH="1">
            <a:off x="4010612" y="2583200"/>
            <a:ext cx="734099" cy="9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2" name="Shape 292"/>
          <p:cNvSpPr txBox="1"/>
          <p:nvPr/>
        </p:nvSpPr>
        <p:spPr>
          <a:xfrm>
            <a:off x="4577012" y="2921125"/>
            <a:ext cx="11651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 M bps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2756250" y="2908550"/>
            <a:ext cx="12360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10 M bps</a:t>
            </a:r>
          </a:p>
        </p:txBody>
      </p:sp>
      <p:cxnSp>
        <p:nvCxnSpPr>
          <p:cNvPr id="294" name="Shape 294"/>
          <p:cNvCxnSpPr/>
          <p:nvPr/>
        </p:nvCxnSpPr>
        <p:spPr>
          <a:xfrm>
            <a:off x="2047310" y="2295031"/>
            <a:ext cx="404400" cy="23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5" name="Shape 295"/>
          <p:cNvCxnSpPr/>
          <p:nvPr/>
        </p:nvCxnSpPr>
        <p:spPr>
          <a:xfrm>
            <a:off x="6515823" y="3221818"/>
            <a:ext cx="322200" cy="17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6" name="Shape 296"/>
          <p:cNvCxnSpPr/>
          <p:nvPr/>
        </p:nvCxnSpPr>
        <p:spPr>
          <a:xfrm>
            <a:off x="6884250" y="2649350"/>
            <a:ext cx="390299" cy="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7" name="Shape 297"/>
          <p:cNvCxnSpPr/>
          <p:nvPr/>
        </p:nvCxnSpPr>
        <p:spPr>
          <a:xfrm rot="10800000" flipH="1">
            <a:off x="1951337" y="3210474"/>
            <a:ext cx="408299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98" name="Shape 298"/>
          <p:cNvCxnSpPr/>
          <p:nvPr/>
        </p:nvCxnSpPr>
        <p:spPr>
          <a:xfrm rot="10800000" flipH="1">
            <a:off x="6703125" y="2175875"/>
            <a:ext cx="337799" cy="171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99" name="Shape 299"/>
          <p:cNvSpPr txBox="1"/>
          <p:nvPr/>
        </p:nvSpPr>
        <p:spPr>
          <a:xfrm>
            <a:off x="1746650" y="1821875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2 M bps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5789475" y="1867987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1 M bps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500929" y="2503987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C1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4253654" y="2521662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C2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5861242" y="2521675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C3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Rede Mais Carregada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11" name="Shape 311"/>
          <p:cNvSpPr/>
          <p:nvPr/>
        </p:nvSpPr>
        <p:spPr>
          <a:xfrm rot="10800000" flipH="1">
            <a:off x="1330925" y="3398187"/>
            <a:ext cx="6459599" cy="2160299"/>
          </a:xfrm>
          <a:prstGeom prst="wedgeRoundRectCallout">
            <a:avLst>
              <a:gd name="adj1" fmla="val -432"/>
              <a:gd name="adj2" fmla="val 85341"/>
              <a:gd name="adj3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4725500" y="4228037"/>
            <a:ext cx="20861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5209923" y="5025187"/>
            <a:ext cx="16019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4506250" y="4831337"/>
            <a:ext cx="23057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659575" y="4427162"/>
            <a:ext cx="2152200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811975" y="4579562"/>
            <a:ext cx="19997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4788050" y="4044662"/>
            <a:ext cx="20354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812050" y="3858112"/>
            <a:ext cx="19997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4864600" y="3646762"/>
            <a:ext cx="19589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923250" y="3488187"/>
            <a:ext cx="18884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921890" y="4824612"/>
            <a:ext cx="92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823012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020767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416276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3468803" y="4824612"/>
            <a:ext cx="336900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3614031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3812948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209625" y="5032062"/>
            <a:ext cx="177000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4450525" y="5032062"/>
            <a:ext cx="154500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4802883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4605129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000638" y="5032069"/>
            <a:ext cx="1976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2415300" y="5232782"/>
            <a:ext cx="4874099" cy="7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4" name="Shape 334"/>
          <p:cNvSpPr/>
          <p:nvPr/>
        </p:nvSpPr>
        <p:spPr>
          <a:xfrm>
            <a:off x="3587018" y="4604537"/>
            <a:ext cx="695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5" name="Shape 335"/>
          <p:cNvCxnSpPr/>
          <p:nvPr/>
        </p:nvCxnSpPr>
        <p:spPr>
          <a:xfrm rot="10800000" flipH="1">
            <a:off x="2464716" y="4022931"/>
            <a:ext cx="4873800" cy="6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36" name="Shape 336"/>
          <p:cNvCxnSpPr/>
          <p:nvPr/>
        </p:nvCxnSpPr>
        <p:spPr>
          <a:xfrm>
            <a:off x="2867396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7" name="Shape 337"/>
          <p:cNvCxnSpPr/>
          <p:nvPr/>
        </p:nvCxnSpPr>
        <p:spPr>
          <a:xfrm>
            <a:off x="3063980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8" name="Shape 338"/>
          <p:cNvCxnSpPr/>
          <p:nvPr/>
        </p:nvCxnSpPr>
        <p:spPr>
          <a:xfrm>
            <a:off x="2971278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39" name="Shape 339"/>
          <p:cNvCxnSpPr/>
          <p:nvPr/>
        </p:nvCxnSpPr>
        <p:spPr>
          <a:xfrm>
            <a:off x="3261726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0" name="Shape 340"/>
          <p:cNvCxnSpPr/>
          <p:nvPr/>
        </p:nvCxnSpPr>
        <p:spPr>
          <a:xfrm>
            <a:off x="3460635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1" name="Shape 341"/>
          <p:cNvCxnSpPr/>
          <p:nvPr/>
        </p:nvCxnSpPr>
        <p:spPr>
          <a:xfrm>
            <a:off x="3657219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2" name="Shape 342"/>
          <p:cNvCxnSpPr/>
          <p:nvPr/>
        </p:nvCxnSpPr>
        <p:spPr>
          <a:xfrm>
            <a:off x="3527456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3" name="Shape 343"/>
          <p:cNvCxnSpPr/>
          <p:nvPr/>
        </p:nvCxnSpPr>
        <p:spPr>
          <a:xfrm>
            <a:off x="3564518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4" name="Shape 344"/>
          <p:cNvCxnSpPr/>
          <p:nvPr/>
        </p:nvCxnSpPr>
        <p:spPr>
          <a:xfrm>
            <a:off x="3854966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5" name="Shape 345"/>
          <p:cNvCxnSpPr/>
          <p:nvPr/>
        </p:nvCxnSpPr>
        <p:spPr>
          <a:xfrm>
            <a:off x="4609619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6" name="Shape 346"/>
          <p:cNvCxnSpPr/>
          <p:nvPr/>
        </p:nvCxnSpPr>
        <p:spPr>
          <a:xfrm>
            <a:off x="4053875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7" name="Shape 347"/>
          <p:cNvCxnSpPr/>
          <p:nvPr/>
        </p:nvCxnSpPr>
        <p:spPr>
          <a:xfrm>
            <a:off x="4560713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8" name="Shape 348"/>
          <p:cNvCxnSpPr/>
          <p:nvPr/>
        </p:nvCxnSpPr>
        <p:spPr>
          <a:xfrm>
            <a:off x="4253947" y="376156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49" name="Shape 349"/>
          <p:cNvCxnSpPr/>
          <p:nvPr/>
        </p:nvCxnSpPr>
        <p:spPr>
          <a:xfrm>
            <a:off x="4450531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0" name="Shape 350"/>
          <p:cNvCxnSpPr/>
          <p:nvPr/>
        </p:nvCxnSpPr>
        <p:spPr>
          <a:xfrm>
            <a:off x="4506243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1" name="Shape 351"/>
          <p:cNvCxnSpPr/>
          <p:nvPr/>
        </p:nvCxnSpPr>
        <p:spPr>
          <a:xfrm>
            <a:off x="4648277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2" name="Shape 352"/>
          <p:cNvCxnSpPr/>
          <p:nvPr/>
        </p:nvCxnSpPr>
        <p:spPr>
          <a:xfrm>
            <a:off x="5043771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3" name="Shape 353"/>
          <p:cNvCxnSpPr/>
          <p:nvPr/>
        </p:nvCxnSpPr>
        <p:spPr>
          <a:xfrm>
            <a:off x="4659578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4" name="Shape 354"/>
          <p:cNvCxnSpPr/>
          <p:nvPr/>
        </p:nvCxnSpPr>
        <p:spPr>
          <a:xfrm>
            <a:off x="4846024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5" name="Shape 355"/>
          <p:cNvCxnSpPr/>
          <p:nvPr/>
        </p:nvCxnSpPr>
        <p:spPr>
          <a:xfrm>
            <a:off x="4710408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6" name="Shape 356"/>
          <p:cNvCxnSpPr/>
          <p:nvPr/>
        </p:nvCxnSpPr>
        <p:spPr>
          <a:xfrm>
            <a:off x="5241517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7" name="Shape 357"/>
          <p:cNvCxnSpPr/>
          <p:nvPr/>
        </p:nvCxnSpPr>
        <p:spPr>
          <a:xfrm>
            <a:off x="5439264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8" name="Shape 358"/>
          <p:cNvCxnSpPr/>
          <p:nvPr/>
        </p:nvCxnSpPr>
        <p:spPr>
          <a:xfrm>
            <a:off x="6032503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9" name="Shape 359"/>
          <p:cNvCxnSpPr/>
          <p:nvPr/>
        </p:nvCxnSpPr>
        <p:spPr>
          <a:xfrm>
            <a:off x="5834757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0" name="Shape 360"/>
          <p:cNvCxnSpPr/>
          <p:nvPr/>
        </p:nvCxnSpPr>
        <p:spPr>
          <a:xfrm>
            <a:off x="6230250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1" name="Shape 361"/>
          <p:cNvCxnSpPr/>
          <p:nvPr/>
        </p:nvCxnSpPr>
        <p:spPr>
          <a:xfrm>
            <a:off x="6427996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2" name="Shape 362"/>
          <p:cNvCxnSpPr/>
          <p:nvPr/>
        </p:nvCxnSpPr>
        <p:spPr>
          <a:xfrm>
            <a:off x="6625743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3" name="Shape 363"/>
          <p:cNvCxnSpPr/>
          <p:nvPr/>
        </p:nvCxnSpPr>
        <p:spPr>
          <a:xfrm>
            <a:off x="6823489" y="4113337"/>
            <a:ext cx="512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6942087" y="4082237"/>
            <a:ext cx="585599" cy="2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6823499" y="5135850"/>
            <a:ext cx="512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366" name="Shape 366"/>
          <p:cNvSpPr txBox="1"/>
          <p:nvPr/>
        </p:nvSpPr>
        <p:spPr>
          <a:xfrm>
            <a:off x="6942100" y="4824617"/>
            <a:ext cx="585599" cy="2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1404399" y="3630614"/>
            <a:ext cx="1498799" cy="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Momento da chegada de cada pacote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423099" y="4006620"/>
            <a:ext cx="1498799" cy="2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Fim da transmissão de cada pacote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1397075" y="4824616"/>
            <a:ext cx="1425900" cy="4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Dimensão da fila de espera</a:t>
            </a:r>
          </a:p>
        </p:txBody>
      </p:sp>
      <p:sp>
        <p:nvSpPr>
          <p:cNvPr id="370" name="Shape 370"/>
          <p:cNvSpPr/>
          <p:nvPr/>
        </p:nvSpPr>
        <p:spPr>
          <a:xfrm rot="5400000">
            <a:off x="6979773" y="1739173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 rot="5400000">
            <a:off x="5399049" y="1761187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5400000">
            <a:off x="3625374" y="1761187"/>
            <a:ext cx="37500" cy="1523100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7041813" flipH="1">
            <a:off x="6870885" y="2211396"/>
            <a:ext cx="38508" cy="1273851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 rot="5400000" flipH="1">
            <a:off x="2086579" y="1856525"/>
            <a:ext cx="38399" cy="127739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 rot="4131946" flipH="1">
            <a:off x="2160348" y="2164572"/>
            <a:ext cx="38274" cy="11032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3734488" flipH="1">
            <a:off x="6870834" y="1463721"/>
            <a:ext cx="38647" cy="1373636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093" y="2749016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Shape 3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500" y="2418062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725" y="2418062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631" y="2210803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97224">
            <a:off x="1848712" y="282003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2444837" y="219848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1946899" y="192027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0104">
            <a:off x="6426474" y="209907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4012" y="22946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3775" y="22946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2087" y="22946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Shape 3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850" y="2294699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5100" y="22872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Shape 3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150" y="22824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Shape 3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912" y="22824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Shape 3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0075" y="22824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Shape 3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58400">
            <a:off x="6427837" y="2657986"/>
            <a:ext cx="246787" cy="2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Shape 394"/>
          <p:cNvSpPr/>
          <p:nvPr/>
        </p:nvSpPr>
        <p:spPr>
          <a:xfrm rot="7101672" flipH="1">
            <a:off x="2171313" y="1756002"/>
            <a:ext cx="38524" cy="969969"/>
          </a:xfrm>
          <a:prstGeom prst="can">
            <a:avLst>
              <a:gd name="adj" fmla="val 65237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95" name="Shape 3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1675" y="2345369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750" y="2418062"/>
            <a:ext cx="452099" cy="2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0575" y="2947944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1025" y="1638569"/>
            <a:ext cx="340875" cy="35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Shape 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0375" y="22629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6187" y="22623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07110">
            <a:off x="2124799" y="2027136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93" y="1708241"/>
            <a:ext cx="340875" cy="414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Shape 4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10104">
            <a:off x="6766749" y="1918837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658400">
            <a:off x="6643237" y="27840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925" y="22872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7962" y="2287211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7350" y="2287211"/>
            <a:ext cx="246787" cy="246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Shape 408"/>
          <p:cNvSpPr txBox="1"/>
          <p:nvPr/>
        </p:nvSpPr>
        <p:spPr>
          <a:xfrm>
            <a:off x="2996787" y="2522987"/>
            <a:ext cx="1236000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10 M bps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4817550" y="2535562"/>
            <a:ext cx="11651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Débito = 1 M bps</a:t>
            </a:r>
          </a:p>
        </p:txBody>
      </p:sp>
      <p:pic>
        <p:nvPicPr>
          <p:cNvPr id="410" name="Shape 4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387" y="2282424"/>
            <a:ext cx="246787" cy="24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5762" y="2282424"/>
            <a:ext cx="246787" cy="246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Shape 412"/>
          <p:cNvCxnSpPr/>
          <p:nvPr/>
        </p:nvCxnSpPr>
        <p:spPr>
          <a:xfrm>
            <a:off x="4864594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3" name="Shape 413"/>
          <p:cNvCxnSpPr/>
          <p:nvPr/>
        </p:nvCxnSpPr>
        <p:spPr>
          <a:xfrm>
            <a:off x="4815688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4" name="Shape 414"/>
          <p:cNvCxnSpPr/>
          <p:nvPr/>
        </p:nvCxnSpPr>
        <p:spPr>
          <a:xfrm>
            <a:off x="4761218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5" name="Shape 415"/>
          <p:cNvCxnSpPr/>
          <p:nvPr/>
        </p:nvCxnSpPr>
        <p:spPr>
          <a:xfrm>
            <a:off x="4914553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6" name="Shape 416"/>
          <p:cNvCxnSpPr/>
          <p:nvPr/>
        </p:nvCxnSpPr>
        <p:spPr>
          <a:xfrm>
            <a:off x="4965383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7" name="Shape 417"/>
          <p:cNvCxnSpPr/>
          <p:nvPr/>
        </p:nvCxnSpPr>
        <p:spPr>
          <a:xfrm>
            <a:off x="5108081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8" name="Shape 418"/>
          <p:cNvCxnSpPr/>
          <p:nvPr/>
        </p:nvCxnSpPr>
        <p:spPr>
          <a:xfrm>
            <a:off x="5059175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9" name="Shape 419"/>
          <p:cNvCxnSpPr/>
          <p:nvPr/>
        </p:nvCxnSpPr>
        <p:spPr>
          <a:xfrm>
            <a:off x="5004706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0" name="Shape 420"/>
          <p:cNvCxnSpPr/>
          <p:nvPr/>
        </p:nvCxnSpPr>
        <p:spPr>
          <a:xfrm>
            <a:off x="5158041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1" name="Shape 421"/>
          <p:cNvCxnSpPr/>
          <p:nvPr/>
        </p:nvCxnSpPr>
        <p:spPr>
          <a:xfrm>
            <a:off x="5208871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2" name="Shape 422"/>
          <p:cNvCxnSpPr/>
          <p:nvPr/>
        </p:nvCxnSpPr>
        <p:spPr>
          <a:xfrm>
            <a:off x="5363056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3" name="Shape 423"/>
          <p:cNvCxnSpPr/>
          <p:nvPr/>
        </p:nvCxnSpPr>
        <p:spPr>
          <a:xfrm>
            <a:off x="5314150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4" name="Shape 424"/>
          <p:cNvCxnSpPr/>
          <p:nvPr/>
        </p:nvCxnSpPr>
        <p:spPr>
          <a:xfrm>
            <a:off x="5259681" y="3752287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5" name="Shape 425"/>
          <p:cNvSpPr/>
          <p:nvPr/>
        </p:nvSpPr>
        <p:spPr>
          <a:xfrm>
            <a:off x="4605125" y="4641687"/>
            <a:ext cx="2206799" cy="207600"/>
          </a:xfrm>
          <a:prstGeom prst="rect">
            <a:avLst/>
          </a:prstGeom>
          <a:solidFill>
            <a:srgbClr val="6D9EEB"/>
          </a:solidFill>
          <a:ln w="19050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6" name="Shape 426"/>
          <p:cNvCxnSpPr/>
          <p:nvPr/>
        </p:nvCxnSpPr>
        <p:spPr>
          <a:xfrm>
            <a:off x="5636993" y="4071287"/>
            <a:ext cx="0" cy="283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27" name="Shape 427"/>
          <p:cNvSpPr txBox="1"/>
          <p:nvPr/>
        </p:nvSpPr>
        <p:spPr>
          <a:xfrm>
            <a:off x="2823025" y="5260250"/>
            <a:ext cx="3408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</a:t>
            </a:r>
            <a:r>
              <a:rPr lang="en-GB" sz="1000" baseline="-25000"/>
              <a:t>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4447525" y="5232775"/>
            <a:ext cx="340800" cy="26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</a:t>
            </a:r>
            <a:r>
              <a:rPr lang="en-GB" sz="1000" baseline="-25000"/>
              <a:t>2</a:t>
            </a:r>
          </a:p>
        </p:txBody>
      </p:sp>
      <p:cxnSp>
        <p:nvCxnSpPr>
          <p:cNvPr id="429" name="Shape 429"/>
          <p:cNvCxnSpPr/>
          <p:nvPr/>
        </p:nvCxnSpPr>
        <p:spPr>
          <a:xfrm rot="10800000" flipH="1">
            <a:off x="2816975" y="5280799"/>
            <a:ext cx="600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0" name="Shape 430"/>
          <p:cNvCxnSpPr/>
          <p:nvPr/>
        </p:nvCxnSpPr>
        <p:spPr>
          <a:xfrm rot="10800000" flipH="1">
            <a:off x="4447525" y="5232774"/>
            <a:ext cx="600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1" name="Shape 431"/>
          <p:cNvCxnSpPr/>
          <p:nvPr/>
        </p:nvCxnSpPr>
        <p:spPr>
          <a:xfrm>
            <a:off x="5466419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2" name="Shape 432"/>
          <p:cNvCxnSpPr/>
          <p:nvPr/>
        </p:nvCxnSpPr>
        <p:spPr>
          <a:xfrm>
            <a:off x="5417513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3" name="Shape 433"/>
          <p:cNvCxnSpPr/>
          <p:nvPr/>
        </p:nvCxnSpPr>
        <p:spPr>
          <a:xfrm>
            <a:off x="5363043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4" name="Shape 434"/>
          <p:cNvCxnSpPr/>
          <p:nvPr/>
        </p:nvCxnSpPr>
        <p:spPr>
          <a:xfrm>
            <a:off x="5516378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5567208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6" name="Shape 436"/>
          <p:cNvCxnSpPr/>
          <p:nvPr/>
        </p:nvCxnSpPr>
        <p:spPr>
          <a:xfrm>
            <a:off x="5672488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7" name="Shape 437"/>
          <p:cNvCxnSpPr/>
          <p:nvPr/>
        </p:nvCxnSpPr>
        <p:spPr>
          <a:xfrm>
            <a:off x="5618018" y="3748712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632135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39" name="Shape 439"/>
          <p:cNvCxnSpPr/>
          <p:nvPr/>
        </p:nvCxnSpPr>
        <p:spPr>
          <a:xfrm>
            <a:off x="637218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642299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1" name="Shape 441"/>
          <p:cNvCxnSpPr/>
          <p:nvPr/>
        </p:nvCxnSpPr>
        <p:spPr>
          <a:xfrm>
            <a:off x="647746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2" name="Shape 442"/>
          <p:cNvCxnSpPr/>
          <p:nvPr/>
        </p:nvCxnSpPr>
        <p:spPr>
          <a:xfrm>
            <a:off x="571795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3" name="Shape 443"/>
          <p:cNvCxnSpPr/>
          <p:nvPr/>
        </p:nvCxnSpPr>
        <p:spPr>
          <a:xfrm>
            <a:off x="576878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4" name="Shape 444"/>
          <p:cNvCxnSpPr/>
          <p:nvPr/>
        </p:nvCxnSpPr>
        <p:spPr>
          <a:xfrm>
            <a:off x="581959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5" name="Shape 445"/>
          <p:cNvCxnSpPr/>
          <p:nvPr/>
        </p:nvCxnSpPr>
        <p:spPr>
          <a:xfrm>
            <a:off x="587406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6" name="Shape 446"/>
          <p:cNvCxnSpPr/>
          <p:nvPr/>
        </p:nvCxnSpPr>
        <p:spPr>
          <a:xfrm>
            <a:off x="611075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7" name="Shape 447"/>
          <p:cNvCxnSpPr/>
          <p:nvPr/>
        </p:nvCxnSpPr>
        <p:spPr>
          <a:xfrm>
            <a:off x="616158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8" name="Shape 448"/>
          <p:cNvCxnSpPr/>
          <p:nvPr/>
        </p:nvCxnSpPr>
        <p:spPr>
          <a:xfrm>
            <a:off x="621239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49" name="Shape 449"/>
          <p:cNvCxnSpPr/>
          <p:nvPr/>
        </p:nvCxnSpPr>
        <p:spPr>
          <a:xfrm>
            <a:off x="626686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0" name="Shape 450"/>
          <p:cNvCxnSpPr/>
          <p:nvPr/>
        </p:nvCxnSpPr>
        <p:spPr>
          <a:xfrm>
            <a:off x="592030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1" name="Shape 451"/>
          <p:cNvCxnSpPr/>
          <p:nvPr/>
        </p:nvCxnSpPr>
        <p:spPr>
          <a:xfrm>
            <a:off x="597113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2" name="Shape 452"/>
          <p:cNvCxnSpPr/>
          <p:nvPr/>
        </p:nvCxnSpPr>
        <p:spPr>
          <a:xfrm>
            <a:off x="602194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3" name="Shape 453"/>
          <p:cNvCxnSpPr/>
          <p:nvPr/>
        </p:nvCxnSpPr>
        <p:spPr>
          <a:xfrm>
            <a:off x="607641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4" name="Shape 454"/>
          <p:cNvCxnSpPr/>
          <p:nvPr/>
        </p:nvCxnSpPr>
        <p:spPr>
          <a:xfrm>
            <a:off x="653195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5" name="Shape 455"/>
          <p:cNvCxnSpPr/>
          <p:nvPr/>
        </p:nvCxnSpPr>
        <p:spPr>
          <a:xfrm>
            <a:off x="658278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6" name="Shape 456"/>
          <p:cNvCxnSpPr/>
          <p:nvPr/>
        </p:nvCxnSpPr>
        <p:spPr>
          <a:xfrm>
            <a:off x="663359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7" name="Shape 457"/>
          <p:cNvCxnSpPr/>
          <p:nvPr/>
        </p:nvCxnSpPr>
        <p:spPr>
          <a:xfrm>
            <a:off x="6688063" y="3748699"/>
            <a:ext cx="0" cy="269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58" name="Shape 458"/>
          <p:cNvSpPr/>
          <p:nvPr/>
        </p:nvSpPr>
        <p:spPr>
          <a:xfrm>
            <a:off x="6802625" y="3471925"/>
            <a:ext cx="307199" cy="495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9" name="Shape 459"/>
          <p:cNvCxnSpPr/>
          <p:nvPr/>
        </p:nvCxnSpPr>
        <p:spPr>
          <a:xfrm rot="10800000" flipH="1">
            <a:off x="4191762" y="2145899"/>
            <a:ext cx="677699" cy="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0" name="Shape 460"/>
          <p:cNvCxnSpPr/>
          <p:nvPr/>
        </p:nvCxnSpPr>
        <p:spPr>
          <a:xfrm>
            <a:off x="2063448" y="1911481"/>
            <a:ext cx="404400" cy="23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1" name="Shape 461"/>
          <p:cNvCxnSpPr/>
          <p:nvPr/>
        </p:nvCxnSpPr>
        <p:spPr>
          <a:xfrm>
            <a:off x="7109812" y="2261312"/>
            <a:ext cx="390299" cy="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2" name="Shape 462"/>
          <p:cNvCxnSpPr/>
          <p:nvPr/>
        </p:nvCxnSpPr>
        <p:spPr>
          <a:xfrm rot="10800000" flipH="1">
            <a:off x="2125650" y="2730974"/>
            <a:ext cx="408299" cy="14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3" name="Shape 463"/>
          <p:cNvCxnSpPr/>
          <p:nvPr/>
        </p:nvCxnSpPr>
        <p:spPr>
          <a:xfrm rot="10800000" flipH="1">
            <a:off x="6837412" y="1792350"/>
            <a:ext cx="337799" cy="171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4" name="Shape 464"/>
          <p:cNvCxnSpPr/>
          <p:nvPr/>
        </p:nvCxnSpPr>
        <p:spPr>
          <a:xfrm>
            <a:off x="6837435" y="2951793"/>
            <a:ext cx="322200" cy="17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65" name="Shape 465"/>
          <p:cNvCxnSpPr/>
          <p:nvPr/>
        </p:nvCxnSpPr>
        <p:spPr>
          <a:xfrm>
            <a:off x="1548600" y="2232175"/>
            <a:ext cx="390299" cy="6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6" name="Shape 466"/>
          <p:cNvSpPr txBox="1"/>
          <p:nvPr/>
        </p:nvSpPr>
        <p:spPr>
          <a:xfrm>
            <a:off x="2294400" y="1607850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2 M bps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716550" y="1607837"/>
            <a:ext cx="1145999" cy="47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Canais com débito a 1 M bps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2646304" y="2150612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C1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361579" y="2115950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C2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6006617" y="2168300"/>
            <a:ext cx="408299" cy="29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C3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780712" y="1669662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80712" y="2249350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80712" y="2715612"/>
            <a:ext cx="452100" cy="3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in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8068625" y="1636787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8090100" y="227400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8068625" y="2911200"/>
            <a:ext cx="520500" cy="4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𝜆</a:t>
            </a:r>
            <a:r>
              <a:rPr lang="en-GB" baseline="-25000"/>
              <a:t>out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1122600" y="5882725"/>
            <a:ext cx="6725099" cy="506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partir de t</a:t>
            </a:r>
            <a:r>
              <a:rPr lang="en-GB" sz="2400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carga aumenta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4140787" y="3082475"/>
            <a:ext cx="2729399" cy="30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2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Canal gargalo ou bottleneck link</a:t>
            </a:r>
          </a:p>
        </p:txBody>
      </p:sp>
      <p:cxnSp>
        <p:nvCxnSpPr>
          <p:cNvPr id="479" name="Shape 479"/>
          <p:cNvCxnSpPr>
            <a:endCxn id="385" idx="2"/>
          </p:cNvCxnSpPr>
          <p:nvPr/>
        </p:nvCxnSpPr>
        <p:spPr>
          <a:xfrm rot="10800000" flipH="1">
            <a:off x="4643306" y="2541486"/>
            <a:ext cx="164100" cy="5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Débito Útil (Goodput)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cxnSp>
        <p:nvCxnSpPr>
          <p:cNvPr id="487" name="Shape 487"/>
          <p:cNvCxnSpPr/>
          <p:nvPr/>
        </p:nvCxnSpPr>
        <p:spPr>
          <a:xfrm rot="10800000">
            <a:off x="1459146" y="1462597"/>
            <a:ext cx="18000" cy="2565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8" name="Shape 488"/>
          <p:cNvCxnSpPr/>
          <p:nvPr/>
        </p:nvCxnSpPr>
        <p:spPr>
          <a:xfrm>
            <a:off x="1477146" y="4017283"/>
            <a:ext cx="2944799" cy="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9" name="Shape 489"/>
          <p:cNvSpPr txBox="1"/>
          <p:nvPr/>
        </p:nvSpPr>
        <p:spPr>
          <a:xfrm>
            <a:off x="3567848" y="4049025"/>
            <a:ext cx="12081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477150" y="1502550"/>
            <a:ext cx="1367100" cy="71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out</a:t>
            </a:r>
            <a:r>
              <a:rPr lang="en-GB"/>
              <a:t>= </a:t>
            </a:r>
            <a:r>
              <a:rPr lang="en-GB" baseline="-25000"/>
              <a:t> </a:t>
            </a:r>
            <a:r>
              <a:rPr lang="en-GB"/>
              <a:t>∑ 𝜆</a:t>
            </a:r>
            <a:r>
              <a:rPr lang="en-GB" baseline="-25000"/>
              <a:t>out</a:t>
            </a:r>
          </a:p>
        </p:txBody>
      </p:sp>
      <p:cxnSp>
        <p:nvCxnSpPr>
          <p:cNvPr id="491" name="Shape 491"/>
          <p:cNvCxnSpPr/>
          <p:nvPr/>
        </p:nvCxnSpPr>
        <p:spPr>
          <a:xfrm>
            <a:off x="1459041" y="2440630"/>
            <a:ext cx="2730299" cy="22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492" name="Shape 492"/>
          <p:cNvSpPr txBox="1"/>
          <p:nvPr/>
        </p:nvSpPr>
        <p:spPr>
          <a:xfrm>
            <a:off x="828075" y="2260472"/>
            <a:ext cx="7236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1 Mbps</a:t>
            </a:r>
          </a:p>
        </p:txBody>
      </p:sp>
      <p:cxnSp>
        <p:nvCxnSpPr>
          <p:cNvPr id="493" name="Shape 493"/>
          <p:cNvCxnSpPr/>
          <p:nvPr/>
        </p:nvCxnSpPr>
        <p:spPr>
          <a:xfrm rot="10800000" flipH="1">
            <a:off x="1477146" y="2458783"/>
            <a:ext cx="1626300" cy="155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4" name="Shape 494"/>
          <p:cNvCxnSpPr/>
          <p:nvPr/>
        </p:nvCxnSpPr>
        <p:spPr>
          <a:xfrm>
            <a:off x="3103525" y="2446397"/>
            <a:ext cx="1145100" cy="11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5" name="Shape 495"/>
          <p:cNvSpPr txBox="1"/>
          <p:nvPr/>
        </p:nvSpPr>
        <p:spPr>
          <a:xfrm rot="-5400000">
            <a:off x="698675" y="3094912"/>
            <a:ext cx="1080599" cy="2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Goodput ( bps )</a:t>
            </a:r>
          </a:p>
        </p:txBody>
      </p:sp>
      <p:cxnSp>
        <p:nvCxnSpPr>
          <p:cNvPr id="496" name="Shape 496"/>
          <p:cNvCxnSpPr/>
          <p:nvPr/>
        </p:nvCxnSpPr>
        <p:spPr>
          <a:xfrm rot="10800000">
            <a:off x="5473514" y="1505602"/>
            <a:ext cx="15300" cy="255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7" name="Shape 497"/>
          <p:cNvCxnSpPr/>
          <p:nvPr/>
        </p:nvCxnSpPr>
        <p:spPr>
          <a:xfrm rot="10800000" flipH="1">
            <a:off x="5488814" y="4048736"/>
            <a:ext cx="2882700" cy="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8" name="Shape 498"/>
          <p:cNvSpPr txBox="1"/>
          <p:nvPr/>
        </p:nvSpPr>
        <p:spPr>
          <a:xfrm>
            <a:off x="4359500" y="1505600"/>
            <a:ext cx="1110299" cy="38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out </a:t>
            </a:r>
            <a:r>
              <a:rPr lang="en-GB"/>
              <a:t>= ∑ 𝜆</a:t>
            </a:r>
            <a:r>
              <a:rPr lang="en-GB" baseline="-25000"/>
              <a:t>out</a:t>
            </a:r>
          </a:p>
        </p:txBody>
      </p:sp>
      <p:cxnSp>
        <p:nvCxnSpPr>
          <p:cNvPr id="499" name="Shape 499"/>
          <p:cNvCxnSpPr/>
          <p:nvPr/>
        </p:nvCxnSpPr>
        <p:spPr>
          <a:xfrm>
            <a:off x="5469691" y="2451351"/>
            <a:ext cx="2883900" cy="23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00" name="Shape 500"/>
          <p:cNvSpPr txBox="1"/>
          <p:nvPr/>
        </p:nvSpPr>
        <p:spPr>
          <a:xfrm>
            <a:off x="4831439" y="2305411"/>
            <a:ext cx="668700" cy="3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1 Mbps</a:t>
            </a:r>
          </a:p>
        </p:txBody>
      </p:sp>
      <p:cxnSp>
        <p:nvCxnSpPr>
          <p:cNvPr id="501" name="Shape 501"/>
          <p:cNvCxnSpPr/>
          <p:nvPr/>
        </p:nvCxnSpPr>
        <p:spPr>
          <a:xfrm>
            <a:off x="5488814" y="2748793"/>
            <a:ext cx="2883900" cy="23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502" name="Shape 502"/>
          <p:cNvSpPr/>
          <p:nvPr/>
        </p:nvSpPr>
        <p:spPr>
          <a:xfrm>
            <a:off x="5501303" y="2771930"/>
            <a:ext cx="2886891" cy="1277066"/>
          </a:xfrm>
          <a:custGeom>
            <a:avLst/>
            <a:gdLst/>
            <a:ahLst/>
            <a:cxnLst/>
            <a:rect l="0" t="0" r="0" b="0"/>
            <a:pathLst>
              <a:path w="133606" h="59295" extrusionOk="0">
                <a:moveTo>
                  <a:pt x="0" y="59295"/>
                </a:moveTo>
                <a:cubicBezTo>
                  <a:pt x="9048" y="51145"/>
                  <a:pt x="32021" y="20278"/>
                  <a:pt x="54289" y="10396"/>
                </a:cubicBezTo>
                <a:cubicBezTo>
                  <a:pt x="76556" y="513"/>
                  <a:pt x="120386" y="1732"/>
                  <a:pt x="133606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sp>
      <p:sp>
        <p:nvSpPr>
          <p:cNvPr id="503" name="Shape 503"/>
          <p:cNvSpPr txBox="1"/>
          <p:nvPr/>
        </p:nvSpPr>
        <p:spPr>
          <a:xfrm rot="-5400000">
            <a:off x="4770624" y="3136101"/>
            <a:ext cx="1051800" cy="27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900"/>
              <a:t>Goodput ( bps )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2844250" y="4234497"/>
            <a:ext cx="7236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/>
              <a:t>(a)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734750" y="4224147"/>
            <a:ext cx="7236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 b="1"/>
              <a:t>(b)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7522425" y="4049025"/>
            <a:ext cx="942900" cy="4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</a:t>
            </a:r>
            <a:r>
              <a:rPr lang="en-GB" baseline="-25000"/>
              <a:t>in </a:t>
            </a:r>
            <a:r>
              <a:rPr lang="en-GB"/>
              <a:t>=∑ 𝜆</a:t>
            </a:r>
            <a:r>
              <a:rPr lang="en-GB" baseline="-25000"/>
              <a:t>in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304800" y="5143500"/>
            <a:ext cx="8160600" cy="1408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(a) Emissores NÃO retransmitem os pacotes atrasados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(b) Emissores retransmitem os pacotes atrasados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2807</Words>
  <Application>Microsoft Macintosh PowerPoint</Application>
  <PresentationFormat>On-screen Show (4:3)</PresentationFormat>
  <Paragraphs>565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Comic Sans MS</vt:lpstr>
      <vt:lpstr>Courier New</vt:lpstr>
      <vt:lpstr>Helvetica Neue</vt:lpstr>
      <vt:lpstr>Noto Symbol</vt:lpstr>
      <vt:lpstr>Tahoma</vt:lpstr>
      <vt:lpstr>Times New Roman</vt:lpstr>
      <vt:lpstr>cs426</vt:lpstr>
      <vt:lpstr> Redes de Computadores   Controlo da Saturação </vt:lpstr>
      <vt:lpstr>Objetivos do Capítulo</vt:lpstr>
      <vt:lpstr>The scientist described what is: the engineer creates what never was.  (O cientista descreve o que é: o engenheiro cria o que nunca existiu.)       – Autor: Theodor von Karman – the father of the supersonic flight</vt:lpstr>
      <vt:lpstr>Uma Rede de Paoctes</vt:lpstr>
      <vt:lpstr>Chegada e Transmissão de Pacotes</vt:lpstr>
      <vt:lpstr>Qual o Comportamento da Rede?</vt:lpstr>
      <vt:lpstr>Rede Pouco Carregada</vt:lpstr>
      <vt:lpstr>Rede Mais Carregada</vt:lpstr>
      <vt:lpstr>Débito Útil (Goodput)</vt:lpstr>
      <vt:lpstr>Goodput e Tempo de Trânsito Finais</vt:lpstr>
      <vt:lpstr>Supressão de Pacotes</vt:lpstr>
      <vt:lpstr>Goodput e Tempo de Trânsito Finais</vt:lpstr>
      <vt:lpstr>É Possível Dimensionar a Rede?</vt:lpstr>
      <vt:lpstr>Caracterização da Qualidade de Serviço</vt:lpstr>
      <vt:lpstr>Controlo da Saturação</vt:lpstr>
      <vt:lpstr>Rede Saturada</vt:lpstr>
      <vt:lpstr>Alternativas para Evitar a Saturação</vt:lpstr>
      <vt:lpstr>TCP e Controlo da Saturação</vt:lpstr>
      <vt:lpstr>Só é Realista Atuar do Lado do Emissor</vt:lpstr>
      <vt:lpstr>Respostas Possíveis dos Emissores</vt:lpstr>
      <vt:lpstr>Solução TCP (AIMD)</vt:lpstr>
      <vt:lpstr>Como Controlar o Débito de Emissão ?</vt:lpstr>
      <vt:lpstr>Receiver Window e Congestion window</vt:lpstr>
      <vt:lpstr>E no Início?</vt:lpstr>
      <vt:lpstr>Exemplo</vt:lpstr>
      <vt:lpstr>Solução TCP – “Slow Start”</vt:lpstr>
      <vt:lpstr>Comparação</vt:lpstr>
      <vt:lpstr>Alarme no Meio da Conexão</vt:lpstr>
      <vt:lpstr>TCP Tahoe</vt:lpstr>
      <vt:lpstr>TCP Reno</vt:lpstr>
      <vt:lpstr>Slow Start depois de inatividade</vt:lpstr>
      <vt:lpstr>Resumo</vt:lpstr>
      <vt:lpstr>Versão Simplificada de Reno</vt:lpstr>
      <vt:lpstr>TCP Congestion Control State Machine</vt:lpstr>
      <vt:lpstr>Débito aproximado do TCP</vt:lpstr>
      <vt:lpstr>Equidade do protocolo</vt:lpstr>
      <vt:lpstr>Caso geral</vt:lpstr>
      <vt:lpstr>Outros Problemas</vt:lpstr>
      <vt:lpstr>TCP Sobre “Long Fat Pipes”</vt:lpstr>
      <vt:lpstr>É possível Fazer Batota?</vt:lpstr>
      <vt:lpstr>Situação Actual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Controlo da Saturação </dc:title>
  <cp:lastModifiedBy>Microsoft Office User</cp:lastModifiedBy>
  <cp:revision>6</cp:revision>
  <cp:lastPrinted>2016-10-11T17:34:24Z</cp:lastPrinted>
  <dcterms:modified xsi:type="dcterms:W3CDTF">2017-10-09T17:37:09Z</dcterms:modified>
</cp:coreProperties>
</file>