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6" r:id="rId1"/>
    <p:sldMasterId id="2147483677" r:id="rId2"/>
  </p:sldMasterIdLst>
  <p:notesMasterIdLst>
    <p:notesMasterId r:id="rId42"/>
  </p:notes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</p:sldIdLst>
  <p:sldSz cx="9144000" cy="6858000" type="screen4x3"/>
  <p:notesSz cx="7315200" cy="96012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45"/>
    <p:restoredTop sz="93173"/>
  </p:normalViewPr>
  <p:slideViewPr>
    <p:cSldViewPr snapToGrid="0" snapToObjects="1">
      <p:cViewPr varScale="1">
        <p:scale>
          <a:sx n="154" d="100"/>
          <a:sy n="154" d="100"/>
        </p:scale>
        <p:origin x="19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notesMaster" Target="notesMasters/notes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defRPr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1" name="Shape 38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8" name="Shape 398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9" name="Shape 399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</p:spPr>
        <p:txBody>
          <a:bodyPr lIns="95725" tIns="47850" rIns="95725" bIns="4785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19" name="Shape 419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</p:spPr>
        <p:txBody>
          <a:bodyPr lIns="95725" tIns="47850" rIns="95725" bIns="4785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8" name="Shape 458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59" name="Shape 459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</p:spPr>
        <p:txBody>
          <a:bodyPr lIns="95725" tIns="47850" rIns="95725" bIns="4785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66" name="Shape 46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73" name="Shape 47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80" name="Shape 48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01" name="Shape 50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15" name="Shape 51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29" name="Shape 529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</p:spPr>
        <p:txBody>
          <a:bodyPr lIns="95725" tIns="47850" rIns="95725" bIns="4785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25</a:t>
            </a:fld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36" name="Shape 53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43" name="Shape 54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55" name="Shape 55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62" name="Shape 56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</p:spPr>
        <p:txBody>
          <a:bodyPr lIns="95725" tIns="47850" rIns="95725" bIns="4785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1" name="Shape 621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22" name="Shape 622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</p:spPr>
        <p:txBody>
          <a:bodyPr lIns="95725" tIns="47850" rIns="95725" bIns="4785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30</a:t>
            </a:fld>
            <a:endParaRPr lang="en-GB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9" name="Shape 639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40" name="Shape 640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</p:spPr>
        <p:txBody>
          <a:bodyPr lIns="95725" tIns="47850" rIns="95725" bIns="4785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31</a:t>
            </a:fld>
            <a:endParaRPr lang="en-GB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47" name="Shape 64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69" name="Shape 66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Shape 715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16" name="Shape 71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Shape 723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24" name="Shape 724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Shape 774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75" name="Shape 77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82" name="Shape 78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Shape 788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89" name="Shape 78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Shape 795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39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6" name="Shape 79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7" name="Shape 797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</p:spPr>
        <p:txBody>
          <a:bodyPr lIns="95725" tIns="47850" rIns="95725" bIns="4785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</p:spPr>
        <p:txBody>
          <a:bodyPr lIns="95725" tIns="47850" rIns="95725" bIns="4785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5" name="Shape 235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</p:spPr>
        <p:txBody>
          <a:bodyPr lIns="95725" tIns="47850" rIns="95725" bIns="4785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</p:spPr>
        <p:txBody>
          <a:bodyPr lIns="95725" tIns="47850" rIns="95725" bIns="4785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sz="2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marR="0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marR="0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marR="0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629400" y="6096000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 sz="2000" b="1"/>
            </a:lvl1pPr>
            <a:lvl2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omic Sans MS"/>
              <a:buNone/>
              <a:defRPr sz="1400"/>
            </a:lvl1pPr>
            <a:lvl2pPr marL="457200" indent="0" rtl="0">
              <a:spcBef>
                <a:spcPts val="0"/>
              </a:spcBef>
              <a:buFont typeface="Comic Sans MS"/>
              <a:buNone/>
              <a:defRPr sz="1200"/>
            </a:lvl2pPr>
            <a:lvl3pPr marL="914400" indent="0" rtl="0">
              <a:spcBef>
                <a:spcPts val="0"/>
              </a:spcBef>
              <a:buFont typeface="Comic Sans MS"/>
              <a:buNone/>
              <a:defRPr sz="1000"/>
            </a:lvl3pPr>
            <a:lvl4pPr marL="1371600" indent="0" rtl="0">
              <a:spcBef>
                <a:spcPts val="0"/>
              </a:spcBef>
              <a:buFont typeface="Comic Sans MS"/>
              <a:buNone/>
              <a:defRPr sz="900"/>
            </a:lvl4pPr>
            <a:lvl5pPr marL="1828800" indent="0" rtl="0">
              <a:spcBef>
                <a:spcPts val="0"/>
              </a:spcBef>
              <a:buFont typeface="Comic Sans MS"/>
              <a:buNone/>
              <a:defRPr sz="900"/>
            </a:lvl5pPr>
            <a:lvl6pPr marL="2286000" indent="0" rtl="0">
              <a:spcBef>
                <a:spcPts val="0"/>
              </a:spcBef>
              <a:buFont typeface="Comic Sans MS"/>
              <a:buNone/>
              <a:defRPr sz="900"/>
            </a:lvl6pPr>
            <a:lvl7pPr marL="2743200" indent="0" rtl="0">
              <a:spcBef>
                <a:spcPts val="0"/>
              </a:spcBef>
              <a:buFont typeface="Comic Sans MS"/>
              <a:buNone/>
              <a:defRPr sz="900"/>
            </a:lvl7pPr>
            <a:lvl8pPr marL="3200400" indent="0" rtl="0">
              <a:spcBef>
                <a:spcPts val="0"/>
              </a:spcBef>
              <a:buFont typeface="Comic Sans MS"/>
              <a:buNone/>
              <a:defRPr sz="900"/>
            </a:lvl8pPr>
            <a:lvl9pPr marL="3657600" indent="0" rtl="0">
              <a:spcBef>
                <a:spcPts val="0"/>
              </a:spcBef>
              <a:buFont typeface="Comic Sans MS"/>
              <a:buNone/>
              <a:defRPr sz="9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 sz="2000" b="1"/>
            </a:lvl1pPr>
            <a:lvl2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omic Sans MS"/>
              <a:buNone/>
              <a:defRPr sz="1400"/>
            </a:lvl1pPr>
            <a:lvl2pPr marL="457200" indent="0" rtl="0">
              <a:spcBef>
                <a:spcPts val="0"/>
              </a:spcBef>
              <a:buFont typeface="Comic Sans MS"/>
              <a:buNone/>
              <a:defRPr sz="1200"/>
            </a:lvl2pPr>
            <a:lvl3pPr marL="914400" indent="0" rtl="0">
              <a:spcBef>
                <a:spcPts val="0"/>
              </a:spcBef>
              <a:buFont typeface="Comic Sans MS"/>
              <a:buNone/>
              <a:defRPr sz="1000"/>
            </a:lvl3pPr>
            <a:lvl4pPr marL="1371600" indent="0" rtl="0">
              <a:spcBef>
                <a:spcPts val="0"/>
              </a:spcBef>
              <a:buFont typeface="Comic Sans MS"/>
              <a:buNone/>
              <a:defRPr sz="900"/>
            </a:lvl4pPr>
            <a:lvl5pPr marL="1828800" indent="0" rtl="0">
              <a:spcBef>
                <a:spcPts val="0"/>
              </a:spcBef>
              <a:buFont typeface="Comic Sans MS"/>
              <a:buNone/>
              <a:defRPr sz="900"/>
            </a:lvl5pPr>
            <a:lvl6pPr marL="2286000" indent="0" rtl="0">
              <a:spcBef>
                <a:spcPts val="0"/>
              </a:spcBef>
              <a:buFont typeface="Comic Sans MS"/>
              <a:buNone/>
              <a:defRPr sz="900"/>
            </a:lvl6pPr>
            <a:lvl7pPr marL="2743200" indent="0" rtl="0">
              <a:spcBef>
                <a:spcPts val="0"/>
              </a:spcBef>
              <a:buFont typeface="Comic Sans MS"/>
              <a:buNone/>
              <a:defRPr sz="900"/>
            </a:lvl7pPr>
            <a:lvl8pPr marL="3200400" indent="0" rtl="0">
              <a:spcBef>
                <a:spcPts val="0"/>
              </a:spcBef>
              <a:buFont typeface="Comic Sans MS"/>
              <a:buNone/>
              <a:defRPr sz="900"/>
            </a:lvl8pPr>
            <a:lvl9pPr marL="3657600" indent="0" rtl="0">
              <a:spcBef>
                <a:spcPts val="0"/>
              </a:spcBef>
              <a:buFont typeface="Comic Sans MS"/>
              <a:buNone/>
              <a:defRPr sz="9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 rot="5400000">
            <a:off x="1866900" y="-342899"/>
            <a:ext cx="5486399" cy="861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4676774" y="2466975"/>
            <a:ext cx="6324600" cy="2152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295274" y="390525"/>
            <a:ext cx="6324600" cy="6305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sz="2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2" marR="0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marR="0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7" marR="0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6629400" y="6096000"/>
            <a:ext cx="2133599" cy="47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7" indent="-46037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2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7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3809999" cy="464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7" indent="-46037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2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7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4495800" y="1600200"/>
            <a:ext cx="3809999" cy="464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7" indent="-46037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2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7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ftr" idx="11"/>
          </p:nvPr>
        </p:nvSpPr>
        <p:spPr>
          <a:xfrm>
            <a:off x="5576887" y="6467475"/>
            <a:ext cx="2895600" cy="28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</a:t>
            </a: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422910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2"/>
          </p:nvPr>
        </p:nvSpPr>
        <p:spPr>
          <a:xfrm>
            <a:off x="4686300" y="1219200"/>
            <a:ext cx="422910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06940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4152899" cy="266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7" indent="-46037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2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7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2"/>
          </p:nvPr>
        </p:nvSpPr>
        <p:spPr>
          <a:xfrm>
            <a:off x="4762500" y="1219200"/>
            <a:ext cx="4152899" cy="266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7" indent="-46037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2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7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3"/>
          </p:nvPr>
        </p:nvSpPr>
        <p:spPr>
          <a:xfrm>
            <a:off x="457200" y="4038600"/>
            <a:ext cx="8458200" cy="266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7" indent="-46037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2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7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01000" y="63246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87153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228600" y="1371600"/>
            <a:ext cx="8686800" cy="232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7" indent="-46037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2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7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2"/>
          </p:nvPr>
        </p:nvSpPr>
        <p:spPr>
          <a:xfrm>
            <a:off x="228600" y="3848100"/>
            <a:ext cx="8686800" cy="232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7" indent="-46037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2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7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Material de suporte às aulas de Redes de Computadores de J. Legatheaux Martins  –  Copyright DI - FCT/ UNL 	           –  Aplicações Internet  /   </a:t>
            </a: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 sz="4000" b="1" cap="none"/>
            </a:lvl1pPr>
            <a:lvl2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omic Sans MS"/>
              <a:buNone/>
              <a:defRPr sz="2000"/>
            </a:lvl1pPr>
            <a:lvl2pPr marL="457200" indent="0" rtl="0">
              <a:spcBef>
                <a:spcPts val="0"/>
              </a:spcBef>
              <a:buFont typeface="Comic Sans MS"/>
              <a:buNone/>
              <a:defRPr sz="1800"/>
            </a:lvl2pPr>
            <a:lvl3pPr marL="914400" indent="0" rtl="0">
              <a:spcBef>
                <a:spcPts val="0"/>
              </a:spcBef>
              <a:buFont typeface="Comic Sans MS"/>
              <a:buNone/>
              <a:defRPr sz="1600"/>
            </a:lvl3pPr>
            <a:lvl4pPr marL="1371600" indent="0" rtl="0">
              <a:spcBef>
                <a:spcPts val="0"/>
              </a:spcBef>
              <a:buFont typeface="Comic Sans MS"/>
              <a:buNone/>
              <a:defRPr sz="1400"/>
            </a:lvl4pPr>
            <a:lvl5pPr marL="1828800" indent="0" rtl="0">
              <a:spcBef>
                <a:spcPts val="0"/>
              </a:spcBef>
              <a:buFont typeface="Comic Sans MS"/>
              <a:buNone/>
              <a:defRPr sz="1400"/>
            </a:lvl5pPr>
            <a:lvl6pPr marL="2286000" indent="0" rtl="0">
              <a:spcBef>
                <a:spcPts val="0"/>
              </a:spcBef>
              <a:buFont typeface="Comic Sans MS"/>
              <a:buNone/>
              <a:defRPr sz="1400"/>
            </a:lvl6pPr>
            <a:lvl7pPr marL="2743200" indent="0" rtl="0">
              <a:spcBef>
                <a:spcPts val="0"/>
              </a:spcBef>
              <a:buFont typeface="Comic Sans MS"/>
              <a:buNone/>
              <a:defRPr sz="1400"/>
            </a:lvl7pPr>
            <a:lvl8pPr marL="3200400" indent="0" rtl="0">
              <a:spcBef>
                <a:spcPts val="0"/>
              </a:spcBef>
              <a:buFont typeface="Comic Sans MS"/>
              <a:buNone/>
              <a:defRPr sz="1400"/>
            </a:lvl8pPr>
            <a:lvl9pPr marL="3657600" indent="0" rtl="0">
              <a:spcBef>
                <a:spcPts val="0"/>
              </a:spcBef>
              <a:buFont typeface="Comic Sans MS"/>
              <a:buNone/>
              <a:defRPr sz="1400"/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099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omic Sans MS"/>
              <a:buNone/>
              <a:defRPr sz="2400" b="1"/>
            </a:lvl1pPr>
            <a:lvl2pPr marL="457200" indent="0" rtl="0">
              <a:spcBef>
                <a:spcPts val="0"/>
              </a:spcBef>
              <a:buFont typeface="Comic Sans MS"/>
              <a:buNone/>
              <a:defRPr sz="2000" b="1"/>
            </a:lvl2pPr>
            <a:lvl3pPr marL="914400" indent="0" rtl="0">
              <a:spcBef>
                <a:spcPts val="0"/>
              </a:spcBef>
              <a:buFont typeface="Comic Sans MS"/>
              <a:buNone/>
              <a:defRPr sz="1800" b="1"/>
            </a:lvl3pPr>
            <a:lvl4pPr marL="1371600" indent="0" rtl="0">
              <a:spcBef>
                <a:spcPts val="0"/>
              </a:spcBef>
              <a:buFont typeface="Comic Sans MS"/>
              <a:buNone/>
              <a:defRPr sz="1600" b="1"/>
            </a:lvl4pPr>
            <a:lvl5pPr marL="1828800" indent="0" rtl="0">
              <a:spcBef>
                <a:spcPts val="0"/>
              </a:spcBef>
              <a:buFont typeface="Comic Sans MS"/>
              <a:buNone/>
              <a:defRPr sz="1600" b="1"/>
            </a:lvl5pPr>
            <a:lvl6pPr marL="2286000" indent="0" rtl="0">
              <a:spcBef>
                <a:spcPts val="0"/>
              </a:spcBef>
              <a:buFont typeface="Comic Sans MS"/>
              <a:buNone/>
              <a:defRPr sz="1600" b="1"/>
            </a:lvl6pPr>
            <a:lvl7pPr marL="2743200" indent="0" rtl="0">
              <a:spcBef>
                <a:spcPts val="0"/>
              </a:spcBef>
              <a:buFont typeface="Comic Sans MS"/>
              <a:buNone/>
              <a:defRPr sz="1600" b="1"/>
            </a:lvl7pPr>
            <a:lvl8pPr marL="3200400" indent="0" rtl="0">
              <a:spcBef>
                <a:spcPts val="0"/>
              </a:spcBef>
              <a:buFont typeface="Comic Sans MS"/>
              <a:buNone/>
              <a:defRPr sz="1600" b="1"/>
            </a:lvl8pPr>
            <a:lvl9pPr marL="3657600" indent="0" rtl="0">
              <a:spcBef>
                <a:spcPts val="0"/>
              </a:spcBef>
              <a:buFont typeface="Comic Sans MS"/>
              <a:buNone/>
              <a:defRPr sz="1600" b="1"/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099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omic Sans MS"/>
              <a:buNone/>
              <a:defRPr sz="2400" b="1"/>
            </a:lvl1pPr>
            <a:lvl2pPr marL="457200" indent="0" rtl="0">
              <a:spcBef>
                <a:spcPts val="0"/>
              </a:spcBef>
              <a:buFont typeface="Comic Sans MS"/>
              <a:buNone/>
              <a:defRPr sz="2000" b="1"/>
            </a:lvl2pPr>
            <a:lvl3pPr marL="914400" indent="0" rtl="0">
              <a:spcBef>
                <a:spcPts val="0"/>
              </a:spcBef>
              <a:buFont typeface="Comic Sans MS"/>
              <a:buNone/>
              <a:defRPr sz="1800" b="1"/>
            </a:lvl3pPr>
            <a:lvl4pPr marL="1371600" indent="0" rtl="0">
              <a:spcBef>
                <a:spcPts val="0"/>
              </a:spcBef>
              <a:buFont typeface="Comic Sans MS"/>
              <a:buNone/>
              <a:defRPr sz="1600" b="1"/>
            </a:lvl4pPr>
            <a:lvl5pPr marL="1828800" indent="0" rtl="0">
              <a:spcBef>
                <a:spcPts val="0"/>
              </a:spcBef>
              <a:buFont typeface="Comic Sans MS"/>
              <a:buNone/>
              <a:defRPr sz="1600" b="1"/>
            </a:lvl5pPr>
            <a:lvl6pPr marL="2286000" indent="0" rtl="0">
              <a:spcBef>
                <a:spcPts val="0"/>
              </a:spcBef>
              <a:buFont typeface="Comic Sans MS"/>
              <a:buNone/>
              <a:defRPr sz="1600" b="1"/>
            </a:lvl6pPr>
            <a:lvl7pPr marL="2743200" indent="0" rtl="0">
              <a:spcBef>
                <a:spcPts val="0"/>
              </a:spcBef>
              <a:buFont typeface="Comic Sans MS"/>
              <a:buNone/>
              <a:defRPr sz="1600" b="1"/>
            </a:lvl7pPr>
            <a:lvl8pPr marL="3200400" indent="0" rtl="0">
              <a:spcBef>
                <a:spcPts val="0"/>
              </a:spcBef>
              <a:buFont typeface="Comic Sans MS"/>
              <a:buNone/>
              <a:defRPr sz="1600" b="1"/>
            </a:lvl8pPr>
            <a:lvl9pPr marL="3657600" indent="0" rtl="0">
              <a:spcBef>
                <a:spcPts val="0"/>
              </a:spcBef>
              <a:buFont typeface="Comic Sans MS"/>
              <a:buNone/>
              <a:defRPr sz="1600" b="1"/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99" cy="116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 sz="2000" b="1"/>
            </a:lvl1pPr>
            <a:lvl2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699" cy="5852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99" cy="469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omic Sans MS"/>
              <a:buNone/>
              <a:defRPr sz="1400"/>
            </a:lvl1pPr>
            <a:lvl2pPr marL="457200" indent="0" rtl="0">
              <a:spcBef>
                <a:spcPts val="0"/>
              </a:spcBef>
              <a:buFont typeface="Comic Sans MS"/>
              <a:buNone/>
              <a:defRPr sz="1200"/>
            </a:lvl2pPr>
            <a:lvl3pPr marL="914400" indent="0" rtl="0">
              <a:spcBef>
                <a:spcPts val="0"/>
              </a:spcBef>
              <a:buFont typeface="Comic Sans MS"/>
              <a:buNone/>
              <a:defRPr sz="1000"/>
            </a:lvl3pPr>
            <a:lvl4pPr marL="1371600" indent="0" rtl="0">
              <a:spcBef>
                <a:spcPts val="0"/>
              </a:spcBef>
              <a:buFont typeface="Comic Sans MS"/>
              <a:buNone/>
              <a:defRPr sz="900"/>
            </a:lvl4pPr>
            <a:lvl5pPr marL="1828800" indent="0" rtl="0">
              <a:spcBef>
                <a:spcPts val="0"/>
              </a:spcBef>
              <a:buFont typeface="Comic Sans MS"/>
              <a:buNone/>
              <a:defRPr sz="900"/>
            </a:lvl5pPr>
            <a:lvl6pPr marL="2286000" indent="0" rtl="0">
              <a:spcBef>
                <a:spcPts val="0"/>
              </a:spcBef>
              <a:buFont typeface="Comic Sans MS"/>
              <a:buNone/>
              <a:defRPr sz="900"/>
            </a:lvl6pPr>
            <a:lvl7pPr marL="2743200" indent="0" rtl="0">
              <a:spcBef>
                <a:spcPts val="0"/>
              </a:spcBef>
              <a:buFont typeface="Comic Sans MS"/>
              <a:buNone/>
              <a:defRPr sz="900"/>
            </a:lvl7pPr>
            <a:lvl8pPr marL="3200400" indent="0" rtl="0">
              <a:spcBef>
                <a:spcPts val="0"/>
              </a:spcBef>
              <a:buFont typeface="Comic Sans MS"/>
              <a:buNone/>
              <a:defRPr sz="900"/>
            </a:lvl8pPr>
            <a:lvl9pPr marL="3657600" indent="0" rtl="0">
              <a:spcBef>
                <a:spcPts val="0"/>
              </a:spcBef>
              <a:buFont typeface="Comic Sans MS"/>
              <a:buNone/>
              <a:defRPr sz="900"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 sz="2000" b="1"/>
            </a:lvl1pPr>
            <a:lvl2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65" name="Shape 16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omic Sans MS"/>
              <a:buNone/>
              <a:defRPr sz="1400"/>
            </a:lvl1pPr>
            <a:lvl2pPr marL="457200" indent="0" rtl="0">
              <a:spcBef>
                <a:spcPts val="0"/>
              </a:spcBef>
              <a:buFont typeface="Comic Sans MS"/>
              <a:buNone/>
              <a:defRPr sz="1200"/>
            </a:lvl2pPr>
            <a:lvl3pPr marL="914400" indent="0" rtl="0">
              <a:spcBef>
                <a:spcPts val="0"/>
              </a:spcBef>
              <a:buFont typeface="Comic Sans MS"/>
              <a:buNone/>
              <a:defRPr sz="1000"/>
            </a:lvl3pPr>
            <a:lvl4pPr marL="1371600" indent="0" rtl="0">
              <a:spcBef>
                <a:spcPts val="0"/>
              </a:spcBef>
              <a:buFont typeface="Comic Sans MS"/>
              <a:buNone/>
              <a:defRPr sz="900"/>
            </a:lvl4pPr>
            <a:lvl5pPr marL="1828800" indent="0" rtl="0">
              <a:spcBef>
                <a:spcPts val="0"/>
              </a:spcBef>
              <a:buFont typeface="Comic Sans MS"/>
              <a:buNone/>
              <a:defRPr sz="900"/>
            </a:lvl5pPr>
            <a:lvl6pPr marL="2286000" indent="0" rtl="0">
              <a:spcBef>
                <a:spcPts val="0"/>
              </a:spcBef>
              <a:buFont typeface="Comic Sans MS"/>
              <a:buNone/>
              <a:defRPr sz="900"/>
            </a:lvl6pPr>
            <a:lvl7pPr marL="2743200" indent="0" rtl="0">
              <a:spcBef>
                <a:spcPts val="0"/>
              </a:spcBef>
              <a:buFont typeface="Comic Sans MS"/>
              <a:buNone/>
              <a:defRPr sz="900"/>
            </a:lvl7pPr>
            <a:lvl8pPr marL="3200400" indent="0" rtl="0">
              <a:spcBef>
                <a:spcPts val="0"/>
              </a:spcBef>
              <a:buFont typeface="Comic Sans MS"/>
              <a:buNone/>
              <a:defRPr sz="900"/>
            </a:lvl8pPr>
            <a:lvl9pPr marL="3657600" indent="0" rtl="0">
              <a:spcBef>
                <a:spcPts val="0"/>
              </a:spcBef>
              <a:buFont typeface="Comic Sans MS"/>
              <a:buNone/>
              <a:defRPr sz="900"/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 rot="5400000">
            <a:off x="1866900" y="-342899"/>
            <a:ext cx="5486399" cy="861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7" indent="-46037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2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7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 rot="5400000">
            <a:off x="4676849" y="2467050"/>
            <a:ext cx="6324600" cy="215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 rot="5400000">
            <a:off x="295199" y="390449"/>
            <a:ext cx="6324600" cy="630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7" indent="-46037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2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7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3809999" cy="464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495800" y="1600200"/>
            <a:ext cx="3809999" cy="464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5576887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</a:t>
            </a: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422910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686300" y="1219200"/>
            <a:ext cx="422910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069262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4152899" cy="266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762500" y="1219200"/>
            <a:ext cx="4152899" cy="266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457200" y="4038600"/>
            <a:ext cx="8458200" cy="266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001000" y="63246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8715374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228600" y="1371600"/>
            <a:ext cx="8686800" cy="232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228600" y="3848100"/>
            <a:ext cx="8686800" cy="232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Material de suporte às aulas de Redes de Computadores de J. Legatheaux Martins  –  Copyright DI - FCT/ UNL 	           –  Aplicações Internet  /   </a:t>
            </a: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 sz="4000" b="1" cap="none"/>
            </a:lvl1pPr>
            <a:lvl2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omic Sans MS"/>
              <a:buNone/>
              <a:defRPr sz="2000"/>
            </a:lvl1pPr>
            <a:lvl2pPr marL="457200" indent="0" rtl="0">
              <a:spcBef>
                <a:spcPts val="0"/>
              </a:spcBef>
              <a:buFont typeface="Comic Sans MS"/>
              <a:buNone/>
              <a:defRPr sz="1800"/>
            </a:lvl2pPr>
            <a:lvl3pPr marL="914400" indent="0" rtl="0">
              <a:spcBef>
                <a:spcPts val="0"/>
              </a:spcBef>
              <a:buFont typeface="Comic Sans MS"/>
              <a:buNone/>
              <a:defRPr sz="1600"/>
            </a:lvl3pPr>
            <a:lvl4pPr marL="1371600" indent="0" rtl="0">
              <a:spcBef>
                <a:spcPts val="0"/>
              </a:spcBef>
              <a:buFont typeface="Comic Sans MS"/>
              <a:buNone/>
              <a:defRPr sz="1400"/>
            </a:lvl4pPr>
            <a:lvl5pPr marL="1828800" indent="0" rtl="0">
              <a:spcBef>
                <a:spcPts val="0"/>
              </a:spcBef>
              <a:buFont typeface="Comic Sans MS"/>
              <a:buNone/>
              <a:defRPr sz="1400"/>
            </a:lvl5pPr>
            <a:lvl6pPr marL="2286000" indent="0" rtl="0">
              <a:spcBef>
                <a:spcPts val="0"/>
              </a:spcBef>
              <a:buFont typeface="Comic Sans MS"/>
              <a:buNone/>
              <a:defRPr sz="1400"/>
            </a:lvl6pPr>
            <a:lvl7pPr marL="2743200" indent="0" rtl="0">
              <a:spcBef>
                <a:spcPts val="0"/>
              </a:spcBef>
              <a:buFont typeface="Comic Sans MS"/>
              <a:buNone/>
              <a:defRPr sz="1400"/>
            </a:lvl7pPr>
            <a:lvl8pPr marL="3200400" indent="0" rtl="0">
              <a:spcBef>
                <a:spcPts val="0"/>
              </a:spcBef>
              <a:buFont typeface="Comic Sans MS"/>
              <a:buNone/>
              <a:defRPr sz="1400"/>
            </a:lvl8pPr>
            <a:lvl9pPr marL="3657600" indent="0" rtl="0">
              <a:spcBef>
                <a:spcPts val="0"/>
              </a:spcBef>
              <a:buFont typeface="Comic Sans MS"/>
              <a:buNone/>
              <a:defRPr sz="14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omic Sans MS"/>
              <a:buNone/>
              <a:defRPr sz="2400" b="1"/>
            </a:lvl1pPr>
            <a:lvl2pPr marL="457200" indent="0" rtl="0">
              <a:spcBef>
                <a:spcPts val="0"/>
              </a:spcBef>
              <a:buFont typeface="Comic Sans MS"/>
              <a:buNone/>
              <a:defRPr sz="2000" b="1"/>
            </a:lvl2pPr>
            <a:lvl3pPr marL="914400" indent="0" rtl="0">
              <a:spcBef>
                <a:spcPts val="0"/>
              </a:spcBef>
              <a:buFont typeface="Comic Sans MS"/>
              <a:buNone/>
              <a:defRPr sz="1800" b="1"/>
            </a:lvl3pPr>
            <a:lvl4pPr marL="1371600" indent="0" rtl="0">
              <a:spcBef>
                <a:spcPts val="0"/>
              </a:spcBef>
              <a:buFont typeface="Comic Sans MS"/>
              <a:buNone/>
              <a:defRPr sz="1600" b="1"/>
            </a:lvl4pPr>
            <a:lvl5pPr marL="1828800" indent="0" rtl="0">
              <a:spcBef>
                <a:spcPts val="0"/>
              </a:spcBef>
              <a:buFont typeface="Comic Sans MS"/>
              <a:buNone/>
              <a:defRPr sz="1600" b="1"/>
            </a:lvl5pPr>
            <a:lvl6pPr marL="2286000" indent="0" rtl="0">
              <a:spcBef>
                <a:spcPts val="0"/>
              </a:spcBef>
              <a:buFont typeface="Comic Sans MS"/>
              <a:buNone/>
              <a:defRPr sz="1600" b="1"/>
            </a:lvl6pPr>
            <a:lvl7pPr marL="2743200" indent="0" rtl="0">
              <a:spcBef>
                <a:spcPts val="0"/>
              </a:spcBef>
              <a:buFont typeface="Comic Sans MS"/>
              <a:buNone/>
              <a:defRPr sz="1600" b="1"/>
            </a:lvl7pPr>
            <a:lvl8pPr marL="3200400" indent="0" rtl="0">
              <a:spcBef>
                <a:spcPts val="0"/>
              </a:spcBef>
              <a:buFont typeface="Comic Sans MS"/>
              <a:buNone/>
              <a:defRPr sz="1600" b="1"/>
            </a:lvl8pPr>
            <a:lvl9pPr marL="3657600" indent="0" rtl="0">
              <a:spcBef>
                <a:spcPts val="0"/>
              </a:spcBef>
              <a:buFont typeface="Comic Sans MS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omic Sans MS"/>
              <a:buNone/>
              <a:defRPr sz="2400" b="1"/>
            </a:lvl1pPr>
            <a:lvl2pPr marL="457200" indent="0" rtl="0">
              <a:spcBef>
                <a:spcPts val="0"/>
              </a:spcBef>
              <a:buFont typeface="Comic Sans MS"/>
              <a:buNone/>
              <a:defRPr sz="2000" b="1"/>
            </a:lvl2pPr>
            <a:lvl3pPr marL="914400" indent="0" rtl="0">
              <a:spcBef>
                <a:spcPts val="0"/>
              </a:spcBef>
              <a:buFont typeface="Comic Sans MS"/>
              <a:buNone/>
              <a:defRPr sz="1800" b="1"/>
            </a:lvl3pPr>
            <a:lvl4pPr marL="1371600" indent="0" rtl="0">
              <a:spcBef>
                <a:spcPts val="0"/>
              </a:spcBef>
              <a:buFont typeface="Comic Sans MS"/>
              <a:buNone/>
              <a:defRPr sz="1600" b="1"/>
            </a:lvl4pPr>
            <a:lvl5pPr marL="1828800" indent="0" rtl="0">
              <a:spcBef>
                <a:spcPts val="0"/>
              </a:spcBef>
              <a:buFont typeface="Comic Sans MS"/>
              <a:buNone/>
              <a:defRPr sz="1600" b="1"/>
            </a:lvl5pPr>
            <a:lvl6pPr marL="2286000" indent="0" rtl="0">
              <a:spcBef>
                <a:spcPts val="0"/>
              </a:spcBef>
              <a:buFont typeface="Comic Sans MS"/>
              <a:buNone/>
              <a:defRPr sz="1600" b="1"/>
            </a:lvl6pPr>
            <a:lvl7pPr marL="2743200" indent="0" rtl="0">
              <a:spcBef>
                <a:spcPts val="0"/>
              </a:spcBef>
              <a:buFont typeface="Comic Sans MS"/>
              <a:buNone/>
              <a:defRPr sz="1600" b="1"/>
            </a:lvl7pPr>
            <a:lvl8pPr marL="3200400" indent="0" rtl="0">
              <a:spcBef>
                <a:spcPts val="0"/>
              </a:spcBef>
              <a:buFont typeface="Comic Sans MS"/>
              <a:buNone/>
              <a:defRPr sz="1600" b="1"/>
            </a:lvl8pPr>
            <a:lvl9pPr marL="3657600" indent="0" rtl="0">
              <a:spcBef>
                <a:spcPts val="0"/>
              </a:spcBef>
              <a:buFont typeface="Comic Sans MS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8.xml"/><Relationship Id="rId15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marR="0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marR="0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marR="0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marR="0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7" marR="0" indent="-46037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2" marR="0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marR="0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7" marR="0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3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4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6629400" y="6096000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684212" y="620712"/>
            <a:ext cx="7772400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GB"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Redes de Computadores</a:t>
            </a:r>
            <a:br>
              <a:rPr lang="en-GB"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GB"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GB"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/>
              <a:t>Transferência de Informação Multimédia</a:t>
            </a:r>
            <a:r>
              <a:rPr lang="en-GB"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GB"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lang="en-GB" sz="3600" b="1" i="0" u="none" strike="noStrike" cap="none" baseline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914400" y="2971800"/>
            <a:ext cx="7680325" cy="32654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mic Sans MS"/>
              <a:buNone/>
            </a:pPr>
            <a:r>
              <a:rPr lang="en-GB" sz="2400" b="0" i="0" u="none" strike="noStrike" cap="none" baseline="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Departamento</a:t>
            </a:r>
            <a:r>
              <a:rPr lang="en-GB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 </a:t>
            </a:r>
            <a:r>
              <a:rPr lang="en-GB" sz="2400" b="0" i="0" u="none" strike="noStrike" cap="none" baseline="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Informática</a:t>
            </a:r>
            <a:r>
              <a:rPr lang="en-GB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da</a:t>
            </a:r>
          </a:p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mic Sans MS"/>
              <a:buNone/>
            </a:pPr>
            <a:r>
              <a:rPr lang="en-GB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FCT/UNL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0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Digitalização do </a:t>
            </a:r>
            <a:r>
              <a:rPr lang="pt-PT" sz="3000" dirty="0" smtClean="0"/>
              <a:t>S</a:t>
            </a:r>
            <a:r>
              <a:rPr lang="pt-PT" sz="30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om sem C</a:t>
            </a:r>
            <a:r>
              <a:rPr lang="pt-PT" sz="3000" dirty="0" smtClean="0"/>
              <a:t>ompressão</a:t>
            </a:r>
            <a:endParaRPr lang="pt-PT" sz="3000"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228600" y="1371600"/>
            <a:ext cx="8458200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0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O sinal anal</a:t>
            </a:r>
            <a:r>
              <a:rPr lang="pt-PT" sz="2000" b="0" i="0" u="none" strike="noStrike" cap="none" baseline="0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ógico é amostrado </a:t>
            </a:r>
            <a:r>
              <a:rPr lang="pt-PT" sz="20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a um ritmo constante. Exemplos:</a:t>
            </a:r>
          </a:p>
          <a:p>
            <a:pPr marL="563563" marR="0" lvl="1" indent="-233362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1800" dirty="0" smtClean="0"/>
              <a:t>T</a:t>
            </a:r>
            <a:r>
              <a:rPr lang="pt-PT" sz="18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elefone: 8,000 amostras / s</a:t>
            </a:r>
          </a:p>
          <a:p>
            <a:pPr marL="563563" marR="0" lvl="1" indent="-233362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18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CD: 44.100 amostras / s</a:t>
            </a:r>
          </a:p>
          <a:p>
            <a:pPr marL="223838" marR="0" lvl="0" indent="-223838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0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Cada amostra </a:t>
            </a:r>
            <a:r>
              <a:rPr lang="pt-PT" sz="2000" b="0" i="0" u="none" strike="noStrike" cap="none" baseline="0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é quantificada (aproximada por um valor)</a:t>
            </a:r>
          </a:p>
          <a:p>
            <a:pPr marL="563563" marR="0" lvl="1" indent="-233362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18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Por exemplo 2</a:t>
            </a:r>
            <a:r>
              <a:rPr lang="pt-PT" sz="1800" b="0" i="0" u="none" strike="noStrike" cap="none" baseline="30000" dirty="0" smtClean="0">
                <a:solidFill>
                  <a:schemeClr val="dk2"/>
                </a:solidFill>
                <a:sym typeface="Comic Sans MS"/>
              </a:rPr>
              <a:t>8</a:t>
            </a:r>
            <a:r>
              <a:rPr lang="pt-PT" sz="18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=256 valores poss</a:t>
            </a:r>
            <a:r>
              <a:rPr lang="pt-PT" sz="1800" b="0" i="0" u="none" strike="noStrike" cap="none" baseline="0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íveis</a:t>
            </a:r>
          </a:p>
          <a:p>
            <a:pPr marL="223838" marR="0" lvl="0" indent="-223838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0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Exemplo: 8.000 amostras / s, com 256 valores poss</a:t>
            </a:r>
            <a:r>
              <a:rPr lang="pt-PT" sz="2000" b="0" i="0" u="none" strike="noStrike" cap="none" baseline="0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íveis</a:t>
            </a:r>
            <a:r>
              <a:rPr lang="pt-PT" sz="20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 cada, implica uma velocidade de transmissão de 8.000 x 8 = 64,000 </a:t>
            </a:r>
            <a:r>
              <a:rPr lang="pt-PT" sz="2000" b="0" i="0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bps</a:t>
            </a:r>
            <a:r>
              <a:rPr lang="pt-PT" sz="20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 ou 64 </a:t>
            </a:r>
            <a:r>
              <a:rPr lang="pt-PT" sz="2000" b="0" i="0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Kbps</a:t>
            </a:r>
            <a:endParaRPr lang="pt-PT" sz="2000" b="0" i="0" u="none" strike="noStrike" cap="none" baseline="0" dirty="0" smtClean="0">
              <a:solidFill>
                <a:srgbClr val="0000FF"/>
              </a:solidFill>
              <a:sym typeface="Comic Sans MS"/>
            </a:endParaRPr>
          </a:p>
          <a:p>
            <a:pPr marL="223838" marR="0" lvl="0" indent="-223838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0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O recetor volta a realizar a conversão para sinal analógico</a:t>
            </a:r>
          </a:p>
          <a:p>
            <a:pPr marL="563563" marR="0" lvl="1" indent="-233362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18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Implica necessariamente alguma perda de informação</a:t>
            </a:r>
            <a:endParaRPr lang="pt-PT" sz="1800" b="0" i="0" u="none" strike="noStrike" cap="none" baseline="0" dirty="0">
              <a:solidFill>
                <a:schemeClr val="dk2"/>
              </a:solidFill>
              <a:sym typeface="Comic Sans MS"/>
            </a:endParaRPr>
          </a:p>
        </p:txBody>
      </p:sp>
      <p:sp>
        <p:nvSpPr>
          <p:cNvPr id="363" name="Shape 363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Exemplos </a:t>
            </a:r>
            <a:r>
              <a:rPr lang="pt-PT" dirty="0" smtClean="0"/>
              <a:t>Á</a:t>
            </a:r>
            <a: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udio</a:t>
            </a:r>
            <a:endParaRPr lang="pt-PT" sz="3600" b="1" i="0" u="none" strike="noStrike" cap="none" baseline="0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4875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Voz (codificação PCM – Pulse </a:t>
            </a:r>
            <a:r>
              <a:rPr lang="pt-PT" sz="2400" b="0" i="0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Coded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 </a:t>
            </a:r>
            <a:r>
              <a:rPr lang="pt-PT" sz="2400" b="0" i="0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Modulation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)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Ritmo de amostragem: 8000 / s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Codificação: 8 bits por amostra</a:t>
            </a:r>
          </a:p>
          <a:p>
            <a:pPr marL="563562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Resultado: 64 </a:t>
            </a:r>
            <a:r>
              <a:rPr lang="pt-PT" sz="2000" b="0" i="0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kbps</a:t>
            </a:r>
            <a:endParaRPr lang="pt-PT" sz="2000" b="0" i="0" u="none" strike="noStrike" cap="none" baseline="0" dirty="0" smtClean="0">
              <a:solidFill>
                <a:schemeClr val="dk2"/>
              </a:solidFill>
              <a:sym typeface="Comic Sans MS"/>
            </a:endParaRPr>
          </a:p>
          <a:p>
            <a:pPr marL="0" marR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lang="pt-PT" sz="2000" dirty="0" smtClean="0"/>
          </a:p>
          <a:p>
            <a:pPr marL="342900" lvl="0" indent="-190500" rtl="0">
              <a:spcBef>
                <a:spcPts val="0"/>
              </a:spcBef>
              <a:buClr>
                <a:srgbClr val="0000FF"/>
              </a:buClr>
              <a:buSzPct val="100000"/>
              <a:buFont typeface="Arial"/>
            </a:pPr>
            <a:r>
              <a:rPr lang="pt-PT" sz="2400" dirty="0" err="1" smtClean="0"/>
              <a:t>Compact</a:t>
            </a:r>
            <a:r>
              <a:rPr lang="pt-PT" sz="2400" dirty="0" smtClean="0"/>
              <a:t> </a:t>
            </a:r>
            <a:r>
              <a:rPr lang="pt-PT" sz="2400" dirty="0" err="1" smtClean="0"/>
              <a:t>Disc</a:t>
            </a:r>
            <a:r>
              <a:rPr lang="pt-PT" sz="2400" dirty="0" smtClean="0"/>
              <a:t> (CD)</a:t>
            </a:r>
          </a:p>
          <a:p>
            <a:pPr marL="742950" lvl="1" indent="-158750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</a:pPr>
            <a:r>
              <a:rPr lang="pt-PT" sz="2000" dirty="0" smtClean="0">
                <a:solidFill>
                  <a:schemeClr val="dk1"/>
                </a:solidFill>
              </a:rPr>
              <a:t>Ritmo de amostragem: 44.100 amostras /s</a:t>
            </a:r>
          </a:p>
          <a:p>
            <a:pPr marL="742950" lvl="1" indent="-158750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</a:pPr>
            <a:r>
              <a:rPr lang="pt-PT" sz="2000" dirty="0" smtClean="0">
                <a:solidFill>
                  <a:schemeClr val="dk1"/>
                </a:solidFill>
              </a:rPr>
              <a:t>Codificação: 16 bits por amostra</a:t>
            </a:r>
          </a:p>
          <a:p>
            <a:pPr marL="742950" lvl="1" indent="-158750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</a:pPr>
            <a:r>
              <a:rPr lang="pt-PT" sz="2000" dirty="0" smtClean="0">
                <a:solidFill>
                  <a:schemeClr val="dk1"/>
                </a:solidFill>
              </a:rPr>
              <a:t>Resultado: 705.6 </a:t>
            </a:r>
            <a:r>
              <a:rPr lang="pt-PT" sz="2000" dirty="0" err="1" smtClean="0">
                <a:solidFill>
                  <a:schemeClr val="dk1"/>
                </a:solidFill>
              </a:rPr>
              <a:t>kbps</a:t>
            </a:r>
            <a:r>
              <a:rPr lang="pt-PT" sz="2000" dirty="0" smtClean="0">
                <a:solidFill>
                  <a:schemeClr val="dk1"/>
                </a:solidFill>
              </a:rPr>
              <a:t> para mono, </a:t>
            </a:r>
            <a:br>
              <a:rPr lang="pt-PT" sz="2000" dirty="0" smtClean="0">
                <a:solidFill>
                  <a:schemeClr val="dk1"/>
                </a:solidFill>
              </a:rPr>
            </a:br>
            <a:r>
              <a:rPr lang="pt-PT" sz="2000" dirty="0" smtClean="0">
                <a:solidFill>
                  <a:schemeClr val="dk1"/>
                </a:solidFill>
              </a:rPr>
              <a:t>          1.411 Mbps para stereo</a:t>
            </a:r>
          </a:p>
          <a:p>
            <a:pPr marL="457200" lvl="0" indent="0" rtl="0">
              <a:spcBef>
                <a:spcPts val="400"/>
              </a:spcBef>
              <a:buNone/>
            </a:pPr>
            <a:endParaRPr lang="pt-PT" sz="2000" dirty="0" smtClean="0">
              <a:solidFill>
                <a:schemeClr val="dk1"/>
              </a:solidFill>
            </a:endParaRPr>
          </a:p>
          <a:p>
            <a:pPr marL="342900" lvl="0" indent="-190500" rtl="0">
              <a:spcBef>
                <a:spcPts val="0"/>
              </a:spcBef>
              <a:buClr>
                <a:srgbClr val="0000FF"/>
              </a:buClr>
              <a:buSzPct val="100000"/>
              <a:buFont typeface="Arial"/>
            </a:pPr>
            <a:r>
              <a:rPr lang="pt-PT" sz="2400" dirty="0" smtClean="0"/>
              <a:t>Ambos os exemplos têm resolução constante e requerem débito constante (CBR - </a:t>
            </a:r>
            <a:r>
              <a:rPr lang="pt-PT" sz="2400" dirty="0" err="1" smtClean="0"/>
              <a:t>Constant</a:t>
            </a:r>
            <a:r>
              <a:rPr lang="pt-PT" sz="2400" dirty="0" smtClean="0"/>
              <a:t> Bit Rate)</a:t>
            </a:r>
            <a:endParaRPr lang="pt-PT" sz="2400" dirty="0"/>
          </a:p>
        </p:txBody>
      </p:sp>
      <p:sp>
        <p:nvSpPr>
          <p:cNvPr id="370" name="Shape 370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Compressão </a:t>
            </a:r>
            <a:r>
              <a:rPr lang="pt-PT" dirty="0" smtClean="0"/>
              <a:t>Á</a:t>
            </a:r>
            <a: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udio</a:t>
            </a:r>
            <a:endParaRPr lang="pt-PT" sz="3600" b="1" i="0" u="none" strike="noStrike" cap="none" baseline="0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377" name="Shape 377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358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1748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700" dirty="0" smtClean="0"/>
              <a:t>O débito</a:t>
            </a:r>
            <a:r>
              <a:rPr lang="pt-PT" sz="27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 necessári</a:t>
            </a:r>
            <a:r>
              <a:rPr lang="pt-PT" sz="2700" dirty="0" smtClean="0"/>
              <a:t>o</a:t>
            </a:r>
            <a:r>
              <a:rPr lang="pt-PT" sz="27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 para transmitir áudio pode ser reduzid</a:t>
            </a:r>
            <a:r>
              <a:rPr lang="pt-PT" sz="2700" dirty="0" smtClean="0"/>
              <a:t>o</a:t>
            </a:r>
            <a:r>
              <a:rPr lang="pt-PT" sz="27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 através de compressão</a:t>
            </a:r>
          </a:p>
          <a:p>
            <a:pPr marL="563563" marR="0" lvl="1" indent="-22701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3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A qual consiste em reduzir o número de bits transmitidos por unidade de tempo, reduzindo a resolução</a:t>
            </a:r>
          </a:p>
          <a:p>
            <a:pPr marL="563563" marR="0" lvl="1" indent="-227012" algn="l" rtl="0"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Helvetica Neue"/>
              <a:buChar char="–"/>
            </a:pPr>
            <a:r>
              <a:rPr lang="pt-PT" sz="2300" b="0" i="0" u="none" strike="noStrike" cap="none" baseline="0" dirty="0" smtClean="0">
                <a:solidFill>
                  <a:srgbClr val="FF0000"/>
                </a:solidFill>
                <a:sym typeface="Comic Sans MS"/>
              </a:rPr>
              <a:t>Ou, melhor ainda, suprimindo os detalhes que o ouvido não </a:t>
            </a:r>
            <a:r>
              <a:rPr lang="pt-PT" sz="2300" dirty="0" smtClean="0">
                <a:solidFill>
                  <a:srgbClr val="FF0000"/>
                </a:solidFill>
              </a:rPr>
              <a:t>distingue</a:t>
            </a:r>
            <a:r>
              <a:rPr lang="pt-PT" sz="2300" b="0" i="0" u="none" strike="noStrike" cap="none" baseline="0" dirty="0" smtClean="0">
                <a:solidFill>
                  <a:srgbClr val="FF0000"/>
                </a:solidFill>
                <a:sym typeface="Comic Sans MS"/>
              </a:rPr>
              <a:t> ou dispensa</a:t>
            </a:r>
          </a:p>
          <a:p>
            <a:pPr marL="223837" marR="0" lvl="0" indent="-217487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7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Exemplos de formatos áudio comprimidos</a:t>
            </a:r>
          </a:p>
          <a:p>
            <a:pPr marL="563562" lvl="1" rtl="0">
              <a:spcBef>
                <a:spcPts val="240"/>
              </a:spcBef>
              <a:buClr>
                <a:schemeClr val="dk1"/>
              </a:buClr>
              <a:buSzPct val="100000"/>
              <a:buFont typeface="Helvetica Neue"/>
              <a:buChar char="–"/>
            </a:pPr>
            <a:r>
              <a:rPr lang="pt-PT" sz="2300" dirty="0" smtClean="0">
                <a:solidFill>
                  <a:schemeClr val="dk1"/>
                </a:solidFill>
              </a:rPr>
              <a:t>Voz: GSM (13 K </a:t>
            </a:r>
            <a:r>
              <a:rPr lang="pt-PT" sz="2300" dirty="0" err="1" smtClean="0">
                <a:solidFill>
                  <a:schemeClr val="dk1"/>
                </a:solidFill>
              </a:rPr>
              <a:t>bps</a:t>
            </a:r>
            <a:r>
              <a:rPr lang="pt-PT" sz="2300" dirty="0" smtClean="0">
                <a:solidFill>
                  <a:schemeClr val="dk1"/>
                </a:solidFill>
              </a:rPr>
              <a:t>), G.729 (8 K </a:t>
            </a:r>
            <a:r>
              <a:rPr lang="pt-PT" sz="2300" dirty="0" err="1" smtClean="0">
                <a:solidFill>
                  <a:schemeClr val="dk1"/>
                </a:solidFill>
              </a:rPr>
              <a:t>bps</a:t>
            </a:r>
            <a:r>
              <a:rPr lang="pt-PT" sz="2300" dirty="0" smtClean="0">
                <a:solidFill>
                  <a:schemeClr val="dk1"/>
                </a:solidFill>
              </a:rPr>
              <a:t>), e G.723.3 (6.4 e 5.3 K </a:t>
            </a:r>
            <a:r>
              <a:rPr lang="pt-PT" sz="2300" dirty="0" err="1" smtClean="0">
                <a:solidFill>
                  <a:schemeClr val="dk1"/>
                </a:solidFill>
              </a:rPr>
              <a:t>bps</a:t>
            </a:r>
            <a:r>
              <a:rPr lang="pt-PT" sz="2300" dirty="0" smtClean="0">
                <a:solidFill>
                  <a:schemeClr val="dk1"/>
                </a:solidFill>
              </a:rPr>
              <a:t>)</a:t>
            </a:r>
          </a:p>
          <a:p>
            <a:pPr marL="563562" lvl="1" rtl="0">
              <a:spcBef>
                <a:spcPts val="240"/>
              </a:spcBef>
              <a:buClr>
                <a:schemeClr val="dk1"/>
              </a:buClr>
              <a:buSzPct val="100000"/>
              <a:buFont typeface="Helvetica Neue"/>
              <a:buChar char="–"/>
            </a:pPr>
            <a:r>
              <a:rPr lang="pt-PT" sz="2300" dirty="0" smtClean="0">
                <a:solidFill>
                  <a:schemeClr val="dk1"/>
                </a:solidFill>
              </a:rPr>
              <a:t>Música: MPEG 1 </a:t>
            </a:r>
            <a:r>
              <a:rPr lang="pt-PT" sz="2300" dirty="0" err="1" smtClean="0">
                <a:solidFill>
                  <a:schemeClr val="dk1"/>
                </a:solidFill>
              </a:rPr>
              <a:t>layer</a:t>
            </a:r>
            <a:r>
              <a:rPr lang="pt-PT" sz="2300" dirty="0" smtClean="0">
                <a:solidFill>
                  <a:schemeClr val="dk1"/>
                </a:solidFill>
              </a:rPr>
              <a:t> 3 (MP3) de 96 a 320 K </a:t>
            </a:r>
            <a:r>
              <a:rPr lang="pt-PT" sz="2300" dirty="0" err="1" smtClean="0">
                <a:solidFill>
                  <a:schemeClr val="dk1"/>
                </a:solidFill>
              </a:rPr>
              <a:t>bps</a:t>
            </a:r>
            <a:endParaRPr lang="pt-PT" sz="2300" dirty="0" smtClean="0">
              <a:solidFill>
                <a:schemeClr val="dk1"/>
              </a:solidFill>
            </a:endParaRPr>
          </a:p>
          <a:p>
            <a:pPr marL="223837" marR="0" lvl="0" indent="-217487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700" dirty="0" smtClean="0"/>
              <a:t>O débito passa a ser variável (VBR — </a:t>
            </a:r>
            <a:r>
              <a:rPr lang="pt-PT" sz="2700" dirty="0" err="1" smtClean="0"/>
              <a:t>Variable</a:t>
            </a:r>
            <a:r>
              <a:rPr lang="pt-PT" sz="2700" dirty="0" smtClean="0"/>
              <a:t> Bit Rate)</a:t>
            </a:r>
            <a:endParaRPr lang="pt-PT" sz="2700" dirty="0"/>
          </a:p>
        </p:txBody>
      </p:sp>
      <p:sp>
        <p:nvSpPr>
          <p:cNvPr id="378" name="Shape 378"/>
          <p:cNvSpPr txBox="1"/>
          <p:nvPr/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8610599" cy="7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2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CODECS</a:t>
            </a:r>
            <a:endParaRPr lang="pt-PT" sz="3200" b="1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323850" y="1125537"/>
            <a:ext cx="8569325" cy="53990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18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Um CODEC é um dispositivo hardware e/ou software, ou um circuito VLSI, que realiza a transformação do sinal analógico para uma codificação digital ou vice-versa (</a:t>
            </a:r>
            <a:r>
              <a:rPr lang="pt-PT" sz="1800" b="1" i="1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code</a:t>
            </a:r>
            <a:r>
              <a:rPr lang="pt-PT" sz="1800" b="1" i="1" u="none" strike="noStrike" cap="none" baseline="0" dirty="0" smtClean="0">
                <a:solidFill>
                  <a:srgbClr val="0000FF"/>
                </a:solidFill>
                <a:sym typeface="Comic Sans MS"/>
              </a:rPr>
              <a:t> / </a:t>
            </a:r>
            <a:r>
              <a:rPr lang="pt-PT" sz="1800" b="1" i="1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decode</a:t>
            </a:r>
            <a:r>
              <a:rPr lang="pt-PT" sz="18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).</a:t>
            </a:r>
          </a:p>
          <a:p>
            <a:pPr marL="223838" marR="0" lvl="0" indent="-109538" algn="l" rtl="0">
              <a:spcBef>
                <a:spcPts val="9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None/>
            </a:pPr>
            <a:endParaRPr lang="pt-PT" sz="1800" b="1" i="0" u="none" strike="noStrike" cap="none" baseline="0" dirty="0" smtClean="0">
              <a:solidFill>
                <a:srgbClr val="0000FF"/>
              </a:solidFill>
              <a:sym typeface="Comic Sans MS"/>
            </a:endParaRPr>
          </a:p>
          <a:p>
            <a:pPr marL="223838" marR="0" lvl="0" indent="-223838" algn="l" rtl="0">
              <a:spcBef>
                <a:spcPts val="9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18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Há CODECS simples como os CODECS PCM dos telefones digitais ou das centrais telefónicas. Estes dispositivos apenas transformam o som codificado de forma analógica em digital e vice versa através de uma amostragem de 8 bits com uma frequência de amostragem de 8 KHz.</a:t>
            </a:r>
          </a:p>
          <a:p>
            <a:pPr marL="223838" marR="0" lvl="0" indent="-109538" algn="l" rtl="0">
              <a:spcBef>
                <a:spcPts val="9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None/>
            </a:pPr>
            <a:endParaRPr lang="pt-PT" sz="1800" b="1" i="0" u="none" strike="noStrike" cap="none" baseline="0" dirty="0" smtClean="0">
              <a:solidFill>
                <a:srgbClr val="0000FF"/>
              </a:solidFill>
              <a:sym typeface="Comic Sans MS"/>
            </a:endParaRPr>
          </a:p>
          <a:p>
            <a:pPr marL="223838" marR="0" lvl="0" indent="-223838" algn="l" rtl="0">
              <a:spcBef>
                <a:spcPts val="9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18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Há CODECS muito complexos como os CODECS MPEG-1, 2, 4 existentes nos DVDs, em placas para PC, em recetores TDT, em televisores ou em software. Estes CODECS codificam / separam e comprimem / descomprimem vários canais de vídeo e de voz</a:t>
            </a:r>
          </a:p>
          <a:p>
            <a:pPr marL="223838" marR="0" lvl="0" indent="-109538" algn="l" rtl="0">
              <a:spcBef>
                <a:spcPts val="9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None/>
            </a:pPr>
            <a:endParaRPr lang="pt-PT" sz="1800" b="1" i="0" u="none" strike="noStrike" cap="none" baseline="0" dirty="0" smtClean="0">
              <a:solidFill>
                <a:srgbClr val="0000FF"/>
              </a:solidFill>
              <a:sym typeface="Comic Sans MS"/>
            </a:endParaRPr>
          </a:p>
          <a:p>
            <a:pPr marL="223838" marR="0" lvl="0" indent="-223838" algn="l" rtl="0">
              <a:spcBef>
                <a:spcPts val="9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18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Há CODECS públicos, isto é, normalizados, e CODECS proprietários, isto é cujas formas de codificaç</a:t>
            </a:r>
            <a:r>
              <a:rPr lang="pt-PT" sz="1800" b="1" dirty="0" smtClean="0"/>
              <a:t>ão / descodificação são </a:t>
            </a:r>
            <a:r>
              <a:rPr lang="pt-PT" sz="18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patenteados e de utilização sujeita a pagamento.</a:t>
            </a:r>
            <a:endParaRPr lang="pt-PT" sz="1800" b="1" i="0" u="none" strike="noStrike" cap="none" baseline="0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386" name="Shape 386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sldNum" idx="12"/>
          </p:nvPr>
        </p:nvSpPr>
        <p:spPr>
          <a:xfrm>
            <a:off x="6629400" y="6096000"/>
            <a:ext cx="2133599" cy="4761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14</a:t>
            </a:fld>
            <a:endParaRPr lang="en-GB"/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/>
              <a:t>Imagem</a:t>
            </a:r>
            <a:r>
              <a:rPr lang="en-GB"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/>
              <a:t>D</a:t>
            </a:r>
            <a:r>
              <a:rPr lang="en-GB"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igital</a:t>
            </a:r>
          </a:p>
        </p:txBody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511650" y="4761825"/>
            <a:ext cx="8120699" cy="151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 dirty="0"/>
          </a:p>
          <a:p>
            <a:pPr lvl="0" indent="63500" algn="l" rtl="0">
              <a:spcBef>
                <a:spcPts val="0"/>
              </a:spcBef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1400" dirty="0"/>
              <a:t>Uma </a:t>
            </a:r>
            <a:r>
              <a:rPr lang="en-GB" sz="1400" dirty="0" err="1"/>
              <a:t>imagem</a:t>
            </a:r>
            <a:r>
              <a:rPr lang="en-GB" sz="1400" dirty="0"/>
              <a:t> </a:t>
            </a:r>
            <a:r>
              <a:rPr lang="en-GB" sz="1400" dirty="0" err="1"/>
              <a:t>é</a:t>
            </a:r>
            <a:r>
              <a:rPr lang="en-GB" sz="1400" dirty="0"/>
              <a:t> </a:t>
            </a:r>
            <a:r>
              <a:rPr lang="en-GB" sz="1400" dirty="0" err="1"/>
              <a:t>convertida</a:t>
            </a:r>
            <a:r>
              <a:rPr lang="en-GB" sz="1400" dirty="0"/>
              <a:t> </a:t>
            </a:r>
            <a:r>
              <a:rPr lang="en-GB" sz="1400" dirty="0" err="1"/>
              <a:t>num</a:t>
            </a:r>
            <a:r>
              <a:rPr lang="en-GB" sz="1400" dirty="0"/>
              <a:t> </a:t>
            </a:r>
            <a:r>
              <a:rPr lang="en-GB" sz="1400" dirty="0" err="1"/>
              <a:t>conjunto</a:t>
            </a:r>
            <a:r>
              <a:rPr lang="en-GB" sz="1400" dirty="0"/>
              <a:t> de pixels </a:t>
            </a:r>
            <a:r>
              <a:rPr lang="en-GB" sz="1400" dirty="0" err="1"/>
              <a:t>por</a:t>
            </a:r>
            <a:r>
              <a:rPr lang="en-GB" sz="1400" dirty="0"/>
              <a:t> um sensor de </a:t>
            </a:r>
            <a:r>
              <a:rPr lang="en-GB" sz="1400" dirty="0" err="1"/>
              <a:t>imagem</a:t>
            </a:r>
            <a:endParaRPr lang="en-GB" sz="1400" dirty="0"/>
          </a:p>
          <a:p>
            <a:pPr lvl="0" indent="63500" algn="l" rtl="0">
              <a:spcBef>
                <a:spcPts val="0"/>
              </a:spcBef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1400" dirty="0"/>
              <a:t>Um pixel (</a:t>
            </a:r>
            <a:r>
              <a:rPr lang="en-GB" sz="1400" dirty="0" err="1"/>
              <a:t>PIcture</a:t>
            </a:r>
            <a:r>
              <a:rPr lang="en-GB" sz="1400" dirty="0"/>
              <a:t> Element) </a:t>
            </a:r>
            <a:r>
              <a:rPr lang="en-GB" sz="1400" dirty="0" err="1"/>
              <a:t>ocupa</a:t>
            </a:r>
            <a:r>
              <a:rPr lang="en-GB" sz="1400" dirty="0"/>
              <a:t> </a:t>
            </a:r>
            <a:r>
              <a:rPr lang="en-GB" sz="1400" dirty="0" err="1"/>
              <a:t>uma</a:t>
            </a:r>
            <a:r>
              <a:rPr lang="en-GB" sz="1400" dirty="0"/>
              <a:t> </a:t>
            </a:r>
            <a:r>
              <a:rPr lang="en-GB" sz="1400" dirty="0" err="1"/>
              <a:t>superfície</a:t>
            </a:r>
            <a:r>
              <a:rPr lang="en-GB" sz="1400" dirty="0"/>
              <a:t> e tem </a:t>
            </a:r>
            <a:r>
              <a:rPr lang="en-GB" sz="1400" dirty="0" err="1"/>
              <a:t>uma</a:t>
            </a:r>
            <a:r>
              <a:rPr lang="en-GB" sz="1400" dirty="0"/>
              <a:t> </a:t>
            </a:r>
            <a:r>
              <a:rPr lang="en-GB" sz="1400" dirty="0" err="1"/>
              <a:t>cor</a:t>
            </a:r>
            <a:r>
              <a:rPr lang="en-GB" sz="1400" dirty="0"/>
              <a:t> e </a:t>
            </a:r>
            <a:r>
              <a:rPr lang="en-GB" sz="1400" dirty="0" err="1"/>
              <a:t>uma</a:t>
            </a:r>
            <a:r>
              <a:rPr lang="en-GB" sz="1400" dirty="0"/>
              <a:t> </a:t>
            </a:r>
            <a:r>
              <a:rPr lang="en-GB" sz="1400" dirty="0" err="1"/>
              <a:t>intensidade</a:t>
            </a:r>
            <a:endParaRPr lang="en-GB" sz="1400" dirty="0"/>
          </a:p>
          <a:p>
            <a:pPr lvl="0" indent="63500" algn="l" rtl="0">
              <a:spcBef>
                <a:spcPts val="0"/>
              </a:spcBef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1400" dirty="0"/>
              <a:t>A </a:t>
            </a:r>
            <a:r>
              <a:rPr lang="en-GB" sz="1400" dirty="0" err="1"/>
              <a:t>resolução</a:t>
            </a:r>
            <a:r>
              <a:rPr lang="en-GB" sz="1400" dirty="0"/>
              <a:t> </a:t>
            </a:r>
            <a:r>
              <a:rPr lang="en-GB" sz="1400" dirty="0" err="1"/>
              <a:t>depende</a:t>
            </a:r>
            <a:r>
              <a:rPr lang="en-GB" sz="1400" dirty="0"/>
              <a:t> do </a:t>
            </a:r>
            <a:r>
              <a:rPr lang="en-GB" sz="1400" dirty="0" err="1"/>
              <a:t>número</a:t>
            </a:r>
            <a:r>
              <a:rPr lang="en-GB" sz="1400" dirty="0"/>
              <a:t> de pixels </a:t>
            </a:r>
            <a:r>
              <a:rPr lang="en-GB" sz="1400" dirty="0" err="1"/>
              <a:t>por</a:t>
            </a:r>
            <a:r>
              <a:rPr lang="en-GB" sz="1400" dirty="0"/>
              <a:t> </a:t>
            </a:r>
            <a:r>
              <a:rPr lang="en-GB" sz="1400" dirty="0" err="1"/>
              <a:t>unidade</a:t>
            </a:r>
            <a:r>
              <a:rPr lang="en-GB" sz="1400" dirty="0"/>
              <a:t> de </a:t>
            </a:r>
            <a:r>
              <a:rPr lang="en-GB" sz="1400" dirty="0" err="1"/>
              <a:t>superfície</a:t>
            </a:r>
            <a:endParaRPr lang="en-GB" sz="1400" dirty="0"/>
          </a:p>
          <a:p>
            <a:pPr lvl="0" indent="63500" algn="l" rtl="0">
              <a:spcBef>
                <a:spcPts val="0"/>
              </a:spcBef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1400" dirty="0" err="1"/>
              <a:t>Codificação</a:t>
            </a:r>
            <a:r>
              <a:rPr lang="en-GB" sz="1400" dirty="0"/>
              <a:t> RGB (Red, Blue, Green)</a:t>
            </a:r>
          </a:p>
          <a:p>
            <a:pPr marL="563562" lvl="1" indent="-195262" rtl="0">
              <a:spcBef>
                <a:spcPts val="200"/>
              </a:spcBef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1400" dirty="0">
                <a:solidFill>
                  <a:schemeClr val="dk1"/>
                </a:solidFill>
              </a:rPr>
              <a:t>E.g., 24 bits, com 8 bits </a:t>
            </a:r>
            <a:r>
              <a:rPr lang="en-GB" sz="1400" dirty="0" err="1">
                <a:solidFill>
                  <a:schemeClr val="dk1"/>
                </a:solidFill>
              </a:rPr>
              <a:t>por</a:t>
            </a:r>
            <a:r>
              <a:rPr lang="en-GB" sz="1400" dirty="0">
                <a:solidFill>
                  <a:schemeClr val="dk1"/>
                </a:solidFill>
              </a:rPr>
              <a:t> </a:t>
            </a:r>
            <a:r>
              <a:rPr lang="en-GB" sz="1400" dirty="0" err="1">
                <a:solidFill>
                  <a:schemeClr val="dk1"/>
                </a:solidFill>
              </a:rPr>
              <a:t>cor</a:t>
            </a:r>
            <a:endParaRPr lang="en-GB" sz="1400" dirty="0">
              <a:solidFill>
                <a:schemeClr val="dk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12" y="1177906"/>
            <a:ext cx="8477573" cy="369565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title"/>
          </p:nvPr>
        </p:nvSpPr>
        <p:spPr>
          <a:xfrm>
            <a:off x="323850" y="188913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2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Compressão de </a:t>
            </a:r>
            <a:r>
              <a:rPr lang="pt-PT" sz="3200" dirty="0" smtClean="0"/>
              <a:t>I</a:t>
            </a:r>
            <a:r>
              <a:rPr lang="pt-PT" sz="32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magem</a:t>
            </a:r>
            <a:endParaRPr lang="pt-PT" sz="3200" b="1" i="0" u="none" strike="noStrike" cap="none" baseline="0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323850" y="1052526"/>
            <a:ext cx="8591400" cy="569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Compressão de uma imagem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Explora-se a redundância espacial (e.g., regiões com a mesma cor)</a:t>
            </a:r>
          </a:p>
          <a:p>
            <a:pPr marL="563562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Suprimem-se detalhes que os humanos não distinguem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dirty="0" smtClean="0"/>
              <a:t>Diminui-se o número de pixels por unidade de superfície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Exemplos de formatos / CODECS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Joint</a:t>
            </a: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 </a:t>
            </a:r>
            <a:r>
              <a:rPr lang="pt-PT" sz="2000" b="0" i="0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Pictures</a:t>
            </a: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 Expert </a:t>
            </a:r>
            <a:r>
              <a:rPr lang="pt-PT" sz="2000" b="0" i="0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Group</a:t>
            </a: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 (JPEG)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Graphical</a:t>
            </a: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 </a:t>
            </a:r>
            <a:r>
              <a:rPr lang="pt-PT" sz="2000" b="0" i="0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Interchange</a:t>
            </a: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 </a:t>
            </a:r>
            <a:r>
              <a:rPr lang="pt-PT" sz="2000" b="0" i="0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Format</a:t>
            </a: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 (GIF)</a:t>
            </a:r>
          </a:p>
          <a:p>
            <a:pPr marL="563563" marR="0" lvl="1" indent="-106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endParaRPr lang="pt-PT" sz="2000" b="0" i="0" u="none" strike="noStrike" cap="none" baseline="0" dirty="0">
              <a:solidFill>
                <a:schemeClr val="dk2"/>
              </a:solidFill>
              <a:sym typeface="Comic Sans MS"/>
            </a:endParaRPr>
          </a:p>
        </p:txBody>
      </p:sp>
      <p:sp>
        <p:nvSpPr>
          <p:cNvPr id="403" name="Shape 403"/>
          <p:cNvSpPr txBox="1"/>
          <p:nvPr/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49" y="3898900"/>
            <a:ext cx="7721600" cy="25400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PT" dirty="0" smtClean="0"/>
              <a:t>Filmes</a:t>
            </a:r>
            <a:endParaRPr lang="pt-PT" dirty="0"/>
          </a:p>
        </p:txBody>
      </p:sp>
      <p:sp>
        <p:nvSpPr>
          <p:cNvPr id="414" name="Shape 414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16</a:t>
            </a:fld>
            <a:endParaRPr lang="en-GB"/>
          </a:p>
        </p:txBody>
      </p:sp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304800" y="1120201"/>
            <a:ext cx="8591400" cy="531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7" marR="0" lvl="0" indent="-223837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dirty="0" smtClean="0"/>
              <a:t>Uma imagem animada corresponde a uma sucessão de imagens fixas (ditas </a:t>
            </a:r>
            <a:r>
              <a:rPr lang="pt-PT" sz="2400" i="1" dirty="0" err="1" smtClean="0"/>
              <a:t>frames</a:t>
            </a:r>
            <a:r>
              <a:rPr lang="pt-PT" sz="2400" dirty="0" smtClean="0"/>
              <a:t>)</a:t>
            </a:r>
          </a:p>
          <a:p>
            <a:pPr marL="563562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dirty="0" smtClean="0"/>
              <a:t>O ritmo da sucessão diz-se o </a:t>
            </a:r>
            <a:r>
              <a:rPr lang="pt-PT" sz="2000" i="1" dirty="0" err="1" smtClean="0"/>
              <a:t>frame</a:t>
            </a:r>
            <a:r>
              <a:rPr lang="pt-PT" sz="2000" i="1" dirty="0" smtClean="0"/>
              <a:t> rate</a:t>
            </a:r>
          </a:p>
          <a:p>
            <a:pPr marL="563562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dirty="0" smtClean="0"/>
              <a:t>A partir de cerca de cerca de 30 </a:t>
            </a:r>
            <a:r>
              <a:rPr lang="pt-PT" sz="2000" i="1" dirty="0" err="1" smtClean="0"/>
              <a:t>frames</a:t>
            </a:r>
            <a:r>
              <a:rPr lang="pt-PT" sz="2000" dirty="0" smtClean="0"/>
              <a:t> por segundo a vista humana já não distingue umas imagens das outras</a:t>
            </a:r>
          </a:p>
          <a:p>
            <a:pPr marL="223837" marR="0" lvl="0" indent="-223837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dirty="0" smtClean="0"/>
              <a:t>Um filme poderia ser uma simples sucessão de imagens comprimidas</a:t>
            </a:r>
          </a:p>
          <a:p>
            <a:pPr marL="563562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dirty="0" smtClean="0"/>
              <a:t>Mas como muitas dos </a:t>
            </a:r>
            <a:r>
              <a:rPr lang="pt-PT" sz="2000" i="1" dirty="0" err="1" smtClean="0"/>
              <a:t>frames</a:t>
            </a:r>
            <a:r>
              <a:rPr lang="pt-PT" sz="2000" dirty="0" smtClean="0"/>
              <a:t> em sucessão são parecidos, aumenta a oportunidade para maior compressão</a:t>
            </a:r>
          </a:p>
          <a:p>
            <a:pPr marL="563562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dirty="0" smtClean="0"/>
              <a:t>A maioria dos formatos comprimidos baseiam-se em indicar apenas as diferenças face ao </a:t>
            </a:r>
            <a:r>
              <a:rPr lang="pt-PT" sz="2000" i="1" dirty="0" err="1" smtClean="0"/>
              <a:t>frame</a:t>
            </a:r>
            <a:r>
              <a:rPr lang="pt-PT" sz="2000" dirty="0" smtClean="0"/>
              <a:t> anterior</a:t>
            </a:r>
          </a:p>
          <a:p>
            <a:pPr marL="563562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dirty="0" smtClean="0"/>
              <a:t>Mas periodicamente são enviados </a:t>
            </a:r>
            <a:r>
              <a:rPr lang="pt-PT" sz="2000" i="1" dirty="0" err="1" smtClean="0"/>
              <a:t>frames</a:t>
            </a:r>
            <a:r>
              <a:rPr lang="pt-PT" sz="2000" dirty="0" smtClean="0"/>
              <a:t> completos (e.g. MPEG </a:t>
            </a:r>
            <a:r>
              <a:rPr lang="pt-PT" sz="2000" i="1" dirty="0" smtClean="0"/>
              <a:t>I-</a:t>
            </a:r>
            <a:r>
              <a:rPr lang="pt-PT" sz="2000" i="1" dirty="0" err="1" smtClean="0"/>
              <a:t>frames</a:t>
            </a:r>
            <a:r>
              <a:rPr lang="pt-PT" sz="2000" dirty="0" smtClean="0"/>
              <a:t>)</a:t>
            </a:r>
          </a:p>
          <a:p>
            <a:pPr marL="563562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dirty="0" smtClean="0"/>
              <a:t>Por estas razões o vídeo comprimido é sempre VBR (</a:t>
            </a:r>
            <a:r>
              <a:rPr lang="pt-PT" sz="2000" dirty="0" err="1" smtClean="0"/>
              <a:t>Variable</a:t>
            </a:r>
            <a:r>
              <a:rPr lang="pt-PT" sz="2000" dirty="0" smtClean="0"/>
              <a:t> Bit Rate)</a:t>
            </a:r>
          </a:p>
          <a:p>
            <a:pPr marL="563562" marR="0" lvl="1" indent="-106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endParaRPr lang="pt-PT" sz="2000" b="0" i="0" u="none" strike="noStrike" cap="none" baseline="0" dirty="0">
              <a:solidFill>
                <a:schemeClr val="dk2"/>
              </a:solidFill>
              <a:sym typeface="Comic Sans MS"/>
            </a:endParaRP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588375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2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Compressão de vídeo com várias imagens</a:t>
            </a:r>
            <a:endParaRPr lang="pt-PT" sz="3200" b="1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Compressão entre imagens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Explora a redundância entre imagens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Exemplos de formatos / CODECS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MPEG 1 – qualidade de um CD-ROM (1 a 1,5 M </a:t>
            </a:r>
            <a:r>
              <a:rPr lang="pt-PT" sz="2000" b="0" i="0" u="none" strike="noStrike" cap="none" baseline="0" dirty="0" err="1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bps</a:t>
            </a:r>
            <a:r>
              <a:rPr lang="pt-PT" sz="20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MPEG 4 – qualidade elevada, típica de um DVD (3 a 6 M </a:t>
            </a:r>
            <a:r>
              <a:rPr lang="pt-PT" sz="2000" b="0" i="0" u="none" strike="noStrike" cap="none" baseline="0" dirty="0" err="1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bps</a:t>
            </a:r>
            <a:r>
              <a:rPr lang="pt-PT" sz="20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</a:p>
          <a:p>
            <a:pPr marL="563563" marR="0" lvl="1" indent="-106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endParaRPr lang="pt-PT" sz="2000" b="0" i="0" u="none" strike="noStrike" cap="none" baseline="0" dirty="0" smtClean="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563563" marR="0" lvl="1" indent="-106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endParaRPr lang="pt-PT" sz="2000" b="0" i="0" u="none" strike="noStrike" cap="none" baseline="0" dirty="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23" name="Shape 423"/>
          <p:cNvSpPr txBox="1"/>
          <p:nvPr/>
        </p:nvSpPr>
        <p:spPr>
          <a:xfrm>
            <a:off x="7885113" y="616585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96899" y="3325785"/>
            <a:ext cx="8026400" cy="30099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>
            <a:spLocks noGrp="1"/>
          </p:cNvSpPr>
          <p:nvPr>
            <p:ph type="sldNum" idx="12"/>
          </p:nvPr>
        </p:nvSpPr>
        <p:spPr>
          <a:xfrm>
            <a:off x="6629400" y="6096000"/>
            <a:ext cx="2133599" cy="4761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18</a:t>
            </a:fld>
            <a:endParaRPr lang="en-GB"/>
          </a:p>
        </p:txBody>
      </p:sp>
      <p:sp>
        <p:nvSpPr>
          <p:cNvPr id="455" name="Shape 455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/>
              <a:t>Aplicações Multimédia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78" y="1828800"/>
            <a:ext cx="7404100" cy="42672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Requisitos e </a:t>
            </a:r>
            <a:r>
              <a:rPr lang="pt-PT" dirty="0" smtClean="0"/>
              <a:t>A</a:t>
            </a:r>
            <a: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lternativas</a:t>
            </a:r>
            <a:endParaRPr lang="pt-PT" sz="3600" b="1" i="0" u="none" strike="noStrike" cap="none" baseline="0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8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Informação diferida ou </a:t>
            </a:r>
            <a:r>
              <a:rPr lang="pt-PT" sz="2800" b="0" i="1" u="none" strike="noStrike" cap="none" baseline="0" dirty="0" smtClean="0">
                <a:solidFill>
                  <a:srgbClr val="0000FF"/>
                </a:solidFill>
                <a:sym typeface="Comic Sans MS"/>
              </a:rPr>
              <a:t>live</a:t>
            </a:r>
          </a:p>
          <a:p>
            <a:pPr marL="563563" marR="0" lvl="1" indent="-2333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4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Transferir como se transfere um ficheiro, isto é transferindo primeiro tudo e só depois visualizar</a:t>
            </a:r>
          </a:p>
          <a:p>
            <a:pPr marL="563563" marR="0" lvl="1" indent="-2333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4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Ou vai-se mostrando conforme se recebe transferindo de avanço uma parte que acomoda variações de qualidade </a:t>
            </a:r>
          </a:p>
          <a:p>
            <a:pPr marL="563563" marR="0" lvl="1" indent="-2333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4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E se a transferência é em </a:t>
            </a:r>
            <a:r>
              <a:rPr lang="pt-PT" sz="2400" b="0" i="1" u="none" strike="noStrike" cap="none" baseline="0" dirty="0" smtClean="0">
                <a:solidFill>
                  <a:schemeClr val="dk2"/>
                </a:solidFill>
                <a:sym typeface="Comic Sans MS"/>
              </a:rPr>
              <a:t>tempo real </a:t>
            </a:r>
            <a:r>
              <a:rPr lang="pt-PT" sz="24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? (isto é, o </a:t>
            </a:r>
            <a:r>
              <a:rPr lang="pt-PT" sz="2400" b="0" i="1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stream</a:t>
            </a:r>
            <a:r>
              <a:rPr lang="pt-PT" sz="24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 está agora a ser produzido)</a:t>
            </a:r>
          </a:p>
          <a:p>
            <a:pPr marL="223838" marR="0" lvl="0" indent="-2238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8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Com ou sem interatividade</a:t>
            </a:r>
          </a:p>
          <a:p>
            <a:pPr marL="563563" marR="0" lvl="1" indent="-2333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4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De forma a suportar uma conversa ou um jogo</a:t>
            </a:r>
            <a:r>
              <a:rPr lang="pt-PT" dirty="0" smtClean="0"/>
              <a:t>, </a:t>
            </a:r>
            <a:r>
              <a:rPr lang="pt-PT" sz="24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que </a:t>
            </a:r>
            <a:r>
              <a:rPr lang="pt-PT" dirty="0" smtClean="0"/>
              <a:t>são mais exigentes</a:t>
            </a:r>
          </a:p>
          <a:p>
            <a:pPr marL="223838" marR="0" lvl="0" indent="-2238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8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Um ou mais recetores</a:t>
            </a:r>
          </a:p>
          <a:p>
            <a:pPr marL="563563" marR="0" lvl="1" indent="-2333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4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Difusão ou </a:t>
            </a:r>
            <a:r>
              <a:rPr lang="pt-PT" sz="2400" b="0" i="1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broadcasting</a:t>
            </a:r>
            <a:endParaRPr lang="pt-PT" sz="2400" b="0" i="1" u="none" strike="noStrike" cap="none" baseline="0" dirty="0" smtClean="0">
              <a:solidFill>
                <a:schemeClr val="dk2"/>
              </a:solidFill>
              <a:sym typeface="Comic Sans MS"/>
            </a:endParaRPr>
          </a:p>
          <a:p>
            <a:pPr marL="223838" marR="0" lvl="0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None/>
            </a:pPr>
            <a:endParaRPr lang="pt-PT" sz="2800" b="0" i="0" u="none" strike="noStrike" cap="none" baseline="0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463" name="Shape 463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Objetivos do</a:t>
            </a:r>
            <a:r>
              <a:rPr lang="pt-PT" sz="3600" b="1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Capítulo</a:t>
            </a:r>
            <a:endParaRPr lang="pt-PT" sz="3600" b="1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3784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7" marR="0" lvl="0" indent="-223837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dirty="0" smtClean="0"/>
              <a:t>As aplicações multimédia usam 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informação digital codificando áudio e vídeo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dirty="0" smtClean="0"/>
              <a:t>Estas aplicações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 têm requisitos especiais</a:t>
            </a:r>
          </a:p>
          <a:p>
            <a:pPr marL="563563" marR="0" lvl="1" indent="-2206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18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De quantidade de informação transferida</a:t>
            </a:r>
          </a:p>
          <a:p>
            <a:pPr marL="563563" marR="0" lvl="1" indent="-2206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18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De qualidade de serviço da rede</a:t>
            </a:r>
          </a:p>
          <a:p>
            <a:pPr marL="223837" marR="0" lvl="0" indent="-223837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dirty="0" smtClean="0"/>
              <a:t>Mas nem sempre necessitam de absoluta fiabilidade</a:t>
            </a:r>
          </a:p>
          <a:p>
            <a:pPr marL="563562" marR="0" lvl="1" indent="-220662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1800" dirty="0" smtClean="0"/>
              <a:t>A semântica dos dados transferidos é parcialmente independente da resolução da Informação</a:t>
            </a:r>
          </a:p>
          <a:p>
            <a:pPr marL="563562" marR="0" lvl="1" indent="-220662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1800" dirty="0" smtClean="0"/>
              <a:t>O conceito de fiabilidade é </a:t>
            </a:r>
            <a:r>
              <a:rPr lang="pt-PT" sz="1800" b="1" dirty="0" smtClean="0">
                <a:solidFill>
                  <a:srgbClr val="FF0000"/>
                </a:solidFill>
              </a:rPr>
              <a:t>subjetivo neste contexto</a:t>
            </a:r>
          </a:p>
          <a:p>
            <a:pPr marL="223837" marR="0" lvl="0" indent="-223837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dirty="0" smtClean="0"/>
              <a:t>Como podemos transmitir os dados destas aplicações?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dirty="0" smtClean="0"/>
              <a:t>Como é que estas funcionam na Internet?</a:t>
            </a:r>
            <a:endParaRPr lang="pt-PT" sz="2400" dirty="0"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6875463" y="6237287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Problemas</a:t>
            </a:r>
            <a:endParaRPr lang="pt-PT" sz="3600" b="1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8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Qualidade de serviço da rede</a:t>
            </a:r>
          </a:p>
          <a:p>
            <a:pPr marL="563563" marR="0" lvl="1" indent="-2333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85714"/>
              <a:buFont typeface="Helvetica Neue"/>
              <a:buChar char="–"/>
            </a:pPr>
            <a:r>
              <a:rPr lang="pt-PT" dirty="0" smtClean="0"/>
              <a:t>Débito médio extremo a extremo</a:t>
            </a:r>
          </a:p>
          <a:p>
            <a:pPr marL="563563" marR="0" lvl="1" indent="-2333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4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Taxa de perda de pacote</a:t>
            </a:r>
            <a:r>
              <a:rPr lang="pt-PT" dirty="0" smtClean="0"/>
              <a:t>s </a:t>
            </a:r>
            <a:r>
              <a:rPr lang="pt-PT" dirty="0" smtClean="0">
                <a:solidFill>
                  <a:schemeClr val="dk1"/>
                </a:solidFill>
              </a:rPr>
              <a:t>extremo a extremo</a:t>
            </a:r>
          </a:p>
          <a:p>
            <a:pPr marL="563563" marR="0" lvl="1" indent="-2333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4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Tempo de tr</a:t>
            </a:r>
            <a:r>
              <a:rPr lang="pt-PT" dirty="0" smtClean="0"/>
              <a:t>â</a:t>
            </a:r>
            <a:r>
              <a:rPr lang="pt-PT" sz="24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nsit</a:t>
            </a:r>
            <a:r>
              <a:rPr lang="pt-PT" dirty="0" smtClean="0"/>
              <a:t>o </a:t>
            </a:r>
            <a:r>
              <a:rPr lang="pt-PT" dirty="0" smtClean="0">
                <a:solidFill>
                  <a:schemeClr val="dk1"/>
                </a:solidFill>
              </a:rPr>
              <a:t>extremo a extremo</a:t>
            </a:r>
          </a:p>
          <a:p>
            <a:pPr marL="563563" marR="0" lvl="1" indent="-2333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4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Variância do tempo de tr</a:t>
            </a:r>
            <a:r>
              <a:rPr lang="pt-PT" dirty="0" smtClean="0"/>
              <a:t>â</a:t>
            </a:r>
            <a:r>
              <a:rPr lang="pt-PT" sz="24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nsito – </a:t>
            </a:r>
            <a:r>
              <a:rPr lang="pt-PT" sz="2400" b="0" i="1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jitter</a:t>
            </a:r>
            <a:endParaRPr lang="pt-PT" sz="2400" b="0" i="1" u="none" strike="noStrike" cap="none" baseline="0" dirty="0" smtClean="0">
              <a:solidFill>
                <a:schemeClr val="dk2"/>
              </a:solidFill>
              <a:sym typeface="Comic Sans MS"/>
            </a:endParaRPr>
          </a:p>
          <a:p>
            <a:pPr marL="223838" marR="0" lvl="0" indent="-2238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8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Protocolo de transporte</a:t>
            </a:r>
          </a:p>
          <a:p>
            <a:pPr marL="563563" marR="0" lvl="1" indent="-2333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4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TCP é fácil de usar mas não suporta diretamente vários recetores</a:t>
            </a:r>
          </a:p>
          <a:p>
            <a:pPr marL="563563" marR="0" lvl="1" indent="-2333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4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Com TCP, as percas de pacotes traduzem-se em maiores atrasos e</a:t>
            </a:r>
            <a:r>
              <a:rPr lang="pt-PT" dirty="0" smtClean="0"/>
              <a:t> </a:t>
            </a:r>
            <a:r>
              <a:rPr lang="pt-PT" sz="24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maior </a:t>
            </a:r>
            <a:r>
              <a:rPr lang="pt-PT" sz="2400" b="0" i="1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jitter</a:t>
            </a:r>
            <a:endParaRPr lang="pt-PT" sz="2400" b="0" i="1" u="none" strike="noStrike" cap="none" baseline="0" dirty="0" smtClean="0">
              <a:solidFill>
                <a:schemeClr val="dk2"/>
              </a:solidFill>
              <a:sym typeface="Comic Sans MS"/>
            </a:endParaRPr>
          </a:p>
          <a:p>
            <a:pPr marL="563563" marR="0" lvl="1" indent="-2333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4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UDP é não fiável mas suporta vários recetores e as per</a:t>
            </a:r>
            <a:r>
              <a:rPr lang="pt-PT" dirty="0" smtClean="0"/>
              <a:t>d</a:t>
            </a:r>
            <a:r>
              <a:rPr lang="pt-PT" sz="24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as de pacotes não se traduzem em maior </a:t>
            </a:r>
            <a:r>
              <a:rPr lang="pt-PT" sz="2400" b="0" i="1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jitter</a:t>
            </a:r>
            <a:endParaRPr lang="pt-PT" sz="2400" b="0" i="1" u="none" strike="noStrike" cap="none" baseline="0" dirty="0">
              <a:solidFill>
                <a:schemeClr val="dk2"/>
              </a:solidFill>
              <a:sym typeface="Comic Sans MS"/>
            </a:endParaRPr>
          </a:p>
        </p:txBody>
      </p:sp>
      <p:sp>
        <p:nvSpPr>
          <p:cNvPr id="470" name="Shape 470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dirty="0" smtClean="0"/>
              <a:t>Débito e </a:t>
            </a:r>
            <a:r>
              <a:rPr lang="pt-PT" i="1" dirty="0" err="1" smtClean="0"/>
              <a:t>Jitter</a:t>
            </a:r>
            <a:endParaRPr lang="pt-PT" i="1" dirty="0"/>
          </a:p>
        </p:txBody>
      </p:sp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dirty="0" smtClean="0"/>
              <a:t>Débito extremo a extremo</a:t>
            </a:r>
          </a:p>
          <a:p>
            <a:pPr marL="563563" marR="0" lvl="1" indent="-2333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4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Quando há necessidade de alguma simultaneidade (</a:t>
            </a:r>
            <a:r>
              <a:rPr lang="pt-PT" sz="2400" b="0" i="1" u="none" strike="noStrike" cap="none" baseline="0" dirty="0" smtClean="0">
                <a:solidFill>
                  <a:schemeClr val="dk2"/>
                </a:solidFill>
                <a:sym typeface="Comic Sans MS"/>
              </a:rPr>
              <a:t>tempo real</a:t>
            </a:r>
            <a:r>
              <a:rPr lang="pt-PT" sz="24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) entre a transmissão e a utilização pelo </a:t>
            </a:r>
            <a:r>
              <a:rPr lang="pt-PT" sz="2400" b="0" i="0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receptor</a:t>
            </a:r>
            <a:r>
              <a:rPr lang="pt-PT" sz="24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 a codificação e ritmo da emissão têm de ser compatíveis com </a:t>
            </a:r>
            <a:r>
              <a:rPr lang="pt-PT" dirty="0" smtClean="0"/>
              <a:t>o débito</a:t>
            </a:r>
            <a:r>
              <a:rPr lang="pt-PT" sz="24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 médi</a:t>
            </a:r>
            <a:r>
              <a:rPr lang="pt-PT" dirty="0" smtClean="0"/>
              <a:t>o</a:t>
            </a:r>
            <a:r>
              <a:rPr lang="pt-PT" sz="24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 da rede</a:t>
            </a:r>
          </a:p>
          <a:p>
            <a:pPr marL="223838" marR="0" lvl="0" indent="-2238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8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No mesmo cenário é também necessário compensar as  per</a:t>
            </a:r>
            <a:r>
              <a:rPr lang="pt-PT" dirty="0" smtClean="0"/>
              <a:t>d</a:t>
            </a:r>
            <a:r>
              <a:rPr lang="pt-PT" sz="28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as e o </a:t>
            </a:r>
            <a:r>
              <a:rPr lang="pt-PT" sz="2800" b="0" i="1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jitter</a:t>
            </a:r>
            <a:endParaRPr lang="pt-PT" sz="2800" b="0" i="1" u="none" strike="noStrike" cap="none" baseline="0" dirty="0" smtClean="0">
              <a:solidFill>
                <a:srgbClr val="0000FF"/>
              </a:solidFill>
              <a:sym typeface="Comic Sans MS"/>
            </a:endParaRPr>
          </a:p>
          <a:p>
            <a:pPr marL="563563" marR="0" lvl="1" indent="-2333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4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Senão a informação multimédia é processada e apresentada ao utilizador ao ritmo de chegada e com eventuais falhas ou variações</a:t>
            </a:r>
            <a:endParaRPr lang="pt-PT" sz="2400" b="0" i="0" u="none" strike="noStrike" cap="none" baseline="0" dirty="0">
              <a:solidFill>
                <a:schemeClr val="dk2"/>
              </a:solidFill>
              <a:sym typeface="Comic Sans MS"/>
            </a:endParaRPr>
          </a:p>
        </p:txBody>
      </p:sp>
      <p:sp>
        <p:nvSpPr>
          <p:cNvPr id="477" name="Shape 477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Jitter</a:t>
            </a:r>
            <a: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: </a:t>
            </a:r>
            <a:r>
              <a:rPr lang="pt-PT" dirty="0" smtClean="0"/>
              <a:t>S</a:t>
            </a:r>
            <a: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olução </a:t>
            </a:r>
            <a:r>
              <a:rPr lang="pt-PT" dirty="0" smtClean="0"/>
              <a:t>T</a:t>
            </a:r>
            <a: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ípica</a:t>
            </a:r>
            <a:endParaRPr lang="pt-PT" sz="3600" b="1" i="0" u="none" strike="noStrike" cap="none" baseline="0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483" name="Shape 483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12731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8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As aplicações com som ou vídeo usam </a:t>
            </a:r>
            <a:r>
              <a:rPr lang="pt-PT" sz="2800" b="0" i="1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buffers</a:t>
            </a:r>
            <a:r>
              <a:rPr lang="pt-PT" sz="28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com dados de avanço para compensar o </a:t>
            </a:r>
            <a:r>
              <a:rPr lang="pt-PT" sz="2800" b="0" i="1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jitter</a:t>
            </a:r>
            <a:endParaRPr lang="pt-PT" sz="2800" b="0" i="1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84" name="Shape 484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17" y="2325202"/>
            <a:ext cx="6741763" cy="4532798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i="1" dirty="0" err="1" smtClean="0"/>
              <a:t>P</a:t>
            </a:r>
            <a:r>
              <a:rPr lang="pt-PT" sz="3600" b="1" i="1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layout</a:t>
            </a:r>
            <a:r>
              <a:rPr lang="pt-PT" sz="3600" b="1" i="1" u="none" strike="noStrike" cap="none" baseline="0" dirty="0" smtClean="0">
                <a:solidFill>
                  <a:srgbClr val="0000FF"/>
                </a:solidFill>
                <a:sym typeface="Comic Sans MS"/>
              </a:rPr>
              <a:t> </a:t>
            </a:r>
            <a:r>
              <a:rPr lang="pt-PT" i="1" dirty="0" err="1" smtClean="0"/>
              <a:t>D</a:t>
            </a:r>
            <a:r>
              <a:rPr lang="pt-PT" sz="3600" b="1" i="1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elay</a:t>
            </a:r>
            <a:endParaRPr lang="pt-PT" sz="3600" b="1" i="1" u="none" strike="noStrike" cap="none" baseline="0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323850" y="1341437"/>
            <a:ext cx="8610599" cy="49450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32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Quanto maior melhor ?</a:t>
            </a:r>
          </a:p>
          <a:p>
            <a:pPr marL="563563" marR="0" lvl="1" indent="-233362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8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Nas aplicações </a:t>
            </a:r>
            <a:r>
              <a:rPr lang="pt-PT" sz="2800" b="0" i="0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uni-direcionais</a:t>
            </a:r>
            <a:r>
              <a:rPr lang="pt-PT" sz="28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 (</a:t>
            </a:r>
            <a:r>
              <a:rPr lang="pt-PT" sz="2800" b="0" i="1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progressive</a:t>
            </a:r>
            <a:r>
              <a:rPr lang="pt-PT" sz="2800" b="0" i="1" u="none" strike="noStrike" cap="none" baseline="0" dirty="0" smtClean="0">
                <a:solidFill>
                  <a:schemeClr val="dk2"/>
                </a:solidFill>
                <a:sym typeface="Comic Sans MS"/>
              </a:rPr>
              <a:t> </a:t>
            </a:r>
            <a:r>
              <a:rPr lang="pt-PT" sz="2800" b="0" i="1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streaming</a:t>
            </a:r>
            <a:r>
              <a:rPr lang="pt-PT" sz="28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) um grande </a:t>
            </a:r>
            <a:r>
              <a:rPr lang="pt-PT" sz="2800" b="0" i="1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playout</a:t>
            </a:r>
            <a:r>
              <a:rPr lang="pt-PT" sz="2800" b="0" i="1" u="none" strike="noStrike" cap="none" baseline="0" dirty="0" smtClean="0">
                <a:solidFill>
                  <a:schemeClr val="dk2"/>
                </a:solidFill>
                <a:sym typeface="Comic Sans MS"/>
              </a:rPr>
              <a:t> </a:t>
            </a:r>
            <a:r>
              <a:rPr lang="pt-PT" sz="2800" b="0" i="1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delay</a:t>
            </a:r>
            <a:r>
              <a:rPr lang="pt-PT" sz="2800" b="0" i="1" u="none" strike="noStrike" cap="none" baseline="0" dirty="0" smtClean="0">
                <a:solidFill>
                  <a:schemeClr val="dk2"/>
                </a:solidFill>
                <a:sym typeface="Comic Sans MS"/>
              </a:rPr>
              <a:t> </a:t>
            </a:r>
            <a:r>
              <a:rPr lang="pt-PT" sz="28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apenas provoca uma grande espera no início ou quando se muda o ponto de visualizaç</a:t>
            </a:r>
            <a:r>
              <a:rPr lang="pt-PT" sz="2800" dirty="0" smtClean="0"/>
              <a:t>ão (e.g. “rebobinar”)</a:t>
            </a:r>
          </a:p>
          <a:p>
            <a:pPr marL="563562" marR="0" lvl="1" indent="-233362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8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Se for pequeno provoca </a:t>
            </a:r>
            <a:r>
              <a:rPr lang="pt-PT" sz="2800" b="0" i="1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rebuffering</a:t>
            </a:r>
            <a:r>
              <a:rPr lang="pt-PT" sz="28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 frequente</a:t>
            </a:r>
          </a:p>
          <a:p>
            <a:pPr marL="563563" marR="0" lvl="1" indent="-233362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800" dirty="0" smtClean="0"/>
              <a:t>Se for grande o utilizador “desiste”</a:t>
            </a:r>
          </a:p>
          <a:p>
            <a:pPr marL="563563" marR="0" lvl="1" indent="-233362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8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No limite poder-se-ia fazer o </a:t>
            </a:r>
            <a:r>
              <a:rPr lang="pt-PT" sz="2800" b="0" i="1" u="none" strike="noStrike" cap="none" baseline="0" dirty="0" smtClean="0">
                <a:solidFill>
                  <a:schemeClr val="dk2"/>
                </a:solidFill>
                <a:sym typeface="Comic Sans MS"/>
              </a:rPr>
              <a:t>download</a:t>
            </a:r>
            <a:r>
              <a:rPr lang="pt-PT" sz="28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 integral do vídeo e só depois o visualizar</a:t>
            </a:r>
            <a:endParaRPr lang="pt-PT" sz="2800" b="0" i="0" u="none" strike="noStrike" cap="none" baseline="0" dirty="0">
              <a:solidFill>
                <a:schemeClr val="dk2"/>
              </a:solidFill>
              <a:sym typeface="Comic Sans MS"/>
            </a:endParaRPr>
          </a:p>
        </p:txBody>
      </p:sp>
      <p:sp>
        <p:nvSpPr>
          <p:cNvPr id="505" name="Shape 505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dirty="0" smtClean="0"/>
              <a:t>Débito</a:t>
            </a:r>
            <a:endParaRPr lang="pt-PT" dirty="0"/>
          </a:p>
        </p:txBody>
      </p:sp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8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Para que o </a:t>
            </a:r>
            <a:r>
              <a:rPr lang="pt-PT" sz="2800" b="0" i="1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streaming</a:t>
            </a:r>
            <a:r>
              <a:rPr lang="pt-PT" sz="28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 ou outras aplicações </a:t>
            </a:r>
            <a:r>
              <a:rPr lang="pt-PT" sz="2800" b="0" i="1" u="none" strike="noStrike" cap="none" baseline="0" dirty="0" smtClean="0">
                <a:solidFill>
                  <a:srgbClr val="0000FF"/>
                </a:solidFill>
                <a:sym typeface="Comic Sans MS"/>
              </a:rPr>
              <a:t>tempo real</a:t>
            </a:r>
            <a:r>
              <a:rPr lang="pt-PT" sz="28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 funcionem é necessário que o </a:t>
            </a:r>
            <a:r>
              <a:rPr lang="pt-PT" dirty="0" smtClean="0"/>
              <a:t>débito</a:t>
            </a:r>
            <a:r>
              <a:rPr lang="pt-PT" sz="28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 seja adequado</a:t>
            </a:r>
          </a:p>
          <a:p>
            <a:pPr marL="223838" marR="0" lvl="0" indent="-2238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8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Tudo depende da capacidade requerida pelo </a:t>
            </a:r>
            <a:r>
              <a:rPr lang="pt-PT" sz="2800" b="0" i="1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stream</a:t>
            </a:r>
            <a:r>
              <a:rPr lang="pt-PT" sz="28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 e da capacidade disponível na rede</a:t>
            </a:r>
          </a:p>
          <a:p>
            <a:pPr marL="223838" marR="0" lvl="0" indent="-2238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8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Se a rede não suporta a capacidade requerida</a:t>
            </a:r>
          </a:p>
          <a:p>
            <a:pPr marL="563563" marR="0" lvl="1" indent="-2333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4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É necessário alterar a resolução e/ou o algoritmo de compressão (CODEC)</a:t>
            </a:r>
          </a:p>
          <a:p>
            <a:pPr marL="563563" marR="0" lvl="1" indent="-2333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85714"/>
              <a:buFont typeface="Helvetica Neue"/>
              <a:buChar char="–"/>
            </a:pPr>
            <a:r>
              <a:rPr lang="pt-PT" dirty="0" smtClean="0"/>
              <a:t>S</a:t>
            </a:r>
            <a:r>
              <a:rPr lang="pt-PT" sz="24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enão a qualidade de serviço será muito deficiente</a:t>
            </a:r>
          </a:p>
          <a:p>
            <a:pPr marL="339725" marR="0" lvl="1" indent="-9525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endParaRPr lang="pt-PT" sz="2400" b="0" i="0" u="none" strike="noStrike" cap="none" baseline="0" dirty="0">
              <a:solidFill>
                <a:schemeClr val="dk2"/>
              </a:solidFill>
              <a:sym typeface="Comic Sans MS"/>
            </a:endParaRPr>
          </a:p>
        </p:txBody>
      </p:sp>
      <p:sp>
        <p:nvSpPr>
          <p:cNvPr id="512" name="Shape 512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sldNum" idx="12"/>
          </p:nvPr>
        </p:nvSpPr>
        <p:spPr>
          <a:xfrm>
            <a:off x="6785275" y="6114650"/>
            <a:ext cx="2133599" cy="4761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25</a:t>
            </a:fld>
            <a:endParaRPr lang="en-GB"/>
          </a:p>
        </p:txBody>
      </p:sp>
      <p:pic>
        <p:nvPicPr>
          <p:cNvPr id="518" name="Shape 5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8476" y="3587134"/>
            <a:ext cx="588625" cy="715890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Shape 519"/>
          <p:cNvSpPr/>
          <p:nvPr/>
        </p:nvSpPr>
        <p:spPr>
          <a:xfrm>
            <a:off x="1900399" y="2204267"/>
            <a:ext cx="3977855" cy="3065796"/>
          </a:xfrm>
          <a:prstGeom prst="cloud">
            <a:avLst/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520" name="Shape 520"/>
          <p:cNvCxnSpPr/>
          <p:nvPr/>
        </p:nvCxnSpPr>
        <p:spPr>
          <a:xfrm rot="10800000" flipH="1">
            <a:off x="1557100" y="3153672"/>
            <a:ext cx="2150699" cy="791399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21" name="Shape 521"/>
          <p:cNvCxnSpPr/>
          <p:nvPr/>
        </p:nvCxnSpPr>
        <p:spPr>
          <a:xfrm>
            <a:off x="3687174" y="3153647"/>
            <a:ext cx="2534399" cy="791399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22" name="Shape 522"/>
          <p:cNvSpPr txBox="1"/>
          <p:nvPr/>
        </p:nvSpPr>
        <p:spPr>
          <a:xfrm>
            <a:off x="3361887" y="3228900"/>
            <a:ext cx="955799" cy="4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000"/>
              <a:t>Streaming</a:t>
            </a:r>
          </a:p>
        </p:txBody>
      </p:sp>
      <p:sp>
        <p:nvSpPr>
          <p:cNvPr id="523" name="Shape 523"/>
          <p:cNvSpPr txBox="1"/>
          <p:nvPr/>
        </p:nvSpPr>
        <p:spPr>
          <a:xfrm>
            <a:off x="3245228" y="2489600"/>
            <a:ext cx="1288199" cy="4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b="1"/>
              <a:t>Internet</a:t>
            </a:r>
          </a:p>
        </p:txBody>
      </p:sp>
      <p:sp>
        <p:nvSpPr>
          <p:cNvPr id="524" name="Shape 524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dirty="0"/>
              <a:t>Streaming </a:t>
            </a:r>
            <a:r>
              <a:rPr lang="en-GB" dirty="0" smtClean="0"/>
              <a:t>a </a:t>
            </a:r>
            <a:r>
              <a:rPr lang="en-GB" dirty="0" err="1"/>
              <a:t>Pedido</a:t>
            </a:r>
            <a:r>
              <a:rPr lang="en-GB" dirty="0"/>
              <a:t> </a:t>
            </a:r>
            <a:r>
              <a:rPr lang="en-GB" dirty="0" err="1"/>
              <a:t>Sobre</a:t>
            </a:r>
            <a:r>
              <a:rPr lang="en-GB" dirty="0"/>
              <a:t> TCP</a:t>
            </a:r>
          </a:p>
        </p:txBody>
      </p:sp>
      <p:pic>
        <p:nvPicPr>
          <p:cNvPr id="525" name="Shape 5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2468" y="3322499"/>
            <a:ext cx="1435323" cy="12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000" dirty="0" smtClean="0"/>
              <a:t>A</a:t>
            </a:r>
            <a:r>
              <a:rPr lang="pt-PT" sz="30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daptar a </a:t>
            </a:r>
            <a:r>
              <a:rPr lang="pt-PT" sz="3000" dirty="0" smtClean="0"/>
              <a:t>R</a:t>
            </a:r>
            <a:r>
              <a:rPr lang="pt-PT" sz="30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esolução ao D</a:t>
            </a:r>
            <a:r>
              <a:rPr lang="pt-PT" sz="3000" dirty="0" smtClean="0"/>
              <a:t>ébito Disponível</a:t>
            </a:r>
            <a:endParaRPr lang="pt-PT" sz="3000" dirty="0"/>
          </a:p>
        </p:txBody>
      </p:sp>
      <p:sp>
        <p:nvSpPr>
          <p:cNvPr id="532" name="Shape 532"/>
          <p:cNvSpPr txBox="1">
            <a:spLocks noGrp="1"/>
          </p:cNvSpPr>
          <p:nvPr>
            <p:ph type="body" idx="1"/>
          </p:nvPr>
        </p:nvSpPr>
        <p:spPr>
          <a:xfrm>
            <a:off x="304800" y="1240975"/>
            <a:ext cx="8610599" cy="5175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Os diferentes utilizadores têm diferentes capacidades de rede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É aborrecido ter de estar a escolher a resolução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 capacidade da rede pode variar no tempo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Porque não tentar variar e adaptar a resolução </a:t>
            </a:r>
            <a:r>
              <a:rPr lang="pt-PT" sz="2400" b="0" i="0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dinamica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e automaticamente?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DASH (</a:t>
            </a:r>
            <a:r>
              <a:rPr lang="pt-PT" sz="2400" b="0" i="0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Dynamic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2400" b="0" i="0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Adaptive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2400" b="0" i="0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Streaming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2400" b="0" i="0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over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HTTP)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Vídeo (</a:t>
            </a:r>
            <a:r>
              <a:rPr lang="pt-PT" sz="2000" b="0" i="1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live</a:t>
            </a:r>
            <a:r>
              <a:rPr lang="pt-PT" sz="20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ou diferido) é partido em pedaços contendo uma sequência de informação multimédia (e.g. 2 a 10 segundos)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Para cada período temporal existem diferentes pedaços para cada resolução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Em função do tempo de </a:t>
            </a:r>
            <a:r>
              <a:rPr lang="pt-PT" sz="2000" b="0" i="1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download</a:t>
            </a:r>
            <a:r>
              <a:rPr lang="pt-PT" sz="20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 cada pedaço, o </a:t>
            </a:r>
            <a:r>
              <a:rPr lang="pt-PT" sz="2000" b="0" i="1" u="none" strike="noStrike" cap="none" baseline="0" dirty="0" err="1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player</a:t>
            </a:r>
            <a:r>
              <a:rPr lang="pt-PT" sz="20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decide a resolução a usar para o pedaço seguinte </a:t>
            </a:r>
            <a:endParaRPr lang="pt-PT" sz="2000" b="0" i="0" u="none" strike="noStrike" cap="none" baseline="0" dirty="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33" name="Shape 533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Interatividade</a:t>
            </a:r>
            <a:endParaRPr lang="pt-PT" sz="3600" b="1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39" name="Shape 539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8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Numa conversa frente a frente estamos habituados a ver e ouvir o interlocutor - o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28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telefone simula esta situação</a:t>
            </a:r>
          </a:p>
          <a:p>
            <a:pPr marL="223838" marR="0" lvl="0" indent="-2238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8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Mas o tempo de propagação e o </a:t>
            </a:r>
            <a:r>
              <a:rPr lang="pt-PT" sz="2800" b="0" i="1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jitter</a:t>
            </a:r>
            <a:r>
              <a:rPr lang="pt-PT" sz="28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não devem ser percetíveis</a:t>
            </a:r>
          </a:p>
          <a:p>
            <a:pPr marL="563563" marR="0" lvl="1" indent="-2333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4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Se o tempo de transito for inferior a 150 </a:t>
            </a:r>
            <a:r>
              <a:rPr lang="pt-PT" sz="2400" b="0" i="0" u="none" strike="noStrike" cap="none" baseline="0" dirty="0" err="1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ms</a:t>
            </a:r>
            <a:r>
              <a:rPr lang="pt-PT" sz="24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o mesmo não é percetível</a:t>
            </a:r>
          </a:p>
          <a:p>
            <a:pPr marL="563563" marR="0" lvl="1" indent="-2333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4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Se for superior a 400 </a:t>
            </a:r>
            <a:r>
              <a:rPr lang="pt-PT" sz="2400" b="0" i="0" u="none" strike="noStrike" cap="none" baseline="0" dirty="0" err="1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ms</a:t>
            </a:r>
            <a:r>
              <a:rPr lang="pt-PT" sz="24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os interlocutores têm grande dificuldade</a:t>
            </a:r>
          </a:p>
          <a:p>
            <a:pPr marL="223837" marR="0" lvl="0" indent="-223837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8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UDP ou TCP?</a:t>
            </a:r>
            <a:endParaRPr lang="pt-PT" sz="2800" b="0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40" name="Shape 540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 txBox="1">
            <a:spLocks noGrp="1"/>
          </p:cNvSpPr>
          <p:nvPr>
            <p:ph type="title"/>
          </p:nvPr>
        </p:nvSpPr>
        <p:spPr>
          <a:xfrm>
            <a:off x="611187" y="333375"/>
            <a:ext cx="7772400" cy="8715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IP </a:t>
            </a:r>
            <a:r>
              <a:rPr lang="pt-PT" sz="3600" b="1" i="0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Phone</a:t>
            </a:r>
            <a:r>
              <a:rPr lang="pt-PT" sz="36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, Vídeo Conference, ... </a:t>
            </a:r>
            <a:endParaRPr lang="pt-PT" sz="3600" b="1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46" name="Shape 546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47" name="Shape 5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1075" y="1593075"/>
            <a:ext cx="562925" cy="453150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Shape 548"/>
          <p:cNvSpPr/>
          <p:nvPr/>
        </p:nvSpPr>
        <p:spPr>
          <a:xfrm>
            <a:off x="2052025" y="1269850"/>
            <a:ext cx="4021487" cy="3247020"/>
          </a:xfrm>
          <a:prstGeom prst="cloud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549" name="Shape 5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6386" y="3261919"/>
            <a:ext cx="2491225" cy="2121681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Shape 550"/>
          <p:cNvSpPr txBox="1"/>
          <p:nvPr/>
        </p:nvSpPr>
        <p:spPr>
          <a:xfrm>
            <a:off x="3430691" y="3002800"/>
            <a:ext cx="1288199" cy="4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b="1"/>
              <a:t>Internet</a:t>
            </a:r>
          </a:p>
        </p:txBody>
      </p:sp>
      <p:pic>
        <p:nvPicPr>
          <p:cNvPr id="551" name="Shape 5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3275" y="3869610"/>
            <a:ext cx="562925" cy="453150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266700" y="4581800"/>
            <a:ext cx="8610599" cy="2047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PT" dirty="0" smtClean="0"/>
          </a:p>
          <a:p>
            <a:pPr marL="223837" marR="0" lvl="0" indent="-223837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8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UDP ou TCP?</a:t>
            </a:r>
          </a:p>
          <a:p>
            <a:pPr marL="563562" marR="0" lvl="1" indent="-2333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4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UDP é não fiável mas não aumenta o tempo de tr</a:t>
            </a:r>
            <a:r>
              <a:rPr lang="pt-PT" dirty="0" smtClean="0"/>
              <a:t>â</a:t>
            </a:r>
            <a:r>
              <a:rPr lang="pt-PT" sz="24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nsito nem o </a:t>
            </a:r>
            <a:r>
              <a:rPr lang="pt-PT" sz="2400" b="0" i="1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jitter</a:t>
            </a:r>
            <a:r>
              <a:rPr lang="pt-PT" sz="2400" b="0" u="none" strike="noStrike" cap="none" baseline="0" dirty="0" smtClean="0">
                <a:solidFill>
                  <a:schemeClr val="dk2"/>
                </a:solidFill>
                <a:sym typeface="Comic Sans MS"/>
              </a:rPr>
              <a:t> quando h</a:t>
            </a:r>
            <a:r>
              <a:rPr lang="pt-PT" dirty="0" smtClean="0"/>
              <a:t>á perda de pacotes</a:t>
            </a:r>
            <a:endParaRPr lang="pt-PT" dirty="0"/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Soluções </a:t>
            </a:r>
            <a:r>
              <a:rPr lang="pt-PT" dirty="0" smtClean="0"/>
              <a:t>B</a:t>
            </a:r>
            <a: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aseadas em UDP</a:t>
            </a:r>
            <a:endParaRPr lang="pt-PT" sz="3600" b="1" i="0" u="none" strike="noStrike" cap="none" baseline="0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558" name="Shape 558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7" marR="0" lvl="0" indent="-204787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500" dirty="0" smtClean="0"/>
              <a:t>Não sofrem de tantos atrasos devido a perdas de pacotes como no TCP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sz="2500" dirty="0" smtClean="0"/>
          </a:p>
          <a:p>
            <a:pPr marL="223838" marR="0" lvl="0" indent="-20478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500" dirty="0" smtClean="0"/>
              <a:t>Mas também c</a:t>
            </a:r>
            <a:r>
              <a:rPr lang="pt-PT" sz="25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ompensam o </a:t>
            </a:r>
            <a:r>
              <a:rPr lang="pt-PT" sz="2500" b="0" i="1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jitter</a:t>
            </a:r>
            <a:r>
              <a:rPr lang="pt-PT" sz="25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 com </a:t>
            </a:r>
            <a:r>
              <a:rPr lang="pt-PT" sz="2500" b="0" i="1" u="none" strike="noStrike" cap="none" baseline="0" dirty="0" smtClean="0">
                <a:solidFill>
                  <a:srgbClr val="0000FF"/>
                </a:solidFill>
                <a:sym typeface="Comic Sans MS"/>
              </a:rPr>
              <a:t>buffers</a:t>
            </a:r>
            <a:r>
              <a:rPr lang="pt-PT" sz="25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 e </a:t>
            </a:r>
            <a:r>
              <a:rPr lang="pt-PT" sz="2500" b="0" i="1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playout</a:t>
            </a:r>
            <a:r>
              <a:rPr lang="pt-PT" sz="2500" b="0" i="1" u="none" strike="noStrike" cap="none" baseline="0" dirty="0" smtClean="0">
                <a:solidFill>
                  <a:srgbClr val="0000FF"/>
                </a:solidFill>
                <a:sym typeface="Comic Sans MS"/>
              </a:rPr>
              <a:t> </a:t>
            </a:r>
            <a:r>
              <a:rPr lang="pt-PT" sz="2500" b="0" i="1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delays</a:t>
            </a:r>
            <a:endParaRPr lang="pt-PT" sz="2500" b="0" i="1" u="none" strike="noStrike" cap="none" baseline="0" dirty="0" smtClean="0">
              <a:solidFill>
                <a:srgbClr val="0000FF"/>
              </a:solidFill>
              <a:sym typeface="Comic Sans MS"/>
            </a:endParaRPr>
          </a:p>
          <a:p>
            <a:pPr marL="223838" marR="0" lvl="0" indent="-20478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5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Compensam </a:t>
            </a:r>
            <a:r>
              <a:rPr lang="pt-PT" sz="2500" b="0" i="0" u="none" strike="noStrike" cap="none" baseline="0" smtClean="0">
                <a:solidFill>
                  <a:srgbClr val="0000FF"/>
                </a:solidFill>
                <a:sym typeface="Comic Sans MS"/>
              </a:rPr>
              <a:t>as </a:t>
            </a:r>
            <a:r>
              <a:rPr lang="pt-PT" sz="2500" b="0" i="0" u="none" strike="noStrike" cap="none" baseline="0" smtClean="0">
                <a:solidFill>
                  <a:srgbClr val="0000FF"/>
                </a:solidFill>
                <a:sym typeface="Comic Sans MS"/>
              </a:rPr>
              <a:t>perdas </a:t>
            </a:r>
            <a:r>
              <a:rPr lang="pt-PT" sz="25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de pacotes ao nível aplicação através de técnicas especiais</a:t>
            </a:r>
          </a:p>
          <a:p>
            <a:pPr marL="563563" marR="0" lvl="1" indent="-21431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1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Interpolação simples pelo recetor</a:t>
            </a:r>
          </a:p>
          <a:p>
            <a:pPr marL="563563" marR="0" lvl="1" indent="-21431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100" b="0" i="1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Forward</a:t>
            </a:r>
            <a:r>
              <a:rPr lang="pt-PT" sz="2100" b="0" i="1" u="none" strike="noStrike" cap="none" baseline="0" dirty="0" smtClean="0">
                <a:solidFill>
                  <a:schemeClr val="dk2"/>
                </a:solidFill>
                <a:sym typeface="Comic Sans MS"/>
              </a:rPr>
              <a:t> error </a:t>
            </a:r>
            <a:r>
              <a:rPr lang="pt-PT" sz="2100" b="0" i="1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correction</a:t>
            </a:r>
            <a:r>
              <a:rPr lang="pt-PT" sz="2100" b="0" i="1" u="none" strike="noStrike" cap="none" baseline="0" dirty="0" smtClean="0">
                <a:solidFill>
                  <a:schemeClr val="dk2"/>
                </a:solidFill>
                <a:sym typeface="Comic Sans MS"/>
              </a:rPr>
              <a:t> </a:t>
            </a:r>
            <a:r>
              <a:rPr lang="pt-PT" sz="21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(</a:t>
            </a:r>
            <a:r>
              <a:rPr lang="pt-PT" sz="2100" dirty="0" smtClean="0"/>
              <a:t>FEC</a:t>
            </a:r>
            <a:r>
              <a:rPr lang="pt-PT" sz="21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)</a:t>
            </a:r>
          </a:p>
          <a:p>
            <a:pPr marL="563563" marR="0" lvl="1" indent="-21431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100" b="0" i="1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Interl</a:t>
            </a:r>
            <a:r>
              <a:rPr lang="pt-PT" sz="2100" i="1" dirty="0" err="1" smtClean="0"/>
              <a:t>ea</a:t>
            </a:r>
            <a:r>
              <a:rPr lang="pt-PT" sz="2100" b="0" i="1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ving</a:t>
            </a:r>
            <a:r>
              <a:rPr lang="pt-PT" sz="21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 (enviar em cada pacote partes diferidas do </a:t>
            </a:r>
            <a:r>
              <a:rPr lang="pt-PT" sz="2100" b="0" i="1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stream</a:t>
            </a:r>
            <a:r>
              <a:rPr lang="pt-PT" sz="21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)</a:t>
            </a:r>
          </a:p>
          <a:p>
            <a:pPr marL="563563" marR="0" lvl="1" indent="-21431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100" b="0" i="1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Interl</a:t>
            </a:r>
            <a:r>
              <a:rPr lang="pt-PT" sz="2100" i="1" dirty="0" err="1" smtClean="0"/>
              <a:t>ea</a:t>
            </a:r>
            <a:r>
              <a:rPr lang="pt-PT" sz="2100" b="0" i="1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ving</a:t>
            </a:r>
            <a:r>
              <a:rPr lang="pt-PT" sz="2100" b="0" i="1" u="none" strike="noStrike" cap="none" baseline="0" dirty="0" smtClean="0">
                <a:solidFill>
                  <a:schemeClr val="dk2"/>
                </a:solidFill>
                <a:sym typeface="Comic Sans MS"/>
              </a:rPr>
              <a:t> </a:t>
            </a:r>
            <a:r>
              <a:rPr lang="pt-PT" sz="2100" b="0" i="1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and</a:t>
            </a:r>
            <a:r>
              <a:rPr lang="pt-PT" sz="2100" b="0" i="1" u="none" strike="noStrike" cap="none" baseline="0" dirty="0" smtClean="0">
                <a:solidFill>
                  <a:schemeClr val="dk2"/>
                </a:solidFill>
                <a:sym typeface="Comic Sans MS"/>
              </a:rPr>
              <a:t> </a:t>
            </a:r>
            <a:r>
              <a:rPr lang="pt-PT" sz="2100" b="0" i="1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multi-resolution</a:t>
            </a:r>
            <a:r>
              <a:rPr lang="pt-PT" sz="2100" b="0" i="1" u="none" strike="noStrike" cap="none" baseline="0" dirty="0" smtClean="0">
                <a:solidFill>
                  <a:schemeClr val="dk2"/>
                </a:solidFill>
                <a:sym typeface="Comic Sans MS"/>
              </a:rPr>
              <a:t> </a:t>
            </a:r>
            <a:r>
              <a:rPr lang="pt-PT" sz="21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(idem com diferentes resoluções)</a:t>
            </a:r>
          </a:p>
          <a:p>
            <a:pPr marL="563563" marR="0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endParaRPr lang="pt-PT" sz="2100" b="0" i="0" u="none" strike="noStrike" cap="none" baseline="0" dirty="0" smtClean="0">
              <a:solidFill>
                <a:schemeClr val="dk2"/>
              </a:solidFill>
              <a:sym typeface="Comic Sans MS"/>
            </a:endParaRPr>
          </a:p>
          <a:p>
            <a:pPr marL="563563" marR="0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endParaRPr lang="pt-PT" sz="2100" b="0" i="0" u="none" strike="noStrike" cap="none" baseline="0" dirty="0" smtClean="0">
              <a:solidFill>
                <a:schemeClr val="dk2"/>
              </a:solidFill>
              <a:sym typeface="Comic Sans MS"/>
            </a:endParaRPr>
          </a:p>
          <a:p>
            <a:pPr marL="223838" marR="0" lvl="0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None/>
            </a:pPr>
            <a:endParaRPr lang="pt-PT" sz="2500" b="0" i="0" u="none" strike="noStrike" cap="none" baseline="0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559" name="Shape 559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5730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223837" lvl="0" indent="-46037" algn="l" rtl="0">
              <a:spcBef>
                <a:spcPts val="140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GB" sz="3000" b="0" i="1">
                <a:solidFill>
                  <a:srgbClr val="000000"/>
                </a:solidFill>
              </a:rPr>
              <a:t>There are no facts, only interpretations. </a:t>
            </a:r>
          </a:p>
          <a:p>
            <a:pPr marL="223837" lvl="0" indent="-46037" algn="l" rtl="0">
              <a:spcBef>
                <a:spcPts val="140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GB" sz="3000" b="0">
                <a:solidFill>
                  <a:srgbClr val="000000"/>
                </a:solidFill>
              </a:rPr>
              <a:t>						</a:t>
            </a:r>
          </a:p>
          <a:p>
            <a:pPr marL="223837" lvl="0" indent="-46037" algn="l">
              <a:spcBef>
                <a:spcPts val="140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GB" sz="3000" b="0">
                <a:solidFill>
                  <a:srgbClr val="000000"/>
                </a:solidFill>
              </a:rPr>
              <a:t>– Autor: </a:t>
            </a:r>
            <a:r>
              <a:rPr lang="en-GB" sz="3000" b="0" i="1">
                <a:solidFill>
                  <a:srgbClr val="000000"/>
                </a:solidFill>
              </a:rPr>
              <a:t>Friedrich Nietzsche (1844-1900)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3</a:t>
            </a:fld>
            <a:endParaRPr lang="en-GB"/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Forward Error Correction (FEC)</a:t>
            </a:r>
          </a:p>
        </p:txBody>
      </p:sp>
      <p:sp>
        <p:nvSpPr>
          <p:cNvPr id="565" name="Shape 565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30</a:t>
            </a:fld>
            <a:endParaRPr lang="en-GB"/>
          </a:p>
        </p:txBody>
      </p:sp>
      <p:sp>
        <p:nvSpPr>
          <p:cNvPr id="566" name="Shape 566"/>
          <p:cNvSpPr/>
          <p:nvPr/>
        </p:nvSpPr>
        <p:spPr>
          <a:xfrm>
            <a:off x="7669647" y="4572161"/>
            <a:ext cx="490199" cy="2853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67" name="Shape 567"/>
          <p:cNvSpPr/>
          <p:nvPr/>
        </p:nvSpPr>
        <p:spPr>
          <a:xfrm>
            <a:off x="466894" y="3724344"/>
            <a:ext cx="571200" cy="285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68" name="Shape 568"/>
          <p:cNvSpPr txBox="1"/>
          <p:nvPr/>
        </p:nvSpPr>
        <p:spPr>
          <a:xfrm>
            <a:off x="1332576" y="2491275"/>
            <a:ext cx="942900" cy="3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Emissor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490011" y="3643591"/>
            <a:ext cx="374100" cy="344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dirty="0"/>
              <a:t>x</a:t>
            </a:r>
            <a:r>
              <a:rPr lang="en-GB" baseline="-25000" dirty="0"/>
              <a:t>4</a:t>
            </a:r>
          </a:p>
        </p:txBody>
      </p:sp>
      <p:sp>
        <p:nvSpPr>
          <p:cNvPr id="570" name="Shape 570"/>
          <p:cNvSpPr/>
          <p:nvPr/>
        </p:nvSpPr>
        <p:spPr>
          <a:xfrm>
            <a:off x="1092986" y="3717203"/>
            <a:ext cx="571200" cy="285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71" name="Shape 571"/>
          <p:cNvSpPr txBox="1"/>
          <p:nvPr/>
        </p:nvSpPr>
        <p:spPr>
          <a:xfrm>
            <a:off x="1142311" y="3643591"/>
            <a:ext cx="374100" cy="344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x</a:t>
            </a:r>
            <a:r>
              <a:rPr lang="en-GB" baseline="-25000"/>
              <a:t>3</a:t>
            </a:r>
          </a:p>
        </p:txBody>
      </p:sp>
      <p:sp>
        <p:nvSpPr>
          <p:cNvPr id="572" name="Shape 572"/>
          <p:cNvSpPr/>
          <p:nvPr/>
        </p:nvSpPr>
        <p:spPr>
          <a:xfrm>
            <a:off x="1719079" y="3717203"/>
            <a:ext cx="571200" cy="285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73" name="Shape 573"/>
          <p:cNvSpPr txBox="1"/>
          <p:nvPr/>
        </p:nvSpPr>
        <p:spPr>
          <a:xfrm>
            <a:off x="1768415" y="3643591"/>
            <a:ext cx="374100" cy="344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x</a:t>
            </a:r>
            <a:r>
              <a:rPr lang="en-GB" baseline="-25000"/>
              <a:t>2</a:t>
            </a:r>
          </a:p>
        </p:txBody>
      </p:sp>
      <p:sp>
        <p:nvSpPr>
          <p:cNvPr id="574" name="Shape 574"/>
          <p:cNvSpPr/>
          <p:nvPr/>
        </p:nvSpPr>
        <p:spPr>
          <a:xfrm>
            <a:off x="2345171" y="3717215"/>
            <a:ext cx="571200" cy="285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75" name="Shape 575"/>
          <p:cNvSpPr txBox="1"/>
          <p:nvPr/>
        </p:nvSpPr>
        <p:spPr>
          <a:xfrm>
            <a:off x="2378906" y="3643578"/>
            <a:ext cx="374100" cy="344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x</a:t>
            </a:r>
            <a:r>
              <a:rPr lang="en-GB" baseline="-25000"/>
              <a:t>1</a:t>
            </a:r>
          </a:p>
        </p:txBody>
      </p:sp>
      <p:sp>
        <p:nvSpPr>
          <p:cNvPr id="576" name="Shape 576"/>
          <p:cNvSpPr txBox="1"/>
          <p:nvPr/>
        </p:nvSpPr>
        <p:spPr>
          <a:xfrm>
            <a:off x="7327910" y="2494606"/>
            <a:ext cx="942900" cy="344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Receptor</a:t>
            </a:r>
          </a:p>
        </p:txBody>
      </p:sp>
      <p:sp>
        <p:nvSpPr>
          <p:cNvPr id="577" name="Shape 577"/>
          <p:cNvSpPr/>
          <p:nvPr/>
        </p:nvSpPr>
        <p:spPr>
          <a:xfrm>
            <a:off x="6377218" y="4579315"/>
            <a:ext cx="490199" cy="285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78" name="Shape 578"/>
          <p:cNvSpPr txBox="1"/>
          <p:nvPr/>
        </p:nvSpPr>
        <p:spPr>
          <a:xfrm>
            <a:off x="5313564" y="4491256"/>
            <a:ext cx="1154246" cy="43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Aplicação:</a:t>
            </a:r>
          </a:p>
        </p:txBody>
      </p:sp>
      <p:sp>
        <p:nvSpPr>
          <p:cNvPr id="579" name="Shape 579"/>
          <p:cNvSpPr txBox="1"/>
          <p:nvPr/>
        </p:nvSpPr>
        <p:spPr>
          <a:xfrm>
            <a:off x="6400325" y="4505708"/>
            <a:ext cx="340199" cy="344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x</a:t>
            </a:r>
            <a:r>
              <a:rPr lang="en-GB" baseline="-25000"/>
              <a:t>4</a:t>
            </a:r>
          </a:p>
        </p:txBody>
      </p:sp>
      <p:sp>
        <p:nvSpPr>
          <p:cNvPr id="580" name="Shape 580"/>
          <p:cNvSpPr txBox="1"/>
          <p:nvPr/>
        </p:nvSpPr>
        <p:spPr>
          <a:xfrm>
            <a:off x="7770154" y="4498578"/>
            <a:ext cx="340199" cy="344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x</a:t>
            </a:r>
            <a:r>
              <a:rPr lang="en-GB" baseline="-25000"/>
              <a:t>2</a:t>
            </a:r>
          </a:p>
        </p:txBody>
      </p:sp>
      <p:sp>
        <p:nvSpPr>
          <p:cNvPr id="581" name="Shape 581"/>
          <p:cNvSpPr/>
          <p:nvPr/>
        </p:nvSpPr>
        <p:spPr>
          <a:xfrm>
            <a:off x="8315752" y="4565056"/>
            <a:ext cx="490199" cy="285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82" name="Shape 582"/>
          <p:cNvSpPr txBox="1"/>
          <p:nvPr/>
        </p:nvSpPr>
        <p:spPr>
          <a:xfrm>
            <a:off x="8454954" y="4491450"/>
            <a:ext cx="340199" cy="344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x</a:t>
            </a:r>
            <a:r>
              <a:rPr lang="en-GB" baseline="-25000"/>
              <a:t>1</a:t>
            </a:r>
          </a:p>
        </p:txBody>
      </p:sp>
      <p:sp>
        <p:nvSpPr>
          <p:cNvPr id="583" name="Shape 583"/>
          <p:cNvSpPr/>
          <p:nvPr/>
        </p:nvSpPr>
        <p:spPr>
          <a:xfrm>
            <a:off x="3213280" y="2701883"/>
            <a:ext cx="2632932" cy="2355912"/>
          </a:xfrm>
          <a:prstGeom prst="cloud">
            <a:avLst/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84" name="Shape 584"/>
          <p:cNvSpPr/>
          <p:nvPr/>
        </p:nvSpPr>
        <p:spPr>
          <a:xfrm rot="-5400000">
            <a:off x="5801290" y="3608792"/>
            <a:ext cx="351300" cy="5019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85" name="Shape 585"/>
          <p:cNvSpPr txBox="1"/>
          <p:nvPr/>
        </p:nvSpPr>
        <p:spPr>
          <a:xfrm>
            <a:off x="4093525" y="3567867"/>
            <a:ext cx="942900" cy="43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Internet</a:t>
            </a:r>
          </a:p>
        </p:txBody>
      </p:sp>
      <p:sp>
        <p:nvSpPr>
          <p:cNvPr id="586" name="Shape 586"/>
          <p:cNvSpPr/>
          <p:nvPr/>
        </p:nvSpPr>
        <p:spPr>
          <a:xfrm rot="-5400000">
            <a:off x="3082673" y="3615933"/>
            <a:ext cx="351300" cy="5019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87" name="Shape 587"/>
          <p:cNvSpPr/>
          <p:nvPr/>
        </p:nvSpPr>
        <p:spPr>
          <a:xfrm rot="1235410">
            <a:off x="7713456" y="3690267"/>
            <a:ext cx="403217" cy="317670"/>
          </a:xfrm>
          <a:prstGeom prst="irregularSeal2">
            <a:avLst/>
          </a:prstGeom>
          <a:solidFill>
            <a:srgbClr val="D9D9D9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88" name="Shape 588"/>
          <p:cNvSpPr/>
          <p:nvPr/>
        </p:nvSpPr>
        <p:spPr>
          <a:xfrm>
            <a:off x="364669" y="3078182"/>
            <a:ext cx="550325" cy="285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90" name="Shape 590"/>
          <p:cNvSpPr/>
          <p:nvPr/>
        </p:nvSpPr>
        <p:spPr>
          <a:xfrm>
            <a:off x="1129086" y="3057469"/>
            <a:ext cx="490199" cy="285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91" name="Shape 591"/>
          <p:cNvSpPr txBox="1"/>
          <p:nvPr/>
        </p:nvSpPr>
        <p:spPr>
          <a:xfrm>
            <a:off x="1153251" y="3057469"/>
            <a:ext cx="361303" cy="2707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x</a:t>
            </a:r>
            <a:r>
              <a:rPr lang="en-GB" baseline="-25000"/>
              <a:t>3</a:t>
            </a:r>
          </a:p>
        </p:txBody>
      </p:sp>
      <p:sp>
        <p:nvSpPr>
          <p:cNvPr id="592" name="Shape 592"/>
          <p:cNvSpPr/>
          <p:nvPr/>
        </p:nvSpPr>
        <p:spPr>
          <a:xfrm>
            <a:off x="1785057" y="3071053"/>
            <a:ext cx="490199" cy="285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93" name="Shape 593"/>
          <p:cNvSpPr txBox="1"/>
          <p:nvPr/>
        </p:nvSpPr>
        <p:spPr>
          <a:xfrm>
            <a:off x="1833377" y="3071052"/>
            <a:ext cx="361303" cy="2707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x</a:t>
            </a:r>
            <a:r>
              <a:rPr lang="en-GB" baseline="-25000"/>
              <a:t>2</a:t>
            </a:r>
          </a:p>
        </p:txBody>
      </p:sp>
      <p:sp>
        <p:nvSpPr>
          <p:cNvPr id="594" name="Shape 594"/>
          <p:cNvSpPr/>
          <p:nvPr/>
        </p:nvSpPr>
        <p:spPr>
          <a:xfrm>
            <a:off x="2450719" y="3078182"/>
            <a:ext cx="490199" cy="285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95" name="Shape 595"/>
          <p:cNvSpPr txBox="1"/>
          <p:nvPr/>
        </p:nvSpPr>
        <p:spPr>
          <a:xfrm>
            <a:off x="2523553" y="3078182"/>
            <a:ext cx="361303" cy="2707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x</a:t>
            </a:r>
            <a:r>
              <a:rPr lang="en-GB" baseline="-25000"/>
              <a:t>1</a:t>
            </a:r>
          </a:p>
        </p:txBody>
      </p:sp>
      <p:sp>
        <p:nvSpPr>
          <p:cNvPr id="596" name="Shape 596"/>
          <p:cNvSpPr/>
          <p:nvPr/>
        </p:nvSpPr>
        <p:spPr>
          <a:xfrm>
            <a:off x="2724657" y="3737903"/>
            <a:ext cx="160199" cy="243899"/>
          </a:xfrm>
          <a:prstGeom prst="rect">
            <a:avLst/>
          </a:prstGeom>
          <a:solidFill>
            <a:srgbClr val="9FC5E8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97" name="Shape 597"/>
          <p:cNvSpPr/>
          <p:nvPr/>
        </p:nvSpPr>
        <p:spPr>
          <a:xfrm>
            <a:off x="1495968" y="3745045"/>
            <a:ext cx="160199" cy="243899"/>
          </a:xfrm>
          <a:prstGeom prst="rect">
            <a:avLst/>
          </a:prstGeom>
          <a:solidFill>
            <a:srgbClr val="9FC5E8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98" name="Shape 598"/>
          <p:cNvSpPr/>
          <p:nvPr/>
        </p:nvSpPr>
        <p:spPr>
          <a:xfrm>
            <a:off x="828339" y="3745045"/>
            <a:ext cx="160199" cy="243899"/>
          </a:xfrm>
          <a:prstGeom prst="rect">
            <a:avLst/>
          </a:prstGeom>
          <a:solidFill>
            <a:srgbClr val="9FC5E8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99" name="Shape 599"/>
          <p:cNvSpPr/>
          <p:nvPr/>
        </p:nvSpPr>
        <p:spPr>
          <a:xfrm>
            <a:off x="2114221" y="3737928"/>
            <a:ext cx="160199" cy="243899"/>
          </a:xfrm>
          <a:prstGeom prst="rect">
            <a:avLst/>
          </a:prstGeom>
          <a:solidFill>
            <a:srgbClr val="9FC5E8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600" name="Shape 600"/>
          <p:cNvCxnSpPr/>
          <p:nvPr/>
        </p:nvCxnSpPr>
        <p:spPr>
          <a:xfrm flipH="1">
            <a:off x="2173483" y="3429715"/>
            <a:ext cx="352199" cy="242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01" name="Shape 601"/>
          <p:cNvCxnSpPr/>
          <p:nvPr/>
        </p:nvCxnSpPr>
        <p:spPr>
          <a:xfrm flipH="1">
            <a:off x="948183" y="3425710"/>
            <a:ext cx="352199" cy="242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02" name="Shape 602"/>
          <p:cNvCxnSpPr/>
          <p:nvPr/>
        </p:nvCxnSpPr>
        <p:spPr>
          <a:xfrm flipH="1">
            <a:off x="1612793" y="3415781"/>
            <a:ext cx="352199" cy="242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03" name="Shape 603"/>
          <p:cNvCxnSpPr/>
          <p:nvPr/>
        </p:nvCxnSpPr>
        <p:spPr>
          <a:xfrm flipH="1">
            <a:off x="330091" y="3452503"/>
            <a:ext cx="352199" cy="242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04" name="Shape 604"/>
          <p:cNvCxnSpPr/>
          <p:nvPr/>
        </p:nvCxnSpPr>
        <p:spPr>
          <a:xfrm>
            <a:off x="8474228" y="4087289"/>
            <a:ext cx="3900" cy="3821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05" name="Shape 605"/>
          <p:cNvSpPr/>
          <p:nvPr/>
        </p:nvSpPr>
        <p:spPr>
          <a:xfrm>
            <a:off x="6377218" y="3713644"/>
            <a:ext cx="571200" cy="285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06" name="Shape 606"/>
          <p:cNvSpPr txBox="1"/>
          <p:nvPr/>
        </p:nvSpPr>
        <p:spPr>
          <a:xfrm>
            <a:off x="6400335" y="3632890"/>
            <a:ext cx="374100" cy="344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x</a:t>
            </a:r>
            <a:r>
              <a:rPr lang="en-GB" baseline="-25000"/>
              <a:t>4</a:t>
            </a:r>
          </a:p>
        </p:txBody>
      </p:sp>
      <p:sp>
        <p:nvSpPr>
          <p:cNvPr id="607" name="Shape 607"/>
          <p:cNvSpPr/>
          <p:nvPr/>
        </p:nvSpPr>
        <p:spPr>
          <a:xfrm>
            <a:off x="7003310" y="3706502"/>
            <a:ext cx="571200" cy="285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08" name="Shape 608"/>
          <p:cNvSpPr txBox="1"/>
          <p:nvPr/>
        </p:nvSpPr>
        <p:spPr>
          <a:xfrm>
            <a:off x="7052636" y="3632890"/>
            <a:ext cx="374100" cy="344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x</a:t>
            </a:r>
            <a:r>
              <a:rPr lang="en-GB" baseline="-25000"/>
              <a:t>3</a:t>
            </a:r>
          </a:p>
        </p:txBody>
      </p:sp>
      <p:sp>
        <p:nvSpPr>
          <p:cNvPr id="609" name="Shape 609"/>
          <p:cNvSpPr/>
          <p:nvPr/>
        </p:nvSpPr>
        <p:spPr>
          <a:xfrm>
            <a:off x="8255496" y="3706514"/>
            <a:ext cx="571200" cy="285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10" name="Shape 610"/>
          <p:cNvSpPr txBox="1"/>
          <p:nvPr/>
        </p:nvSpPr>
        <p:spPr>
          <a:xfrm>
            <a:off x="8289230" y="3632878"/>
            <a:ext cx="374100" cy="344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x</a:t>
            </a:r>
            <a:r>
              <a:rPr lang="en-GB" baseline="-25000"/>
              <a:t>1</a:t>
            </a:r>
          </a:p>
        </p:txBody>
      </p:sp>
      <p:sp>
        <p:nvSpPr>
          <p:cNvPr id="611" name="Shape 611"/>
          <p:cNvSpPr/>
          <p:nvPr/>
        </p:nvSpPr>
        <p:spPr>
          <a:xfrm>
            <a:off x="8634982" y="3727203"/>
            <a:ext cx="160199" cy="243899"/>
          </a:xfrm>
          <a:prstGeom prst="rect">
            <a:avLst/>
          </a:prstGeom>
          <a:solidFill>
            <a:srgbClr val="9FC5E8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12" name="Shape 612"/>
          <p:cNvSpPr/>
          <p:nvPr/>
        </p:nvSpPr>
        <p:spPr>
          <a:xfrm>
            <a:off x="7406292" y="3734345"/>
            <a:ext cx="160199" cy="243899"/>
          </a:xfrm>
          <a:prstGeom prst="rect">
            <a:avLst/>
          </a:prstGeom>
          <a:solidFill>
            <a:srgbClr val="9FC5E8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13" name="Shape 613"/>
          <p:cNvSpPr/>
          <p:nvPr/>
        </p:nvSpPr>
        <p:spPr>
          <a:xfrm>
            <a:off x="6738664" y="3734345"/>
            <a:ext cx="160199" cy="243899"/>
          </a:xfrm>
          <a:prstGeom prst="rect">
            <a:avLst/>
          </a:prstGeom>
          <a:solidFill>
            <a:srgbClr val="9FC5E8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14" name="Shape 614"/>
          <p:cNvSpPr/>
          <p:nvPr/>
        </p:nvSpPr>
        <p:spPr>
          <a:xfrm>
            <a:off x="7023566" y="4572547"/>
            <a:ext cx="490199" cy="285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15" name="Shape 615"/>
          <p:cNvSpPr txBox="1"/>
          <p:nvPr/>
        </p:nvSpPr>
        <p:spPr>
          <a:xfrm>
            <a:off x="7085382" y="4498965"/>
            <a:ext cx="340199" cy="344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x</a:t>
            </a:r>
            <a:r>
              <a:rPr lang="en-GB" baseline="-25000"/>
              <a:t>3</a:t>
            </a:r>
          </a:p>
        </p:txBody>
      </p:sp>
      <p:cxnSp>
        <p:nvCxnSpPr>
          <p:cNvPr id="616" name="Shape 616"/>
          <p:cNvCxnSpPr/>
          <p:nvPr/>
        </p:nvCxnSpPr>
        <p:spPr>
          <a:xfrm>
            <a:off x="6541500" y="4097990"/>
            <a:ext cx="3900" cy="3821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17" name="Shape 617"/>
          <p:cNvCxnSpPr/>
          <p:nvPr/>
        </p:nvCxnSpPr>
        <p:spPr>
          <a:xfrm>
            <a:off x="7266600" y="4097990"/>
            <a:ext cx="3900" cy="3821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18" name="Shape 618"/>
          <p:cNvCxnSpPr>
            <a:endCxn id="580" idx="0"/>
          </p:cNvCxnSpPr>
          <p:nvPr/>
        </p:nvCxnSpPr>
        <p:spPr>
          <a:xfrm>
            <a:off x="7587154" y="4141278"/>
            <a:ext cx="353100" cy="357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569"/>
          <p:cNvSpPr txBox="1"/>
          <p:nvPr/>
        </p:nvSpPr>
        <p:spPr>
          <a:xfrm>
            <a:off x="579523" y="3052649"/>
            <a:ext cx="374100" cy="344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x</a:t>
            </a:r>
            <a:r>
              <a:rPr lang="en-GB" baseline="-25000"/>
              <a:t>4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 txBox="1">
            <a:spLocks noGrp="1"/>
          </p:cNvSpPr>
          <p:nvPr>
            <p:ph type="sldNum" idx="12"/>
          </p:nvPr>
        </p:nvSpPr>
        <p:spPr>
          <a:xfrm>
            <a:off x="6785275" y="6114650"/>
            <a:ext cx="2133599" cy="4761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31</a:t>
            </a:fld>
            <a:endParaRPr lang="en-GB"/>
          </a:p>
        </p:txBody>
      </p:sp>
      <p:pic>
        <p:nvPicPr>
          <p:cNvPr id="625" name="Shape 6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4655" y="3706288"/>
            <a:ext cx="588625" cy="715890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Shape 626"/>
          <p:cNvSpPr/>
          <p:nvPr/>
        </p:nvSpPr>
        <p:spPr>
          <a:xfrm>
            <a:off x="2376579" y="2340879"/>
            <a:ext cx="3977855" cy="3065796"/>
          </a:xfrm>
          <a:prstGeom prst="cloud">
            <a:avLst/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627" name="Shape 627"/>
          <p:cNvCxnSpPr/>
          <p:nvPr/>
        </p:nvCxnSpPr>
        <p:spPr>
          <a:xfrm rot="10800000" flipH="1">
            <a:off x="2033279" y="3272826"/>
            <a:ext cx="2150699" cy="791399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28" name="Shape 628"/>
          <p:cNvCxnSpPr>
            <a:endCxn id="629" idx="1"/>
          </p:cNvCxnSpPr>
          <p:nvPr/>
        </p:nvCxnSpPr>
        <p:spPr>
          <a:xfrm>
            <a:off x="4163325" y="3272816"/>
            <a:ext cx="2534400" cy="7914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30" name="Shape 630"/>
          <p:cNvSpPr txBox="1"/>
          <p:nvPr/>
        </p:nvSpPr>
        <p:spPr>
          <a:xfrm>
            <a:off x="3756269" y="3491192"/>
            <a:ext cx="1362599" cy="4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000"/>
              <a:t>Streaming (IPTV)</a:t>
            </a:r>
          </a:p>
        </p:txBody>
      </p:sp>
      <p:sp>
        <p:nvSpPr>
          <p:cNvPr id="631" name="Shape 631"/>
          <p:cNvSpPr txBox="1"/>
          <p:nvPr/>
        </p:nvSpPr>
        <p:spPr>
          <a:xfrm>
            <a:off x="3721407" y="2608754"/>
            <a:ext cx="1288199" cy="4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b="1"/>
              <a:t>Internet</a:t>
            </a:r>
          </a:p>
        </p:txBody>
      </p:sp>
      <p:sp>
        <p:nvSpPr>
          <p:cNvPr id="632" name="Shape 632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/>
              <a:t>Streaming Multicasted</a:t>
            </a:r>
          </a:p>
        </p:txBody>
      </p:sp>
      <p:pic>
        <p:nvPicPr>
          <p:cNvPr id="633" name="Shape 6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5275" y="2135604"/>
            <a:ext cx="717661" cy="62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9" name="Shape 6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7725" y="3752929"/>
            <a:ext cx="717661" cy="622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5" name="Shape 635"/>
          <p:cNvCxnSpPr>
            <a:endCxn id="633" idx="1"/>
          </p:cNvCxnSpPr>
          <p:nvPr/>
        </p:nvCxnSpPr>
        <p:spPr>
          <a:xfrm rot="10800000" flipH="1">
            <a:off x="4608175" y="2446891"/>
            <a:ext cx="2177100" cy="8670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634" name="Shape 6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8024" y="4879756"/>
            <a:ext cx="717661" cy="622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6" name="Shape 636"/>
          <p:cNvCxnSpPr/>
          <p:nvPr/>
        </p:nvCxnSpPr>
        <p:spPr>
          <a:xfrm rot="-5400000" flipH="1">
            <a:off x="4844924" y="3780735"/>
            <a:ext cx="1709700" cy="1036500"/>
          </a:xfrm>
          <a:prstGeom prst="curvedConnector2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dirty="0" smtClean="0"/>
              <a:t>Televisão IP </a:t>
            </a:r>
            <a:r>
              <a:rPr lang="pt-PT" i="1" dirty="0" smtClean="0"/>
              <a:t>Live</a:t>
            </a:r>
            <a:r>
              <a:rPr lang="pt-PT" dirty="0" smtClean="0"/>
              <a:t> (</a:t>
            </a:r>
            <a:r>
              <a:rPr lang="pt-PT" i="1" dirty="0" smtClean="0"/>
              <a:t>Live </a:t>
            </a:r>
            <a: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IP TV</a:t>
            </a:r>
            <a:r>
              <a:rPr lang="pt-PT" dirty="0" smtClean="0"/>
              <a:t>)</a:t>
            </a:r>
            <a:endParaRPr lang="pt-PT" dirty="0"/>
          </a:p>
        </p:txBody>
      </p:sp>
      <p:sp>
        <p:nvSpPr>
          <p:cNvPr id="643" name="Shape 643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029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Cada canal de televisão é difundido através de um </a:t>
            </a:r>
            <a:r>
              <a:rPr lang="pt-PT" sz="2400" b="0" i="1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stream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UDP com resolução muito elevada (vários Mbps)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Esta capacidade só está disponível para os canais difundidos pelo operador para os seus clientes diretos pois requer reserva e </a:t>
            </a:r>
            <a:r>
              <a:rPr lang="pt-PT" sz="2400" b="0" i="0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afectação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 capacidade na rede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Cada </a:t>
            </a:r>
            <a:r>
              <a:rPr lang="pt-PT" sz="2400" b="0" i="1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stream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é difundido para um grupo IP </a:t>
            </a:r>
            <a:r>
              <a:rPr lang="pt-PT" sz="2400" b="0" i="1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Multicast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distinto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Utiliza as técnicas de FEC que vimos atrás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De alguma forma a TDT utiliza técnicas semelhantes mas o canal de difusão é </a:t>
            </a:r>
            <a:r>
              <a:rPr lang="pt-PT" sz="2400" b="0" i="1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broadcasting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sem fios numa gama de frequências reservadas</a:t>
            </a:r>
            <a:endParaRPr lang="pt-PT" sz="2400" b="0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44" name="Shape 644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RTP – Real Time Transport Protocol</a:t>
            </a:r>
          </a:p>
        </p:txBody>
      </p:sp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370888" cy="24971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1984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Pacotes contendo informação multimédia transportados através de </a:t>
            </a:r>
            <a:r>
              <a:rPr lang="pt-PT" sz="2400" b="0" i="0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datagramas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 UDP</a:t>
            </a:r>
          </a:p>
          <a:p>
            <a:pPr marL="223837" marR="0" lvl="0" indent="-198437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Formato normalizado para transmissão de informação multimédia em pacotes</a:t>
            </a:r>
          </a:p>
          <a:p>
            <a:pPr marL="223838" marR="0" lvl="0" indent="-1984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dirty="0" smtClean="0"/>
              <a:t>Esses pacotes são geralmente encapsulados em UDP</a:t>
            </a:r>
            <a:endParaRPr lang="pt-PT" sz="2400" dirty="0"/>
          </a:p>
        </p:txBody>
      </p:sp>
      <p:sp>
        <p:nvSpPr>
          <p:cNvPr id="651" name="Shape 651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33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52" name="Shape 652"/>
          <p:cNvGrpSpPr/>
          <p:nvPr/>
        </p:nvGrpSpPr>
        <p:grpSpPr>
          <a:xfrm>
            <a:off x="3125685" y="5627925"/>
            <a:ext cx="1912736" cy="381000"/>
            <a:chOff x="821100" y="6029125"/>
            <a:chExt cx="1315499" cy="381000"/>
          </a:xfrm>
        </p:grpSpPr>
        <p:sp>
          <p:nvSpPr>
            <p:cNvPr id="653" name="Shape 653"/>
            <p:cNvSpPr/>
            <p:nvPr/>
          </p:nvSpPr>
          <p:spPr>
            <a:xfrm>
              <a:off x="821100" y="6029125"/>
              <a:ext cx="1315499" cy="3810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b="1"/>
            </a:p>
          </p:txBody>
        </p:sp>
        <p:sp>
          <p:nvSpPr>
            <p:cNvPr id="654" name="Shape 654"/>
            <p:cNvSpPr txBox="1"/>
            <p:nvPr/>
          </p:nvSpPr>
          <p:spPr>
            <a:xfrm>
              <a:off x="1069200" y="6095877"/>
              <a:ext cx="912599" cy="247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b="1"/>
                <a:t>Canal</a:t>
              </a:r>
            </a:p>
          </p:txBody>
        </p:sp>
      </p:grpSp>
      <p:grpSp>
        <p:nvGrpSpPr>
          <p:cNvPr id="655" name="Shape 655"/>
          <p:cNvGrpSpPr/>
          <p:nvPr/>
        </p:nvGrpSpPr>
        <p:grpSpPr>
          <a:xfrm>
            <a:off x="3125685" y="5246925"/>
            <a:ext cx="1912736" cy="381000"/>
            <a:chOff x="821100" y="6029125"/>
            <a:chExt cx="1315499" cy="381000"/>
          </a:xfrm>
        </p:grpSpPr>
        <p:sp>
          <p:nvSpPr>
            <p:cNvPr id="656" name="Shape 656"/>
            <p:cNvSpPr/>
            <p:nvPr/>
          </p:nvSpPr>
          <p:spPr>
            <a:xfrm>
              <a:off x="821100" y="6029125"/>
              <a:ext cx="1315499" cy="3810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b="1"/>
            </a:p>
          </p:txBody>
        </p:sp>
        <p:sp>
          <p:nvSpPr>
            <p:cNvPr id="657" name="Shape 657"/>
            <p:cNvSpPr txBox="1"/>
            <p:nvPr/>
          </p:nvSpPr>
          <p:spPr>
            <a:xfrm>
              <a:off x="1069200" y="6095877"/>
              <a:ext cx="912599" cy="247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b="1"/>
                <a:t>Rede</a:t>
              </a:r>
            </a:p>
          </p:txBody>
        </p:sp>
      </p:grpSp>
      <p:grpSp>
        <p:nvGrpSpPr>
          <p:cNvPr id="658" name="Shape 658"/>
          <p:cNvGrpSpPr/>
          <p:nvPr/>
        </p:nvGrpSpPr>
        <p:grpSpPr>
          <a:xfrm>
            <a:off x="3125685" y="4865925"/>
            <a:ext cx="1912736" cy="381000"/>
            <a:chOff x="821100" y="6029125"/>
            <a:chExt cx="1315499" cy="381000"/>
          </a:xfrm>
        </p:grpSpPr>
        <p:sp>
          <p:nvSpPr>
            <p:cNvPr id="659" name="Shape 659"/>
            <p:cNvSpPr/>
            <p:nvPr/>
          </p:nvSpPr>
          <p:spPr>
            <a:xfrm>
              <a:off x="821100" y="6029125"/>
              <a:ext cx="1315499" cy="3810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b="1"/>
            </a:p>
          </p:txBody>
        </p:sp>
        <p:sp>
          <p:nvSpPr>
            <p:cNvPr id="660" name="Shape 660"/>
            <p:cNvSpPr txBox="1"/>
            <p:nvPr/>
          </p:nvSpPr>
          <p:spPr>
            <a:xfrm>
              <a:off x="914095" y="6095875"/>
              <a:ext cx="1222499" cy="247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en-GB" b="1"/>
                <a:t>Transporte (UDP)</a:t>
              </a:r>
            </a:p>
          </p:txBody>
        </p:sp>
      </p:grpSp>
      <p:grpSp>
        <p:nvGrpSpPr>
          <p:cNvPr id="661" name="Shape 661"/>
          <p:cNvGrpSpPr/>
          <p:nvPr/>
        </p:nvGrpSpPr>
        <p:grpSpPr>
          <a:xfrm>
            <a:off x="3125674" y="4484925"/>
            <a:ext cx="1912747" cy="381000"/>
            <a:chOff x="821093" y="6029125"/>
            <a:chExt cx="1315506" cy="381000"/>
          </a:xfrm>
        </p:grpSpPr>
        <p:sp>
          <p:nvSpPr>
            <p:cNvPr id="662" name="Shape 662"/>
            <p:cNvSpPr/>
            <p:nvPr/>
          </p:nvSpPr>
          <p:spPr>
            <a:xfrm>
              <a:off x="821100" y="6029125"/>
              <a:ext cx="1315499" cy="3810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b="1"/>
            </a:p>
          </p:txBody>
        </p:sp>
        <p:sp>
          <p:nvSpPr>
            <p:cNvPr id="663" name="Shape 663"/>
            <p:cNvSpPr txBox="1"/>
            <p:nvPr/>
          </p:nvSpPr>
          <p:spPr>
            <a:xfrm>
              <a:off x="821093" y="6095875"/>
              <a:ext cx="1315499" cy="247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b="1"/>
                <a:t>Trtansporte (RTP)</a:t>
              </a:r>
            </a:p>
          </p:txBody>
        </p:sp>
      </p:grpSp>
      <p:grpSp>
        <p:nvGrpSpPr>
          <p:cNvPr id="664" name="Shape 664"/>
          <p:cNvGrpSpPr/>
          <p:nvPr/>
        </p:nvGrpSpPr>
        <p:grpSpPr>
          <a:xfrm>
            <a:off x="3125747" y="4103925"/>
            <a:ext cx="1912736" cy="381000"/>
            <a:chOff x="821100" y="6029125"/>
            <a:chExt cx="1315499" cy="381000"/>
          </a:xfrm>
        </p:grpSpPr>
        <p:sp>
          <p:nvSpPr>
            <p:cNvPr id="665" name="Shape 665"/>
            <p:cNvSpPr/>
            <p:nvPr/>
          </p:nvSpPr>
          <p:spPr>
            <a:xfrm>
              <a:off x="821100" y="6029125"/>
              <a:ext cx="1315499" cy="3810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b="1"/>
            </a:p>
          </p:txBody>
        </p:sp>
        <p:sp>
          <p:nvSpPr>
            <p:cNvPr id="666" name="Shape 666"/>
            <p:cNvSpPr txBox="1"/>
            <p:nvPr/>
          </p:nvSpPr>
          <p:spPr>
            <a:xfrm>
              <a:off x="1069200" y="6095877"/>
              <a:ext cx="912599" cy="247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b="1"/>
                <a:t>Aplicação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RTP – Real Time Transport Protocol</a:t>
            </a:r>
          </a:p>
        </p:txBody>
      </p:sp>
      <p:sp>
        <p:nvSpPr>
          <p:cNvPr id="672" name="Shape 672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34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90159"/>
            <a:ext cx="8446576" cy="5839241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Shape 718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Real-Time Protocol (RTP)</a:t>
            </a:r>
          </a:p>
        </p:txBody>
      </p:sp>
      <p:sp>
        <p:nvSpPr>
          <p:cNvPr id="719" name="Shape 719"/>
          <p:cNvSpPr txBox="1">
            <a:spLocks noGrp="1"/>
          </p:cNvSpPr>
          <p:nvPr>
            <p:ph type="body" idx="1"/>
          </p:nvPr>
        </p:nvSpPr>
        <p:spPr>
          <a:xfrm>
            <a:off x="228600" y="1371600"/>
            <a:ext cx="4257674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O RTP especifica a estrutura dos pacotes que cont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ém áudio e vídeo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RFC 1889.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Providencia</a:t>
            </a:r>
            <a:r>
              <a:rPr lang="pt-PT" sz="20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 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Identificação do tipo do conteúdo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N</a:t>
            </a:r>
            <a:r>
              <a:rPr lang="pt-PT" sz="2000" b="0" i="0" u="none" strike="noStrike" cap="none" baseline="0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úmeros de sequência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Etiquetas temporais (</a:t>
            </a:r>
            <a:r>
              <a:rPr lang="pt-PT" sz="2000" b="0" i="1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timestamps</a:t>
            </a: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)</a:t>
            </a:r>
          </a:p>
          <a:p>
            <a:pPr marL="563563" marR="0" lvl="1" indent="-233362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18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Identificação dos </a:t>
            </a:r>
            <a:r>
              <a:rPr lang="pt-PT" sz="1800" b="0" i="1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streams</a:t>
            </a:r>
            <a:endParaRPr lang="pt-PT" sz="1800" b="0" i="1" u="none" strike="noStrike" cap="none" baseline="0" dirty="0" smtClean="0">
              <a:solidFill>
                <a:schemeClr val="dk2"/>
              </a:solidFill>
              <a:sym typeface="Comic Sans MS"/>
            </a:endParaRPr>
          </a:p>
          <a:p>
            <a:pPr marL="563563" marR="0" lvl="1" indent="-119062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endParaRPr lang="pt-PT" sz="1800" b="0" i="0" u="none" strike="noStrike" cap="none" baseline="0" dirty="0">
              <a:solidFill>
                <a:schemeClr val="dk2"/>
              </a:solidFill>
              <a:sym typeface="Comic Sans MS"/>
            </a:endParaRPr>
          </a:p>
        </p:txBody>
      </p:sp>
      <p:sp>
        <p:nvSpPr>
          <p:cNvPr id="720" name="Shape 720"/>
          <p:cNvSpPr txBox="1">
            <a:spLocks noGrp="1"/>
          </p:cNvSpPr>
          <p:nvPr>
            <p:ph type="body" idx="2"/>
          </p:nvPr>
        </p:nvSpPr>
        <p:spPr>
          <a:xfrm>
            <a:off x="4657725" y="1371600"/>
            <a:ext cx="4257674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O RTP 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é um protocolo transporte / aplicacional só conhecido dos sistemas finais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.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Os pacotes ou </a:t>
            </a:r>
            <a:r>
              <a:rPr lang="pt-PT" sz="2400" b="0" i="0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datagramas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 RTP são transportados em segmentos UDP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Interoperação: se duas aplicações de IP </a:t>
            </a:r>
            <a:r>
              <a:rPr lang="pt-PT" sz="2400" b="0" i="0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Phone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 distintas usam RTP, devem poder funcionar em conjunto</a:t>
            </a:r>
            <a:endParaRPr lang="pt-PT" sz="2400" b="0" i="0" u="none" strike="noStrike" cap="none" baseline="0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721" name="Shape 721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Shape 726"/>
          <p:cNvSpPr txBox="1">
            <a:spLocks noGrp="1"/>
          </p:cNvSpPr>
          <p:nvPr>
            <p:ph type="title"/>
          </p:nvPr>
        </p:nvSpPr>
        <p:spPr>
          <a:xfrm>
            <a:off x="304800" y="20185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Cabeçalho RTP</a:t>
            </a:r>
          </a:p>
        </p:txBody>
      </p:sp>
      <p:sp>
        <p:nvSpPr>
          <p:cNvPr id="727" name="Shape 727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36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00" y="544749"/>
            <a:ext cx="7785100" cy="61087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Shape 777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229600" cy="8556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Cabeçalho RTP</a:t>
            </a:r>
            <a:endParaRPr lang="pt-PT" sz="3600" b="1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78" name="Shape 778"/>
          <p:cNvSpPr txBox="1"/>
          <p:nvPr/>
        </p:nvSpPr>
        <p:spPr>
          <a:xfrm>
            <a:off x="323528" y="1124744"/>
            <a:ext cx="8526462" cy="44012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2000" b="0" i="1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Payload</a:t>
            </a:r>
            <a:r>
              <a:rPr lang="pt-PT" sz="2000" b="0" i="1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2000" b="0" i="1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Type</a:t>
            </a:r>
            <a:r>
              <a:rPr lang="pt-PT" sz="2000" b="0" i="1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(7 bits): </a:t>
            </a:r>
            <a:r>
              <a:rPr lang="pt-PT" sz="20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Indica o tipo de codificação (CODEC) usado. Se o emissor resolver alterá-lo, indica-o ao recetor mudando este campo. Exemplos: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2000" b="0" i="1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pt-PT" sz="2000" b="0" i="1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Payload</a:t>
            </a:r>
            <a:r>
              <a:rPr lang="pt-PT" sz="2000" b="0" i="1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2000" b="0" i="1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type</a:t>
            </a:r>
            <a:r>
              <a:rPr lang="pt-PT" sz="2000" b="0" i="1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0: PCM mu-</a:t>
            </a:r>
            <a:r>
              <a:rPr lang="pt-PT" sz="2000" b="0" i="1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law</a:t>
            </a:r>
            <a:r>
              <a:rPr lang="pt-PT" sz="2000" b="0" i="1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, 64 </a:t>
            </a:r>
            <a:r>
              <a:rPr lang="pt-PT" sz="2000" b="0" i="1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kbps</a:t>
            </a:r>
            <a:endParaRPr lang="pt-PT" sz="2000" b="0" i="1" u="none" strike="noStrike" cap="none" baseline="0" dirty="0" smtClean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2000" b="0" i="1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pt-PT" sz="2000" b="0" i="1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Payload</a:t>
            </a:r>
            <a:r>
              <a:rPr lang="pt-PT" sz="2000" b="0" i="1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2000" b="0" i="1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type</a:t>
            </a:r>
            <a:r>
              <a:rPr lang="pt-PT" sz="2000" b="0" i="1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3, GSM, 13 </a:t>
            </a:r>
            <a:r>
              <a:rPr lang="pt-PT" sz="2000" b="0" i="1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kbps</a:t>
            </a:r>
            <a:endParaRPr lang="pt-PT" sz="2000" b="0" i="1" u="none" strike="noStrike" cap="none" baseline="0" dirty="0" smtClean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2000" b="0" i="1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pt-PT" sz="2000" b="0" i="1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Payload</a:t>
            </a:r>
            <a:r>
              <a:rPr lang="pt-PT" sz="2000" b="0" i="1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2000" b="0" i="1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type</a:t>
            </a:r>
            <a:r>
              <a:rPr lang="pt-PT" sz="2000" b="0" i="1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7, LPC, 2.4 </a:t>
            </a:r>
            <a:r>
              <a:rPr lang="pt-PT" sz="2000" b="0" i="1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kbps</a:t>
            </a:r>
            <a:endParaRPr lang="pt-PT" sz="2000" b="0" i="1" u="none" strike="noStrike" cap="none" baseline="0" dirty="0" smtClean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2000" b="0" i="1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pt-PT" sz="2000" b="0" i="1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Payload</a:t>
            </a:r>
            <a:r>
              <a:rPr lang="pt-PT" sz="2000" b="0" i="1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2000" b="0" i="1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type</a:t>
            </a:r>
            <a:r>
              <a:rPr lang="pt-PT" sz="2000" b="0" i="1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26, </a:t>
            </a:r>
            <a:r>
              <a:rPr lang="pt-PT" sz="2000" b="0" i="1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Motion</a:t>
            </a:r>
            <a:r>
              <a:rPr lang="pt-PT" sz="2000" b="0" i="1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JPEG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2000" b="0" i="1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pt-PT" sz="2000" b="0" i="1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Payload</a:t>
            </a:r>
            <a:r>
              <a:rPr lang="pt-PT" sz="2000" b="0" i="1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2000" b="0" i="1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type</a:t>
            </a:r>
            <a:r>
              <a:rPr lang="pt-PT" sz="2000" b="0" i="1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31. H.261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2000" b="0" i="1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pt-PT" sz="2000" b="0" i="1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Payload</a:t>
            </a:r>
            <a:r>
              <a:rPr lang="pt-PT" sz="2000" b="0" i="1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2000" b="0" i="1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type</a:t>
            </a:r>
            <a:r>
              <a:rPr lang="pt-PT" sz="2000" b="0" i="1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33, MPEG2 </a:t>
            </a:r>
            <a:r>
              <a:rPr lang="pt-PT" sz="2000" b="0" i="1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video</a:t>
            </a:r>
            <a:endParaRPr lang="pt-PT" sz="2000" b="0" i="1" u="none" strike="noStrike" cap="none" baseline="0" dirty="0" smtClean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sz="2000" b="0" i="0" u="none" strike="noStrike" cap="none" baseline="0" dirty="0" smtClean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2000" b="0" i="1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Sequence</a:t>
            </a:r>
            <a:r>
              <a:rPr lang="pt-PT" sz="2000" b="0" i="1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2000" b="0" i="1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Number</a:t>
            </a:r>
            <a:r>
              <a:rPr lang="pt-PT" sz="2000" b="0" i="1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(16 bits)</a:t>
            </a:r>
            <a:r>
              <a:rPr lang="pt-PT" sz="20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: incrementado em cada pacote enviado o que permite detetar a perca ou troca dos pacotes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sz="2000" b="0" i="0" u="none" strike="noStrike" cap="none" baseline="0" dirty="0" smtClean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2000" b="0" i="0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Timestamp</a:t>
            </a:r>
            <a:r>
              <a:rPr lang="pt-PT" sz="20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: posição temporal da informação no </a:t>
            </a:r>
            <a:r>
              <a:rPr lang="pt-PT" sz="2000" b="0" i="1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stream</a:t>
            </a:r>
            <a:endParaRPr lang="pt-PT" sz="2000" b="0" i="1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79" name="Shape 779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37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body" idx="1"/>
          </p:nvPr>
        </p:nvSpPr>
        <p:spPr>
          <a:xfrm>
            <a:off x="395287" y="1125537"/>
            <a:ext cx="8208962" cy="52562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000" b="1" i="0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Timestamp</a:t>
            </a:r>
            <a:r>
              <a:rPr lang="pt-PT" sz="20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 </a:t>
            </a:r>
            <a:r>
              <a:rPr lang="pt-PT" sz="2000" b="1" i="0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field</a:t>
            </a:r>
            <a:r>
              <a:rPr lang="pt-PT" sz="20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 (32 bits).</a:t>
            </a:r>
            <a:r>
              <a:rPr lang="pt-PT" sz="20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 Reflete o momento em que os dados contidos no pacote foram gerados em termos do rel</a:t>
            </a:r>
            <a:r>
              <a:rPr lang="pt-PT" sz="2000" b="0" i="0" u="none" strike="noStrike" cap="none" baseline="0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ógio usado para realizar a amostragem para a digitalização: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Com som, o </a:t>
            </a:r>
            <a:r>
              <a:rPr lang="pt-PT" sz="2000" b="0" i="1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timestamp</a:t>
            </a:r>
            <a:r>
              <a:rPr lang="pt-PT" sz="2000" b="0" i="1" u="none" strike="noStrike" cap="none" baseline="0" dirty="0" smtClean="0">
                <a:solidFill>
                  <a:schemeClr val="dk2"/>
                </a:solidFill>
                <a:sym typeface="Comic Sans MS"/>
              </a:rPr>
              <a:t> </a:t>
            </a:r>
            <a:r>
              <a:rPr lang="pt-PT" sz="2000" b="0" i="1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clock</a:t>
            </a: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 </a:t>
            </a:r>
            <a:r>
              <a:rPr lang="pt-PT" sz="2000" b="0" i="0" u="none" strike="noStrike" cap="none" baseline="0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é tipicamente incrementado de 1 por cada período de amostragem </a:t>
            </a: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(em cada 125 micro segundos quando se faz amostragem a 8 KHz ou 8.000 vezes por segundo)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Se cada pacote contiver 160 amostras (codificadas em 160 bytes), o valor deste campo </a:t>
            </a:r>
            <a:r>
              <a:rPr lang="pt-PT" sz="2000" b="0" i="0" u="none" strike="noStrike" cap="none" baseline="0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é incrementado de 160 em cada pacote</a:t>
            </a: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. 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O valor deste rel</a:t>
            </a:r>
            <a:r>
              <a:rPr lang="pt-PT" sz="2000" b="0" i="0" u="none" strike="noStrike" cap="none" baseline="0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ógio continua a ser incrementado mesmo que a fonte esteja inativa e não emita pacotes.</a:t>
            </a:r>
          </a:p>
          <a:p>
            <a:pPr marL="563563" marR="0" lvl="1" indent="-106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endParaRPr lang="pt-PT" sz="2000" b="0" i="0" u="none" strike="noStrike" cap="none" baseline="0" dirty="0" smtClean="0">
              <a:solidFill>
                <a:schemeClr val="dk2"/>
              </a:solidFill>
              <a:sym typeface="Comic Sans MS"/>
            </a:endParaRPr>
          </a:p>
          <a:p>
            <a:pPr marL="223838" marR="0" lvl="0" indent="-223838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0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SSRC </a:t>
            </a:r>
            <a:r>
              <a:rPr lang="pt-PT" sz="2000" b="1" i="0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field</a:t>
            </a:r>
            <a:r>
              <a:rPr lang="pt-PT" sz="20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 (32 bits).</a:t>
            </a:r>
            <a:r>
              <a:rPr lang="pt-PT" sz="20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 Identifica a fonte do </a:t>
            </a:r>
            <a:r>
              <a:rPr lang="pt-PT" sz="2000" b="0" i="1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stream</a:t>
            </a:r>
            <a:r>
              <a:rPr lang="pt-PT" sz="20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. Uma sessão RTP pode ter vários </a:t>
            </a:r>
            <a:r>
              <a:rPr lang="pt-PT" sz="2000" b="0" i="1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streams</a:t>
            </a:r>
            <a:r>
              <a:rPr lang="pt-PT" sz="20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 e cada um deve ter um valor de SSRC diferente. </a:t>
            </a:r>
          </a:p>
          <a:p>
            <a:pPr marL="223838" marR="0" lvl="0" indent="-96838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None/>
            </a:pPr>
            <a:endParaRPr lang="pt-PT" sz="2000" b="0" i="0" u="none" strike="noStrike" cap="none" baseline="0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785" name="Shape 785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229600" cy="8556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Continuação</a:t>
            </a:r>
            <a:endParaRPr lang="pt-PT" sz="3600" b="1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86" name="Shape 786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38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Conclusões</a:t>
            </a:r>
            <a:endParaRPr lang="pt-PT" sz="3600" b="1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92" name="Shape 792"/>
          <p:cNvSpPr txBox="1">
            <a:spLocks noGrp="1"/>
          </p:cNvSpPr>
          <p:nvPr>
            <p:ph type="body" idx="1"/>
          </p:nvPr>
        </p:nvSpPr>
        <p:spPr>
          <a:xfrm>
            <a:off x="468312" y="1341437"/>
            <a:ext cx="8228012" cy="48958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 informação multimédia é volumosa e requer capacidade variável de transferência e também  características do tipo </a:t>
            </a:r>
            <a:r>
              <a:rPr lang="pt-PT" sz="2400" b="0" i="1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tempo real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 Internet tem qualidade de serviço que nem sempre é adequada às necessidades das aplicações multimédia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No entanto, diversas técnicas podem ser usadas para compensar esses problemas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Técnicas de compressão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Utilização de </a:t>
            </a:r>
            <a:r>
              <a:rPr lang="pt-PT" sz="2000" b="0" i="0" u="none" strike="noStrike" cap="none" baseline="0" dirty="0" err="1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playout</a:t>
            </a:r>
            <a:r>
              <a:rPr lang="pt-PT" sz="20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2000" b="0" i="0" u="none" strike="noStrike" cap="none" baseline="0" dirty="0" err="1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delays</a:t>
            </a:r>
            <a:endParaRPr lang="pt-PT" sz="2000" b="0" i="0" u="none" strike="noStrike" cap="none" baseline="0" dirty="0" smtClean="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Adaptação dinâmica da resolução à capacidade disponível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Utilização de UDP e compensação da qualidade de serviço ao nível aplicacional</a:t>
            </a:r>
          </a:p>
          <a:p>
            <a:pPr marL="563563" marR="0" lvl="1" indent="-106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endParaRPr lang="pt-PT" sz="2000" b="0" i="0" u="none" strike="noStrike" cap="none" baseline="0" dirty="0" smtClean="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563563" marR="0" lvl="1" indent="-163512" algn="l" rtl="0">
              <a:spcBef>
                <a:spcPts val="11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endParaRPr lang="pt-PT" sz="1100" b="0" i="0" u="none" strike="noStrike" cap="none" baseline="0" dirty="0" smtClean="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563563" marR="0" lvl="1" indent="-163512" algn="l" rtl="0">
              <a:spcBef>
                <a:spcPts val="11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endParaRPr lang="pt-PT" sz="1100" b="0" i="0" u="none" strike="noStrike" cap="none" baseline="0" dirty="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93" name="Shape 793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39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2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Os </a:t>
            </a:r>
            <a:r>
              <a:rPr lang="pt-PT" sz="3200" dirty="0" smtClean="0"/>
              <a:t>D</a:t>
            </a:r>
            <a:r>
              <a:rPr lang="pt-PT" sz="32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esafios da </a:t>
            </a:r>
            <a:r>
              <a:rPr lang="pt-PT" sz="3200" dirty="0" smtClean="0"/>
              <a:t>I</a:t>
            </a:r>
            <a:r>
              <a:rPr lang="pt-PT" sz="32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nformação </a:t>
            </a:r>
            <a:r>
              <a:rPr lang="pt-PT" sz="3200" dirty="0" smtClean="0"/>
              <a:t>M</a:t>
            </a:r>
            <a:r>
              <a:rPr lang="pt-PT" sz="32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ultimédia</a:t>
            </a:r>
            <a:endParaRPr lang="pt-PT" sz="3200" b="1" i="0" u="none" strike="noStrike" cap="none" baseline="0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458200" cy="500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Grande volume de dados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Quanto mais fidedigna for a informação multimédia, maior a quantidade de informação digital envolvida na transmissão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 volume de informação a transmitir não é constante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Em particular devido à utilização de compressão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Em alguns cenários não se toleram atrasos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Aplicações interativas (e.g., </a:t>
            </a:r>
            <a:r>
              <a:rPr lang="pt-PT" sz="2000" b="0" i="0" u="none" strike="noStrike" cap="none" baseline="0" dirty="0" err="1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VoIP</a:t>
            </a:r>
            <a:r>
              <a:rPr lang="pt-PT" sz="20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e jogos)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Em alguns cenários não se tolera um </a:t>
            </a:r>
            <a:r>
              <a:rPr lang="pt-PT" sz="2400" b="0" i="1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jitter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elevado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Em contrapartida este tipo de informação não requer fiabilidade absoluta pois geralmente os destinatários são os órgãos humanos (vista, ouvido, ...)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Que têm grande capacidade de adaptação</a:t>
            </a:r>
          </a:p>
          <a:p>
            <a:pPr marL="563563" marR="0" lvl="1" indent="-106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endParaRPr lang="pt-PT" sz="2000" b="0" i="0" u="none" strike="noStrike" cap="none" baseline="0" dirty="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6629400" y="6096000"/>
            <a:ext cx="2133599" cy="4761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4</a:t>
            </a:fld>
            <a:endParaRPr lang="en-GB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6629400" y="6096000"/>
            <a:ext cx="2133599" cy="4761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5</a:t>
            </a:fld>
            <a:endParaRPr lang="en-GB"/>
          </a:p>
        </p:txBody>
      </p:sp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111300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dirty="0" smtClean="0"/>
              <a:t>Transmissão de Som de forma Analógica</a:t>
            </a:r>
            <a:endParaRPr lang="pt-P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850899" y="2861551"/>
            <a:ext cx="7289800" cy="18669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pt-PT" dirty="0"/>
              <a:t>Transmissão de Som </a:t>
            </a:r>
            <a:r>
              <a:rPr lang="pt-PT" dirty="0" smtClean="0"/>
              <a:t>Digitalizado</a:t>
            </a:r>
            <a:endParaRPr lang="en-GB" dirty="0"/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6</a:t>
            </a:fld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863600" y="1460500"/>
            <a:ext cx="7404100" cy="39370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Informação </a:t>
            </a:r>
            <a:r>
              <a:rPr lang="pt-PT" dirty="0" smtClean="0"/>
              <a:t>Á</a:t>
            </a:r>
            <a: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udio </a:t>
            </a:r>
            <a:r>
              <a:rPr lang="pt-PT" dirty="0" smtClean="0"/>
              <a:t>D</a:t>
            </a:r>
            <a: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igital</a:t>
            </a:r>
            <a:endParaRPr lang="pt-PT" sz="3600" b="1" i="0" u="none" strike="noStrike" cap="none" baseline="0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323850" y="1268425"/>
            <a:ext cx="8534399" cy="5101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4288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7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Amostragem do sinal analógico</a:t>
            </a:r>
          </a:p>
          <a:p>
            <a:pPr marL="563562" marR="0" lvl="1" indent="-25241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3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São recolhidas amostras a intervalos de tempo fixos (</a:t>
            </a:r>
            <a:r>
              <a:rPr lang="pt-PT" sz="2300" b="0" i="1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sampling</a:t>
            </a:r>
            <a:r>
              <a:rPr lang="pt-PT" sz="23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)</a:t>
            </a:r>
          </a:p>
          <a:p>
            <a:pPr marL="563563" marR="0" lvl="1" indent="-25241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300" dirty="0" smtClean="0"/>
              <a:t>A frequência de amostragem é importante para a fidelidade (</a:t>
            </a:r>
            <a:r>
              <a:rPr lang="pt-PT" sz="2300" i="1" dirty="0" err="1" smtClean="0"/>
              <a:t>sampling</a:t>
            </a:r>
            <a:r>
              <a:rPr lang="pt-PT" sz="2300" i="1" dirty="0" smtClean="0"/>
              <a:t> rate</a:t>
            </a:r>
            <a:r>
              <a:rPr lang="pt-PT" sz="2300" dirty="0" smtClean="0"/>
              <a:t>)</a:t>
            </a:r>
          </a:p>
          <a:p>
            <a:pPr marL="563563" marR="0" lvl="1" indent="-25241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3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Cada amo</a:t>
            </a:r>
            <a:r>
              <a:rPr lang="pt-PT" sz="2300" dirty="0" smtClean="0"/>
              <a:t>st</a:t>
            </a:r>
            <a:r>
              <a:rPr lang="pt-PT" sz="23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ra </a:t>
            </a:r>
            <a:r>
              <a:rPr lang="pt-PT" sz="2300" dirty="0" smtClean="0"/>
              <a:t>corresponde a</a:t>
            </a:r>
            <a:r>
              <a:rPr lang="pt-PT" sz="23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 um valor </a:t>
            </a:r>
            <a:r>
              <a:rPr lang="pt-PT" sz="2300" dirty="0" smtClean="0"/>
              <a:t>real </a:t>
            </a:r>
            <a:r>
              <a:rPr lang="pt-PT" sz="23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arbitrário</a:t>
            </a:r>
          </a:p>
          <a:p>
            <a:pPr marL="223838" marR="0" lvl="0" indent="-24288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125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Quantificação de cada amostra</a:t>
            </a:r>
          </a:p>
          <a:p>
            <a:pPr marL="563562" marR="0" lvl="1" indent="-25241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3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Cada amostra é arredondada para um valor numa escala fixa de valores (# de valores distintos limitados ou resoluç</a:t>
            </a:r>
            <a:r>
              <a:rPr lang="pt-PT" sz="2300" dirty="0" smtClean="0"/>
              <a:t>ão, r</a:t>
            </a:r>
            <a:r>
              <a:rPr lang="pt-PT" sz="23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epresentados através de um número fixo de bits</a:t>
            </a:r>
          </a:p>
          <a:p>
            <a:pPr marL="563563" marR="0" lvl="1" indent="-25241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300" dirty="0" smtClean="0"/>
              <a:t>Por exemplo, com 8 bits apenas há 256 valores diferentes, com 10 bits há 1024, etc.</a:t>
            </a:r>
            <a:endParaRPr lang="pt-PT" sz="2300" dirty="0"/>
          </a:p>
        </p:txBody>
      </p:sp>
      <p:sp>
        <p:nvSpPr>
          <p:cNvPr id="223" name="Shape 223"/>
          <p:cNvSpPr txBox="1"/>
          <p:nvPr/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PT" dirty="0" smtClean="0"/>
              <a:t>ADC e DAC</a:t>
            </a:r>
            <a:endParaRPr lang="pt-PT" dirty="0"/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0000FF"/>
              </a:buClr>
              <a:buSzPct val="100000"/>
            </a:pPr>
            <a:r>
              <a:rPr lang="pt-PT" sz="1900" dirty="0" smtClean="0">
                <a:solidFill>
                  <a:srgbClr val="0000FF"/>
                </a:solidFill>
              </a:rPr>
              <a:t>Os dispositivos que realizam esta transformação chamam-se conversores analógico-digital (ADC - </a:t>
            </a:r>
            <a:r>
              <a:rPr lang="pt-PT" sz="1900" i="1" dirty="0" err="1" smtClean="0">
                <a:solidFill>
                  <a:srgbClr val="0000FF"/>
                </a:solidFill>
              </a:rPr>
              <a:t>Analog</a:t>
            </a:r>
            <a:r>
              <a:rPr lang="pt-PT" sz="1900" i="1" dirty="0" smtClean="0">
                <a:solidFill>
                  <a:srgbClr val="0000FF"/>
                </a:solidFill>
              </a:rPr>
              <a:t> to Digital Converter</a:t>
            </a:r>
            <a:r>
              <a:rPr lang="pt-PT" sz="1900" dirty="0" smtClean="0">
                <a:solidFill>
                  <a:srgbClr val="0000FF"/>
                </a:solidFill>
              </a:rPr>
              <a:t>). A conversão inversa é feita por conversores digital-analógico (DAC - </a:t>
            </a:r>
            <a:r>
              <a:rPr lang="pt-PT" sz="1900" i="1" dirty="0" smtClean="0">
                <a:solidFill>
                  <a:srgbClr val="0000FF"/>
                </a:solidFill>
              </a:rPr>
              <a:t>Digital to </a:t>
            </a:r>
            <a:r>
              <a:rPr lang="pt-PT" sz="1900" i="1" dirty="0" err="1" smtClean="0">
                <a:solidFill>
                  <a:srgbClr val="0000FF"/>
                </a:solidFill>
              </a:rPr>
              <a:t>Analog</a:t>
            </a:r>
            <a:r>
              <a:rPr lang="pt-PT" sz="1900" i="1" dirty="0" smtClean="0">
                <a:solidFill>
                  <a:srgbClr val="0000FF"/>
                </a:solidFill>
              </a:rPr>
              <a:t> Converter</a:t>
            </a:r>
            <a:r>
              <a:rPr lang="pt-PT" sz="1900" dirty="0" smtClean="0">
                <a:solidFill>
                  <a:srgbClr val="0000FF"/>
                </a:solidFill>
              </a:rPr>
              <a:t>).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lang="pt-PT" sz="1900" dirty="0" smtClean="0">
              <a:solidFill>
                <a:srgbClr val="0000FF"/>
              </a:solidFill>
            </a:endParaRP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0000FF"/>
              </a:buClr>
              <a:buSzPct val="100000"/>
            </a:pPr>
            <a:r>
              <a:rPr lang="pt-PT" sz="1900" dirty="0" smtClean="0">
                <a:solidFill>
                  <a:srgbClr val="0000FF"/>
                </a:solidFill>
              </a:rPr>
              <a:t>Cada valor numérico diz-se uma amostra (</a:t>
            </a:r>
            <a:r>
              <a:rPr lang="pt-PT" sz="1900" i="1" dirty="0" smtClean="0">
                <a:solidFill>
                  <a:srgbClr val="0000FF"/>
                </a:solidFill>
              </a:rPr>
              <a:t>sample</a:t>
            </a:r>
            <a:r>
              <a:rPr lang="pt-PT" sz="1900" dirty="0" smtClean="0">
                <a:solidFill>
                  <a:srgbClr val="0000FF"/>
                </a:solidFill>
              </a:rPr>
              <a:t>), e a sequência de valores corresponde a uma sequência de amostras tomadas a intervalos regulares. A periodicidade, ou seja o intervalo de tempo que separa cada amostra, fica caracterizada pela frequência de amostragem (</a:t>
            </a:r>
            <a:r>
              <a:rPr lang="pt-PT" sz="1900" i="1" dirty="0" err="1" smtClean="0">
                <a:solidFill>
                  <a:srgbClr val="0000FF"/>
                </a:solidFill>
              </a:rPr>
              <a:t>sampling</a:t>
            </a:r>
            <a:r>
              <a:rPr lang="pt-PT" sz="1900" i="1" dirty="0" smtClean="0">
                <a:solidFill>
                  <a:srgbClr val="0000FF"/>
                </a:solidFill>
              </a:rPr>
              <a:t> rate</a:t>
            </a:r>
            <a:r>
              <a:rPr lang="pt-PT" sz="1900" dirty="0" smtClean="0">
                <a:solidFill>
                  <a:srgbClr val="0000FF"/>
                </a:solidFill>
              </a:rPr>
              <a:t>).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lang="pt-PT" sz="1900" dirty="0" smtClean="0">
              <a:solidFill>
                <a:srgbClr val="0000FF"/>
              </a:solidFill>
            </a:endParaRP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0000FF"/>
              </a:buClr>
              <a:buSzPct val="100000"/>
            </a:pPr>
            <a:r>
              <a:rPr lang="pt-PT" sz="1900" dirty="0" smtClean="0">
                <a:solidFill>
                  <a:srgbClr val="0000FF"/>
                </a:solidFill>
              </a:rPr>
              <a:t>A frequência de amostragem mede-se em </a:t>
            </a:r>
            <a:r>
              <a:rPr lang="pt-PT" sz="1900" dirty="0" err="1" smtClean="0">
                <a:solidFill>
                  <a:srgbClr val="0000FF"/>
                </a:solidFill>
              </a:rPr>
              <a:t>Hertz</a:t>
            </a:r>
            <a:r>
              <a:rPr lang="pt-PT" sz="1900" dirty="0" err="1" smtClean="0"/>
              <a:t>s</a:t>
            </a:r>
            <a:endParaRPr lang="pt-PT" sz="1900" dirty="0" smtClean="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lang="pt-PT" sz="1900" dirty="0" smtClean="0"/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0000FF"/>
              </a:buClr>
              <a:buSzPct val="100000"/>
            </a:pPr>
            <a:r>
              <a:rPr lang="pt-PT" sz="1900" dirty="0" smtClean="0"/>
              <a:t>1 Hertz corresponde a 1 ciclo por segundo</a:t>
            </a:r>
            <a:endParaRPr lang="pt-PT" sz="1900" dirty="0"/>
          </a:p>
        </p:txBody>
      </p:sp>
      <p:sp>
        <p:nvSpPr>
          <p:cNvPr id="231" name="Shape 231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8</a:t>
            </a:fld>
            <a:endParaRPr lang="en-GB"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3000"/>
              <a:t>Impacto da Frequência e da Resolução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9</a:t>
            </a:fld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1186588" y="1049339"/>
            <a:ext cx="6618422" cy="5580061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s426">
  <a:themeElements>
    <a:clrScheme name="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F47A00"/>
      </a:accent1>
      <a:accent2>
        <a:srgbClr val="000066"/>
      </a:accent2>
      <a:accent3>
        <a:srgbClr val="FFFFFF"/>
      </a:accent3>
      <a:accent4>
        <a:srgbClr val="000000"/>
      </a:accent4>
      <a:accent5>
        <a:srgbClr val="F8BEAA"/>
      </a:accent5>
      <a:accent6>
        <a:srgbClr val="00005C"/>
      </a:accent6>
      <a:hlink>
        <a:srgbClr val="A50021"/>
      </a:hlink>
      <a:folHlink>
        <a:srgbClr val="008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s426">
  <a:themeElements>
    <a:clrScheme name="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F47A00"/>
      </a:accent1>
      <a:accent2>
        <a:srgbClr val="000066"/>
      </a:accent2>
      <a:accent3>
        <a:srgbClr val="FFFFFF"/>
      </a:accent3>
      <a:accent4>
        <a:srgbClr val="000000"/>
      </a:accent4>
      <a:accent5>
        <a:srgbClr val="F8BEAA"/>
      </a:accent5>
      <a:accent6>
        <a:srgbClr val="00005C"/>
      </a:accent6>
      <a:hlink>
        <a:srgbClr val="A50021"/>
      </a:hlink>
      <a:folHlink>
        <a:srgbClr val="008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2282</Words>
  <Application>Microsoft Macintosh PowerPoint</Application>
  <PresentationFormat>On-screen Show (4:3)</PresentationFormat>
  <Paragraphs>322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Comic Sans MS</vt:lpstr>
      <vt:lpstr>Helvetica Neue</vt:lpstr>
      <vt:lpstr>Noto Symbol</vt:lpstr>
      <vt:lpstr>Times New Roman</vt:lpstr>
      <vt:lpstr>cs426</vt:lpstr>
      <vt:lpstr>cs426</vt:lpstr>
      <vt:lpstr> Redes de Computadores   Transferência de Informação Multimédia </vt:lpstr>
      <vt:lpstr>Objetivos do Capítulo</vt:lpstr>
      <vt:lpstr>There are no facts, only interpretations.         – Autor: Friedrich Nietzsche (1844-1900)</vt:lpstr>
      <vt:lpstr>Os Desafios da Informação Multimédia</vt:lpstr>
      <vt:lpstr>Transmissão de Som de forma Analógica</vt:lpstr>
      <vt:lpstr>Transmissão de Som Digitalizado</vt:lpstr>
      <vt:lpstr>Informação Áudio Digital</vt:lpstr>
      <vt:lpstr>ADC e DAC</vt:lpstr>
      <vt:lpstr>Impacto da Frequência e da Resolução</vt:lpstr>
      <vt:lpstr>Digitalização do Som sem Compressão</vt:lpstr>
      <vt:lpstr>Exemplos Áudio</vt:lpstr>
      <vt:lpstr>Compressão Áudio</vt:lpstr>
      <vt:lpstr>CODECS</vt:lpstr>
      <vt:lpstr>Imagem Digital</vt:lpstr>
      <vt:lpstr>Compressão de Imagem</vt:lpstr>
      <vt:lpstr>Filmes</vt:lpstr>
      <vt:lpstr>Compressão de vídeo com várias imagens</vt:lpstr>
      <vt:lpstr>Aplicações Multimédia</vt:lpstr>
      <vt:lpstr>Requisitos e Alternativas</vt:lpstr>
      <vt:lpstr>Problemas</vt:lpstr>
      <vt:lpstr>Débito e Jitter</vt:lpstr>
      <vt:lpstr>Jitter: Solução Típica</vt:lpstr>
      <vt:lpstr>Playout Delay</vt:lpstr>
      <vt:lpstr>Débito</vt:lpstr>
      <vt:lpstr>Streaming a Pedido Sobre TCP</vt:lpstr>
      <vt:lpstr>Adaptar a Resolução ao Débito Disponível</vt:lpstr>
      <vt:lpstr>Interatividade</vt:lpstr>
      <vt:lpstr>IP Phone, Vídeo Conference, ... </vt:lpstr>
      <vt:lpstr>Soluções Baseadas em UDP</vt:lpstr>
      <vt:lpstr>Forward Error Correction (FEC)</vt:lpstr>
      <vt:lpstr>Streaming Multicasted</vt:lpstr>
      <vt:lpstr>Televisão IP Live (Live IP TV)</vt:lpstr>
      <vt:lpstr>RTP – Real Time Transport Protocol</vt:lpstr>
      <vt:lpstr>RTP – Real Time Transport Protocol</vt:lpstr>
      <vt:lpstr>Real-Time Protocol (RTP)</vt:lpstr>
      <vt:lpstr>Cabeçalho RTP</vt:lpstr>
      <vt:lpstr>Cabeçalho RTP</vt:lpstr>
      <vt:lpstr>Continuação</vt:lpstr>
      <vt:lpstr>Conclusões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Redes de Computadores   Transferência de Informação Multimédia </dc:title>
  <cp:lastModifiedBy>Microsoft Office User</cp:lastModifiedBy>
  <cp:revision>26</cp:revision>
  <dcterms:modified xsi:type="dcterms:W3CDTF">2017-10-17T08:19:04Z</dcterms:modified>
</cp:coreProperties>
</file>