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cb2b300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cb2b30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d79e68d8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d79e68d8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d79e68d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d79e68d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79e68d8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d79e68d8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864427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d864427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79e68d8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79e68d8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d71ad0b5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d71ad0b5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d79e68d8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d79e68d8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d79e68d8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d79e68d8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79e68d8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79e68d8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71ad0b5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71ad0b5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d79e68d8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d79e68d8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cb2b300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ecb2b30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ecb2b30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ecb2b30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d79e68d8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d79e68d8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d79e68d8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d79e68d8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d79e68d8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d79e68d8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79e68d8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79e68d8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d79e68d8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d79e68d8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d79e68d8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d79e68d8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d79e68d8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d79e68d8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71ad0b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71ad0b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ecb2b300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ecb2b30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d86442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d86442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d79e68d8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d79e68d8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d864427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d864427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d79e68d8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d79e68d8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d79e68d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d79e68d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d79e68d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d79e68d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d79e68d8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d79e68d8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d79e68d8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d79e68d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d864427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d864427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cb2b30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cb2b30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d8644271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d8644271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d8644271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d8644271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d8644271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d8644271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d8644271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d8644271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d8644271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d8644271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d8644271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5d8644271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d8644271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d8644271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d8644271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d8644271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d8644271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5d8644271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d8644271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d8644271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71ad0b5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71ad0b5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d8644271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d8644271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5d8644271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5d8644271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d86442714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d8644271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d8644271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d8644271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d8644271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5d8644271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5d8644271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5d8644271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5d8644271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5d8644271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8644271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d8644271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d8644271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d8644271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d8644271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d8644271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71ad0b5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71ad0b5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5d86442714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5d8644271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d864427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d864427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ecb2b30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ecb2b30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d71ad0b5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5d71ad0b5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71ad0b5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71ad0b5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71ad0b5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71ad0b5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71ad0b5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71ad0b5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567812" y="1585453"/>
            <a:ext cx="8067300" cy="1592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60441" y="3200401"/>
            <a:ext cx="8082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  <a:defRPr b="0" i="0" sz="2800">
                <a:solidFill>
                  <a:srgbClr val="00206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48966" y="1091381"/>
            <a:ext cx="82461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77818" y="502400"/>
            <a:ext cx="6336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2549"/>
              </a:buClr>
              <a:buSzPts val="3600"/>
              <a:buFont typeface="Calibri"/>
              <a:buNone/>
              <a:defRPr sz="3600">
                <a:solidFill>
                  <a:srgbClr val="FF254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70444" y="1236429"/>
            <a:ext cx="63582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17943" y="124163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515411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1987808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515411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1987808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hyperlink" Target="https://www.di.fct.unl.pt/" TargetMode="External"/><Relationship Id="rId7" Type="http://schemas.openxmlformats.org/officeDocument/2006/relationships/hyperlink" Target="http://nova-lincs.di.fct.unl.pt/" TargetMode="External"/><Relationship Id="rId8" Type="http://schemas.openxmlformats.org/officeDocument/2006/relationships/hyperlink" Target="https://github.com/rubenandrebarreiro/learning-quantum-computin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15.png"/><Relationship Id="rId22" Type="http://schemas.openxmlformats.org/officeDocument/2006/relationships/hyperlink" Target="https://www.di.fct.unl.pt/" TargetMode="External"/><Relationship Id="rId10" Type="http://schemas.openxmlformats.org/officeDocument/2006/relationships/image" Target="../media/image21.png"/><Relationship Id="rId21" Type="http://schemas.openxmlformats.org/officeDocument/2006/relationships/image" Target="../media/image26.png"/><Relationship Id="rId13" Type="http://schemas.openxmlformats.org/officeDocument/2006/relationships/image" Target="../media/image13.png"/><Relationship Id="rId24" Type="http://schemas.openxmlformats.org/officeDocument/2006/relationships/hyperlink" Target="https://github.com/rubenandrebarreiro/learning-quantum-computing/" TargetMode="External"/><Relationship Id="rId12" Type="http://schemas.openxmlformats.org/officeDocument/2006/relationships/image" Target="../media/image7.png"/><Relationship Id="rId23" Type="http://schemas.openxmlformats.org/officeDocument/2006/relationships/hyperlink" Target="http://nova-lincs.di.fct.unl.pt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7" Type="http://schemas.openxmlformats.org/officeDocument/2006/relationships/image" Target="../media/image22.png"/><Relationship Id="rId16" Type="http://schemas.openxmlformats.org/officeDocument/2006/relationships/image" Target="../media/image14.png"/><Relationship Id="rId5" Type="http://schemas.openxmlformats.org/officeDocument/2006/relationships/image" Target="../media/image5.png"/><Relationship Id="rId19" Type="http://schemas.openxmlformats.org/officeDocument/2006/relationships/image" Target="../media/image17.png"/><Relationship Id="rId6" Type="http://schemas.openxmlformats.org/officeDocument/2006/relationships/image" Target="../media/image9.png"/><Relationship Id="rId18" Type="http://schemas.openxmlformats.org/officeDocument/2006/relationships/image" Target="../media/image2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7.jpg"/><Relationship Id="rId6" Type="http://schemas.openxmlformats.org/officeDocument/2006/relationships/hyperlink" Target="https://www.di.fct.unl.pt/" TargetMode="External"/><Relationship Id="rId7" Type="http://schemas.openxmlformats.org/officeDocument/2006/relationships/hyperlink" Target="http://nova-lincs.di.fct.unl.pt/" TargetMode="External"/><Relationship Id="rId8" Type="http://schemas.openxmlformats.org/officeDocument/2006/relationships/hyperlink" Target="https://github.com/rubenandrebarreiro/learning-quantum-comput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hyperlink" Target="https://www.di.fct.unl.pt/" TargetMode="External"/><Relationship Id="rId6" Type="http://schemas.openxmlformats.org/officeDocument/2006/relationships/hyperlink" Target="http://nova-lincs.di.fct.unl.pt/" TargetMode="External"/><Relationship Id="rId7" Type="http://schemas.openxmlformats.org/officeDocument/2006/relationships/hyperlink" Target="https://github.com/rubenandrebarreiro/learning-quantum-compu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228975" y="1585450"/>
            <a:ext cx="5943300" cy="15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</a:t>
            </a:r>
            <a:r>
              <a:rPr lang="en"/>
              <a:t>Quantum Computing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00" y="3298350"/>
            <a:ext cx="9144000" cy="8625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 u="sng"/>
              <a:t>Lecture/Lesson 0</a:t>
            </a:r>
            <a:r>
              <a:rPr lang="en" sz="1800"/>
              <a:t>:</a:t>
            </a:r>
            <a:endParaRPr sz="1800"/>
          </a:p>
          <a:p>
            <a:pPr indent="25400" lvl="0" marL="5715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i="1" lang="en" sz="1800"/>
              <a:t>Hello Quantum World</a:t>
            </a:r>
            <a:endParaRPr i="1"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28975" y="236650"/>
            <a:ext cx="1236275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8677" l="0" r="0" t="6741"/>
          <a:stretch/>
        </p:blipFill>
        <p:spPr>
          <a:xfrm>
            <a:off x="6763093" y="1662280"/>
            <a:ext cx="1236275" cy="14390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1590500" y="236654"/>
            <a:ext cx="3361119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4"/>
          <p:cNvSpPr txBox="1"/>
          <p:nvPr/>
        </p:nvSpPr>
        <p:spPr>
          <a:xfrm>
            <a:off x="5076875" y="236650"/>
            <a:ext cx="35583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Faculty of Sciences and Technology of 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University of Lisbon (FCT NOVA | FCT/UNL)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NOVA-LINCS  (Laboratory for Computer Science and Informatics)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r>
              <a:rPr b="1" i="1" lang="en" sz="2000"/>
              <a:t>Course composed by 4 main cores:</a:t>
            </a:r>
            <a:endParaRPr b="1" i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Core 1 - Introduction to Quantum [10 weeks], with 11 Lectures/Lessons:</a:t>
            </a:r>
            <a:endParaRPr b="1"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0: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1</a:t>
            </a:r>
            <a:r>
              <a:rPr lang="en" sz="1600"/>
              <a:t> - </a:t>
            </a:r>
            <a:r>
              <a:rPr i="1" lang="en" sz="1600"/>
              <a:t>Hello Quantum World (Introduction)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2</a:t>
            </a:r>
            <a:r>
              <a:rPr lang="en" sz="1600"/>
              <a:t> - </a:t>
            </a:r>
            <a:r>
              <a:rPr i="1" lang="en" sz="1600"/>
              <a:t>What is Quantum? (From Classical Physics to Quantum Physics)</a:t>
            </a:r>
            <a:endParaRPr b="1"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1: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3</a:t>
            </a:r>
            <a:r>
              <a:rPr lang="en" sz="1600"/>
              <a:t> - </a:t>
            </a:r>
            <a:r>
              <a:rPr i="1" lang="en" sz="1600"/>
              <a:t>Fundamentals of the Quantum Physics (Discovering the Quantum)</a:t>
            </a:r>
            <a:endParaRPr i="1" sz="1600"/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6" name="Google Shape;226;p2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7" name="Google Shape;227;p23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r>
              <a:rPr b="1" i="1" lang="en" sz="2000"/>
              <a:t>Course composed by 4 main cores:</a:t>
            </a:r>
            <a:endParaRPr b="1" i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Core 1 - Introduction to Quantum [10 weeks], with 11 Lectures/Lessons:</a:t>
            </a:r>
            <a:endParaRPr b="1"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2: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4</a:t>
            </a:r>
            <a:r>
              <a:rPr lang="en" sz="1600"/>
              <a:t> - </a:t>
            </a:r>
            <a:r>
              <a:rPr i="1" lang="en" sz="1600"/>
              <a:t>Quantum Properties, Definitions and Theories (Exploring the Quantum)</a:t>
            </a:r>
            <a:endParaRPr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3: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5</a:t>
            </a:r>
            <a:r>
              <a:rPr lang="en" sz="1600"/>
              <a:t> - </a:t>
            </a:r>
            <a:r>
              <a:rPr i="1" lang="en" sz="1600"/>
              <a:t>Quantum Effects (Causing the Quantum)</a:t>
            </a:r>
            <a:endParaRPr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4: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6</a:t>
            </a:r>
            <a:r>
              <a:rPr lang="en" sz="1600"/>
              <a:t> - </a:t>
            </a:r>
            <a:r>
              <a:rPr i="1" lang="en" sz="1600"/>
              <a:t>Quantum Experiments (Experimenting the Quantum)</a:t>
            </a:r>
            <a:endParaRPr i="1" sz="1600"/>
          </a:p>
        </p:txBody>
      </p:sp>
      <p:sp>
        <p:nvSpPr>
          <p:cNvPr id="236" name="Google Shape;236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8" name="Google Shape;238;p24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9" name="Google Shape;239;p24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r>
              <a:rPr b="1" i="1" lang="en" sz="2000"/>
              <a:t>Course composed by 4 main cores:</a:t>
            </a:r>
            <a:endParaRPr b="1" i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Core 1 - Introduction to Quantum [10 weeks], with 11 Lectures/Lessons:</a:t>
            </a:r>
            <a:endParaRPr b="1"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5: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7</a:t>
            </a:r>
            <a:r>
              <a:rPr lang="en" sz="1600"/>
              <a:t> - </a:t>
            </a:r>
            <a:r>
              <a:rPr i="1" lang="en" sz="1600"/>
              <a:t>Quantum Formulations (Formulating the Quantum)</a:t>
            </a:r>
            <a:endParaRPr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6: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8</a:t>
            </a:r>
            <a:r>
              <a:rPr lang="en" sz="1600"/>
              <a:t> - </a:t>
            </a:r>
            <a:r>
              <a:rPr i="1" lang="en" sz="1600"/>
              <a:t>Quantum Equations (Understanding the Quantum)</a:t>
            </a:r>
            <a:endParaRPr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7: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9</a:t>
            </a:r>
            <a:r>
              <a:rPr lang="en" sz="1600"/>
              <a:t> - </a:t>
            </a:r>
            <a:r>
              <a:rPr i="1" lang="en" sz="1600"/>
              <a:t>Quantum Interpretations (Interpreting the Quantum)</a:t>
            </a:r>
            <a:endParaRPr i="1" sz="1600"/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25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1" name="Google Shape;251;p25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r>
              <a:rPr b="1" i="1" lang="en" sz="2000"/>
              <a:t>Course composed by 4 main cores:</a:t>
            </a:r>
            <a:endParaRPr b="1" i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Core 1 - Introduction to Quantum [10 weeks], with 11 Lectures/Lessons:</a:t>
            </a:r>
            <a:endParaRPr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8: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10</a:t>
            </a:r>
            <a:r>
              <a:rPr lang="en" sz="1600"/>
              <a:t> - </a:t>
            </a:r>
            <a:r>
              <a:rPr i="1" lang="en" sz="1600"/>
              <a:t>Quantum Advanced Topics (Mastering the Quantum)</a:t>
            </a:r>
            <a:endParaRPr i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 sz="1600"/>
              <a:t>Week 9:</a:t>
            </a:r>
            <a:endParaRPr b="1" i="1" sz="16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600"/>
              <a:t>11</a:t>
            </a:r>
            <a:r>
              <a:rPr lang="en" sz="1600"/>
              <a:t> - </a:t>
            </a:r>
            <a:r>
              <a:rPr i="1" lang="en" sz="1600"/>
              <a:t>Reviewing Quantum Physics/Mechanics (Ending the Quantum)</a:t>
            </a:r>
            <a:endParaRPr i="1" sz="1600"/>
          </a:p>
        </p:txBody>
      </p:sp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2" name="Google Shape;262;p26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3" name="Google Shape;263;p26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rgbClr val="FFFFFF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 txBox="1"/>
          <p:nvPr>
            <p:ph idx="1" type="subTitle"/>
          </p:nvPr>
        </p:nvSpPr>
        <p:spPr>
          <a:xfrm>
            <a:off x="560441" y="3200401"/>
            <a:ext cx="8082000" cy="6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Course overview | </a:t>
            </a:r>
            <a:r>
              <a:rPr b="1" lang="en" sz="1600">
                <a:solidFill>
                  <a:srgbClr val="FFFFFF"/>
                </a:solidFill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</a:rPr>
              <a:t> [10 Weeks | 11 Lectures/Lessons]</a:t>
            </a:r>
            <a:endParaRPr/>
          </a:p>
        </p:txBody>
      </p:sp>
      <p:sp>
        <p:nvSpPr>
          <p:cNvPr id="273" name="Google Shape;273;p27"/>
          <p:cNvSpPr txBox="1"/>
          <p:nvPr>
            <p:ph type="ctrTitle"/>
          </p:nvPr>
        </p:nvSpPr>
        <p:spPr>
          <a:xfrm>
            <a:off x="228975" y="1585450"/>
            <a:ext cx="5943300" cy="15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Quantum Computing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6">
            <a:alphaModFix/>
          </a:blip>
          <a:srcRect b="8677" l="0" r="0" t="6741"/>
          <a:stretch/>
        </p:blipFill>
        <p:spPr>
          <a:xfrm>
            <a:off x="6763093" y="1662280"/>
            <a:ext cx="1236275" cy="14390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5" name="Google Shape;275;p27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228975" y="236650"/>
            <a:ext cx="1236275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6" name="Google Shape;276;p27"/>
          <p:cNvPicPr preferRelativeResize="0"/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>
            <a:off x="1590500" y="236654"/>
            <a:ext cx="3361119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7" name="Google Shape;277;p27"/>
          <p:cNvSpPr txBox="1"/>
          <p:nvPr/>
        </p:nvSpPr>
        <p:spPr>
          <a:xfrm>
            <a:off x="5076875" y="236650"/>
            <a:ext cx="35583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Faculty of Sciences and Technology of 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University of Lisbon (FCT NOVA | FCT/UNL)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NOVA-LINCS  (Laboratory for Computer Science and Informatics)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0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</a:t>
            </a:r>
            <a:r>
              <a:rPr i="1" lang="en" sz="2000"/>
              <a:t> </a:t>
            </a:r>
            <a:r>
              <a:rPr b="1" i="1" lang="en" sz="2000"/>
              <a:t>1</a:t>
            </a:r>
            <a:r>
              <a:rPr lang="en" sz="2000"/>
              <a:t> and </a:t>
            </a:r>
            <a:r>
              <a:rPr b="1" lang="en" sz="2000"/>
              <a:t>2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</a:t>
            </a:r>
            <a:r>
              <a:rPr lang="en" sz="1600"/>
              <a:t> - </a:t>
            </a:r>
            <a:r>
              <a:rPr i="1" lang="en" sz="1600"/>
              <a:t>Hello Quantum World (Introduction)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Brief description of this course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Course overview</a:t>
            </a:r>
            <a:endParaRPr sz="12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</a:t>
            </a:r>
            <a:r>
              <a:rPr lang="en" sz="1600"/>
              <a:t> - </a:t>
            </a:r>
            <a:r>
              <a:rPr i="1" lang="en" sz="1600"/>
              <a:t>What is Quantum? (From Classical Physics to Quantum Physics)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Definition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What is </a:t>
            </a:r>
            <a:r>
              <a:rPr i="1" lang="en" sz="1200"/>
              <a:t>Quantum Physics/Mechanics</a:t>
            </a:r>
            <a:r>
              <a:rPr lang="en" sz="1200"/>
              <a:t>?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What is an </a:t>
            </a:r>
            <a:r>
              <a:rPr i="1" lang="en" sz="1200"/>
              <a:t>atom</a:t>
            </a:r>
            <a:r>
              <a:rPr lang="en" sz="1200"/>
              <a:t>?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Classical Physics</a:t>
            </a:r>
            <a:r>
              <a:rPr lang="en" sz="1200"/>
              <a:t>/</a:t>
            </a:r>
            <a:r>
              <a:rPr i="1" lang="en" sz="1200"/>
              <a:t>Mechanics</a:t>
            </a:r>
            <a:r>
              <a:rPr lang="en" sz="1200"/>
              <a:t> vs. </a:t>
            </a:r>
            <a:r>
              <a:rPr i="1" lang="en" sz="1200"/>
              <a:t>Quantum Physics</a:t>
            </a:r>
            <a:r>
              <a:rPr lang="en" sz="1200"/>
              <a:t>/</a:t>
            </a:r>
            <a:r>
              <a:rPr i="1" lang="en" sz="1200"/>
              <a:t>Mechanics</a:t>
            </a:r>
            <a:endParaRPr sz="1200"/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7" name="Google Shape;287;p2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8" name="Google Shape;288;p28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</a:t>
            </a:r>
            <a:r>
              <a:rPr i="1" lang="en" sz="2000"/>
              <a:t> </a:t>
            </a:r>
            <a:r>
              <a:rPr b="1" i="1" lang="en" sz="2000"/>
              <a:t>3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</a:t>
            </a:r>
            <a:r>
              <a:rPr lang="en" sz="1600"/>
              <a:t> - </a:t>
            </a:r>
            <a:r>
              <a:rPr i="1" lang="en" sz="1600"/>
              <a:t>Fundamentals of the Quantum Physics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(Discovering the Quantum</a:t>
            </a:r>
            <a:r>
              <a:rPr i="1" lang="en" sz="1600"/>
              <a:t>)</a:t>
            </a:r>
            <a:r>
              <a:rPr lang="en" sz="1600"/>
              <a:t> </a:t>
            </a:r>
            <a:r>
              <a:rPr lang="en" sz="1200"/>
              <a:t>[1/5]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Coherence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Decoherence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Complementarity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Energy level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Entanglement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Uncertainty principle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Ground state </a:t>
            </a:r>
            <a:endParaRPr sz="1200"/>
          </a:p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9" name="Google Shape;299;p29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0" name="Google Shape;300;p29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</a:t>
            </a:r>
            <a:r>
              <a:rPr i="1" lang="en" sz="2000"/>
              <a:t> </a:t>
            </a:r>
            <a:r>
              <a:rPr b="1" i="1" lang="en" sz="2000"/>
              <a:t>3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</a:t>
            </a:r>
            <a:r>
              <a:rPr lang="en" sz="1600"/>
              <a:t> - </a:t>
            </a:r>
            <a:r>
              <a:rPr i="1" lang="en" sz="1600"/>
              <a:t>Fundamentals of the Quantum Physics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(Discovering the Quantum)</a:t>
            </a:r>
            <a:r>
              <a:rPr lang="en" sz="1600"/>
              <a:t> </a:t>
            </a:r>
            <a:r>
              <a:rPr lang="en" sz="1200"/>
              <a:t>[2/5]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interference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measurement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nonlocality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observable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fluctuation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foam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levitation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sp>
        <p:nvSpPr>
          <p:cNvPr id="309" name="Google Shape;309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1" name="Google Shape;311;p30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2" name="Google Shape;312;p30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</a:t>
            </a:r>
            <a:r>
              <a:rPr i="1" lang="en" sz="2000"/>
              <a:t> </a:t>
            </a:r>
            <a:r>
              <a:rPr b="1" i="1" lang="en" sz="2000"/>
              <a:t>3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</a:t>
            </a:r>
            <a:r>
              <a:rPr lang="en" sz="1600"/>
              <a:t> - </a:t>
            </a:r>
            <a:r>
              <a:rPr i="1" lang="en" sz="1600"/>
              <a:t>Fundamentals of the Quantum Physics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(Discovering the Quantum)</a:t>
            </a:r>
            <a:r>
              <a:rPr lang="en" sz="1600"/>
              <a:t> </a:t>
            </a:r>
            <a:r>
              <a:rPr lang="en" sz="1200"/>
              <a:t>[3/5]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number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noise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realm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state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system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teleportation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Spin</a:t>
            </a:r>
            <a:endParaRPr sz="1200"/>
          </a:p>
        </p:txBody>
      </p: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3" name="Google Shape;323;p31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4" name="Google Shape;324;p31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</a:t>
            </a:r>
            <a:r>
              <a:rPr i="1" lang="en" sz="2000"/>
              <a:t> </a:t>
            </a:r>
            <a:r>
              <a:rPr b="1" i="1" lang="en" sz="2000"/>
              <a:t>3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</a:t>
            </a:r>
            <a:r>
              <a:rPr lang="en" sz="1600"/>
              <a:t> - </a:t>
            </a:r>
            <a:r>
              <a:rPr i="1" lang="en" sz="1600"/>
              <a:t>Fundamentals of the Quantum Physics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(Discovering the Quantum)</a:t>
            </a:r>
            <a:r>
              <a:rPr lang="en" sz="1600"/>
              <a:t> </a:t>
            </a:r>
            <a:r>
              <a:rPr lang="en" sz="1200"/>
              <a:t>[4/5]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superposition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symmetry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symmetry (spontaneous) breaking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</a:t>
            </a:r>
            <a:r>
              <a:rPr lang="en" sz="1200"/>
              <a:t> vacuum state</a:t>
            </a:r>
            <a:endParaRPr sz="1200"/>
          </a:p>
        </p:txBody>
      </p:sp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4" name="Google Shape;334;p3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5" name="Google Shape;335;p32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6" name="Google Shape;336;p32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3152775"/>
            <a:ext cx="9144000" cy="10215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1437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1" lang="en"/>
              <a:t>Hello Quantum World</a:t>
            </a:r>
            <a:endParaRPr b="0" i="1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2325" y="2753456"/>
            <a:ext cx="7772400" cy="39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6863" r="5030" t="0"/>
          <a:stretch/>
        </p:blipFill>
        <p:spPr>
          <a:xfrm>
            <a:off x="2721387" y="275475"/>
            <a:ext cx="877600" cy="137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728" y="456525"/>
            <a:ext cx="1044289" cy="1437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9312" l="0" r="0" t="8498"/>
          <a:stretch/>
        </p:blipFill>
        <p:spPr>
          <a:xfrm>
            <a:off x="6704400" y="1536925"/>
            <a:ext cx="1114609" cy="126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6">
            <a:alphaModFix/>
          </a:blip>
          <a:srcRect b="9496" l="0" r="0" t="12724"/>
          <a:stretch/>
        </p:blipFill>
        <p:spPr>
          <a:xfrm>
            <a:off x="211675" y="1536925"/>
            <a:ext cx="1240546" cy="132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7">
            <a:alphaModFix/>
          </a:blip>
          <a:srcRect b="13077" l="0" r="0" t="23930"/>
          <a:stretch/>
        </p:blipFill>
        <p:spPr>
          <a:xfrm>
            <a:off x="7691701" y="610745"/>
            <a:ext cx="1334298" cy="115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8">
            <a:alphaModFix/>
          </a:blip>
          <a:srcRect b="11616" l="0" r="0" t="22753"/>
          <a:stretch/>
        </p:blipFill>
        <p:spPr>
          <a:xfrm>
            <a:off x="1396700" y="218310"/>
            <a:ext cx="1280650" cy="11566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9">
            <a:alphaModFix/>
          </a:blip>
          <a:srcRect b="16595" l="0" r="0" t="17099"/>
          <a:stretch/>
        </p:blipFill>
        <p:spPr>
          <a:xfrm>
            <a:off x="7861400" y="1933525"/>
            <a:ext cx="1240550" cy="11320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9322" y="1704075"/>
            <a:ext cx="916116" cy="126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11">
            <a:alphaModFix/>
          </a:blip>
          <a:srcRect b="6926" l="0" r="0" t="9314"/>
          <a:stretch/>
        </p:blipFill>
        <p:spPr>
          <a:xfrm>
            <a:off x="5808722" y="866550"/>
            <a:ext cx="963077" cy="111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12">
            <a:alphaModFix/>
          </a:blip>
          <a:srcRect b="10368" l="0" r="0" t="10058"/>
          <a:stretch/>
        </p:blipFill>
        <p:spPr>
          <a:xfrm>
            <a:off x="3797814" y="1893683"/>
            <a:ext cx="1044275" cy="11435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13">
            <a:alphaModFix/>
          </a:blip>
          <a:srcRect b="8595" l="0" r="0" t="7137"/>
          <a:stretch/>
        </p:blipFill>
        <p:spPr>
          <a:xfrm>
            <a:off x="211683" y="209072"/>
            <a:ext cx="1145001" cy="132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14">
            <a:alphaModFix/>
          </a:blip>
          <a:srcRect b="13798" l="0" r="0" t="11047"/>
          <a:stretch/>
        </p:blipFill>
        <p:spPr>
          <a:xfrm>
            <a:off x="2381062" y="1601800"/>
            <a:ext cx="1416775" cy="1465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15">
            <a:alphaModFix/>
          </a:blip>
          <a:srcRect b="0" l="2759" r="3369" t="0"/>
          <a:stretch/>
        </p:blipFill>
        <p:spPr>
          <a:xfrm>
            <a:off x="6564942" y="237021"/>
            <a:ext cx="1494245" cy="115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16">
            <a:alphaModFix/>
          </a:blip>
          <a:srcRect b="10105" l="0" r="0" t="10880"/>
          <a:stretch/>
        </p:blipFill>
        <p:spPr>
          <a:xfrm>
            <a:off x="4768775" y="294650"/>
            <a:ext cx="1280650" cy="13925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17">
            <a:alphaModFix/>
          </a:blip>
          <a:srcRect b="9984" l="0" r="0" t="10008"/>
          <a:stretch/>
        </p:blipFill>
        <p:spPr>
          <a:xfrm>
            <a:off x="1296075" y="1433838"/>
            <a:ext cx="1145000" cy="12607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18">
            <a:alphaModFix/>
          </a:blip>
          <a:srcRect b="10872" l="0" r="0" t="9120"/>
          <a:stretch/>
        </p:blipFill>
        <p:spPr>
          <a:xfrm>
            <a:off x="5674688" y="1956951"/>
            <a:ext cx="1008162" cy="111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19">
            <a:alphaModFix/>
          </a:blip>
          <a:srcRect b="8677" l="0" r="0" t="6741"/>
          <a:stretch/>
        </p:blipFill>
        <p:spPr>
          <a:xfrm>
            <a:off x="5473925" y="3216325"/>
            <a:ext cx="785362" cy="9141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4" name="Google Shape;124;p15"/>
          <p:cNvPicPr preferRelativeResize="0"/>
          <p:nvPr/>
        </p:nvPicPr>
        <p:blipFill>
          <a:blip r:embed="rId20">
            <a:alphaModFix amt="60000"/>
          </a:blip>
          <a:stretch>
            <a:fillRect/>
          </a:stretch>
        </p:blipFill>
        <p:spPr>
          <a:xfrm>
            <a:off x="6564950" y="3471726"/>
            <a:ext cx="641548" cy="4692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5"/>
          <p:cNvPicPr preferRelativeResize="0"/>
          <p:nvPr/>
        </p:nvPicPr>
        <p:blipFill>
          <a:blip r:embed="rId21">
            <a:alphaModFix amt="60000"/>
          </a:blip>
          <a:stretch>
            <a:fillRect/>
          </a:stretch>
        </p:blipFill>
        <p:spPr>
          <a:xfrm>
            <a:off x="7271494" y="3471728"/>
            <a:ext cx="1744208" cy="4692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15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344" name="Google Shape;344;p33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</a:t>
            </a:r>
            <a:r>
              <a:rPr i="1" lang="en" sz="2000"/>
              <a:t> </a:t>
            </a:r>
            <a:r>
              <a:rPr b="1" i="1" lang="en" sz="2000"/>
              <a:t>3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</a:t>
            </a:r>
            <a:r>
              <a:rPr lang="en" sz="1600"/>
              <a:t> - </a:t>
            </a:r>
            <a:r>
              <a:rPr i="1" lang="en" sz="1600"/>
              <a:t>Fundamentals of the Quantum Physics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(Discovering the Quantum)</a:t>
            </a:r>
            <a:r>
              <a:rPr lang="en" sz="1600"/>
              <a:t> </a:t>
            </a:r>
            <a:r>
              <a:rPr lang="en" sz="1200"/>
              <a:t>[5/5]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Wave propagation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wave function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wave function collapse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wave-particle duality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matter wave</a:t>
            </a:r>
            <a:endParaRPr sz="1200"/>
          </a:p>
        </p:txBody>
      </p:sp>
      <p:sp>
        <p:nvSpPr>
          <p:cNvPr id="345" name="Google Shape;345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7" name="Google Shape;347;p3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8" name="Google Shape;348;p33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4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4</a:t>
            </a:r>
            <a:r>
              <a:rPr lang="en" sz="1600"/>
              <a:t> - </a:t>
            </a:r>
            <a:r>
              <a:rPr i="1" lang="en" sz="1600"/>
              <a:t>Quantum Properties, Definitions and Theories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(Exploring the Quantum)</a:t>
            </a:r>
            <a:r>
              <a:rPr lang="en" sz="1600"/>
              <a:t> </a:t>
            </a:r>
            <a:r>
              <a:rPr lang="en" sz="1200"/>
              <a:t>[1/2]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Mathematical formulation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Bra-ket notation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Operators in </a:t>
            </a:r>
            <a:r>
              <a:rPr i="1" lang="en" sz="1200"/>
              <a:t>Quantum Physics/Mechanics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Hamiltonian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Vectors and vectors’ spaces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problem of auto-vector, and auto-value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physical meaning of the </a:t>
            </a:r>
            <a:r>
              <a:rPr i="1" lang="en" sz="1200"/>
              <a:t>Quantum </a:t>
            </a:r>
            <a:r>
              <a:rPr lang="en" sz="1200"/>
              <a:t>operators, as also, their auto-vectors, and auto-values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sp>
        <p:nvSpPr>
          <p:cNvPr id="357" name="Google Shape;357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8" name="Google Shape;358;p3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9" name="Google Shape;359;p34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0" name="Google Shape;360;p34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4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4</a:t>
            </a:r>
            <a:r>
              <a:rPr lang="en" sz="1600"/>
              <a:t> - </a:t>
            </a:r>
            <a:r>
              <a:rPr i="1" lang="en" sz="1600"/>
              <a:t>Quantum Properties, Definitions and Theories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(Exploring the Quantum)</a:t>
            </a:r>
            <a:r>
              <a:rPr lang="en" sz="1600"/>
              <a:t> </a:t>
            </a:r>
            <a:r>
              <a:rPr lang="en" sz="1200"/>
              <a:t>[2/2]</a:t>
            </a:r>
            <a:r>
              <a:rPr lang="en" sz="1600"/>
              <a:t>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information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Bloch</a:t>
            </a:r>
            <a:r>
              <a:rPr lang="en" sz="1200"/>
              <a:t> sphere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Pauli</a:t>
            </a:r>
            <a:r>
              <a:rPr lang="en" sz="1200"/>
              <a:t>’s exclusion principle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Rutherford-Bohr’s</a:t>
            </a:r>
            <a:r>
              <a:rPr lang="en" sz="1200"/>
              <a:t> model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</a:t>
            </a:r>
            <a:r>
              <a:rPr lang="en" sz="1200"/>
              <a:t> observer effect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Ehrenfest </a:t>
            </a:r>
            <a:r>
              <a:rPr lang="en" sz="1200"/>
              <a:t>theorem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Time Travel</a:t>
            </a:r>
            <a:endParaRPr sz="1200"/>
          </a:p>
        </p:txBody>
      </p:sp>
      <p:sp>
        <p:nvSpPr>
          <p:cNvPr id="368" name="Google Shape;368;p35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369" name="Google Shape;369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2" name="Google Shape;372;p35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3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5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5</a:t>
            </a:r>
            <a:r>
              <a:rPr lang="en" sz="1600"/>
              <a:t> - </a:t>
            </a:r>
            <a:r>
              <a:rPr i="1" lang="en" sz="1600"/>
              <a:t>Quantum Effects (Causing the Quantum)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Zeeman </a:t>
            </a:r>
            <a:r>
              <a:rPr lang="en" sz="1200"/>
              <a:t>effect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Stark </a:t>
            </a:r>
            <a:r>
              <a:rPr lang="en" sz="1200"/>
              <a:t>effect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Aharonov-Bohm </a:t>
            </a:r>
            <a:r>
              <a:rPr lang="en" sz="1200"/>
              <a:t>effect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Landau quantization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Hall </a:t>
            </a:r>
            <a:r>
              <a:rPr lang="en" sz="1200"/>
              <a:t>effect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Zeno </a:t>
            </a:r>
            <a:r>
              <a:rPr lang="en" sz="1200"/>
              <a:t>effect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tunnelling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Photoelectric </a:t>
            </a:r>
            <a:r>
              <a:rPr lang="en" sz="1200"/>
              <a:t>effect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Casimir </a:t>
            </a:r>
            <a:r>
              <a:rPr lang="en" sz="1200"/>
              <a:t>effect</a:t>
            </a:r>
            <a:endParaRPr sz="1200"/>
          </a:p>
        </p:txBody>
      </p:sp>
      <p:sp>
        <p:nvSpPr>
          <p:cNvPr id="380" name="Google Shape;380;p36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381" name="Google Shape;381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2" name="Google Shape;382;p3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3" name="Google Shape;383;p36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4" name="Google Shape;384;p36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392" name="Google Shape;392;p37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4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</a:t>
            </a:r>
            <a:r>
              <a:rPr lang="en" sz="2000"/>
              <a:t> </a:t>
            </a:r>
            <a:r>
              <a:rPr b="1" i="1" lang="en" sz="2000"/>
              <a:t>6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6</a:t>
            </a:r>
            <a:r>
              <a:rPr lang="en" sz="1600"/>
              <a:t> - </a:t>
            </a:r>
            <a:r>
              <a:rPr i="1" lang="en" sz="1600"/>
              <a:t>Quantum Experiments (Experimenting the Quantum)</a:t>
            </a:r>
            <a:r>
              <a:rPr lang="en" sz="1600"/>
              <a:t> </a:t>
            </a:r>
            <a:r>
              <a:rPr lang="en" sz="1200"/>
              <a:t>[1/2]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Afshar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Bell's inequality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Davisson-Germer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Double-slit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Elitzur-Vaidman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Franck-Hertz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Leggett-Garg inequality </a:t>
            </a:r>
            <a:endParaRPr sz="1200"/>
          </a:p>
        </p:txBody>
      </p:sp>
      <p:sp>
        <p:nvSpPr>
          <p:cNvPr id="393" name="Google Shape;393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4" name="Google Shape;394;p3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5" name="Google Shape;395;p37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6" name="Google Shape;396;p37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404" name="Google Shape;404;p38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4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</a:t>
            </a:r>
            <a:r>
              <a:rPr lang="en" sz="2000"/>
              <a:t> </a:t>
            </a:r>
            <a:r>
              <a:rPr b="1" i="1" lang="en" sz="2000"/>
              <a:t>6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6</a:t>
            </a:r>
            <a:r>
              <a:rPr lang="en" sz="1600"/>
              <a:t> - </a:t>
            </a:r>
            <a:r>
              <a:rPr i="1" lang="en" sz="1600"/>
              <a:t>Quantum Experiments (Experimenting the Quantum)</a:t>
            </a:r>
            <a:r>
              <a:rPr lang="en" sz="1600"/>
              <a:t> </a:t>
            </a:r>
            <a:r>
              <a:rPr lang="en" sz="1200"/>
              <a:t>[2/2]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Mach-Zehnder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Popper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eraser (delayed-choice)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Schrödinger</a:t>
            </a:r>
            <a:r>
              <a:rPr lang="en" sz="1200"/>
              <a:t>'s cat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</a:t>
            </a:r>
            <a:r>
              <a:rPr lang="en" sz="1200"/>
              <a:t> suicide and immortality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Stern-Gerlach</a:t>
            </a:r>
            <a:r>
              <a:rPr lang="en" sz="1200"/>
              <a:t>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Wheeler's delayed-choice</a:t>
            </a:r>
            <a:endParaRPr sz="1200"/>
          </a:p>
        </p:txBody>
      </p:sp>
      <p:sp>
        <p:nvSpPr>
          <p:cNvPr id="405" name="Google Shape;405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06" name="Google Shape;406;p3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7" name="Google Shape;407;p3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8" name="Google Shape;408;p38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416" name="Google Shape;416;p39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5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7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7</a:t>
            </a:r>
            <a:r>
              <a:rPr lang="en" sz="1600"/>
              <a:t> - </a:t>
            </a:r>
            <a:r>
              <a:rPr i="1" lang="en" sz="1600"/>
              <a:t>Quantum Formulations (Formulating the Quantum)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Heisenberg</a:t>
            </a:r>
            <a:r>
              <a:rPr lang="en" sz="1200"/>
              <a:t>’s picture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Interactions picture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Matrix mechanics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Phase-space’s formulation</a:t>
            </a:r>
            <a:r>
              <a:rPr i="1" lang="en" sz="1200"/>
              <a:t> 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Schrödinger</a:t>
            </a:r>
            <a:r>
              <a:rPr lang="en" sz="1200"/>
              <a:t>’s picture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Sum-over-histories (path-integral formulation)</a:t>
            </a:r>
            <a:r>
              <a:rPr i="1" lang="en" sz="1200"/>
              <a:t> 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Hellmann-Feynman</a:t>
            </a:r>
            <a:r>
              <a:rPr lang="en" sz="1200"/>
              <a:t> theorem</a:t>
            </a:r>
            <a:endParaRPr sz="1200"/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8" name="Google Shape;418;p3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9" name="Google Shape;419;p39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0" name="Google Shape;420;p39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428" name="Google Shape;428;p40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6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8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8</a:t>
            </a:r>
            <a:r>
              <a:rPr lang="en" sz="1600"/>
              <a:t> - </a:t>
            </a:r>
            <a:r>
              <a:rPr i="1" lang="en" sz="1600"/>
              <a:t>Quantum Equations (Understanding the Quantum)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Dirac’</a:t>
            </a:r>
            <a:r>
              <a:rPr lang="en" sz="1200"/>
              <a:t>s equation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Klein-Gordon</a:t>
            </a:r>
            <a:r>
              <a:rPr lang="en" sz="1200"/>
              <a:t>’s equation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Pauli’</a:t>
            </a:r>
            <a:r>
              <a:rPr lang="en" sz="1200"/>
              <a:t>s equation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Rydberg</a:t>
            </a:r>
            <a:r>
              <a:rPr lang="en" sz="1200"/>
              <a:t>’s equation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Schrödinger</a:t>
            </a:r>
            <a:r>
              <a:rPr lang="en" sz="1200"/>
              <a:t>’s equation</a:t>
            </a:r>
            <a:endParaRPr sz="1200"/>
          </a:p>
        </p:txBody>
      </p:sp>
      <p:sp>
        <p:nvSpPr>
          <p:cNvPr id="429" name="Google Shape;429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0" name="Google Shape;430;p4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31" name="Google Shape;431;p40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2" name="Google Shape;432;p40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440" name="Google Shape;440;p41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7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9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9</a:t>
            </a:r>
            <a:r>
              <a:rPr lang="en" sz="1600"/>
              <a:t> - </a:t>
            </a:r>
            <a:r>
              <a:rPr i="1" lang="en" sz="1600"/>
              <a:t>Quantum Interpretations (Interpreting the Quantum) </a:t>
            </a:r>
            <a:r>
              <a:rPr lang="en" sz="1200"/>
              <a:t>[1/2]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Consistent histories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Copenhagen </a:t>
            </a:r>
            <a:r>
              <a:rPr lang="en" sz="1200"/>
              <a:t>interpretation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de Broglie-Bohm</a:t>
            </a:r>
            <a:r>
              <a:rPr lang="en" sz="1200"/>
              <a:t> (pilot wave theory)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Ensemble interpretation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Hidden-variable theories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Many-worlds interpretation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Objective-collapse theories</a:t>
            </a:r>
            <a:endParaRPr sz="1200"/>
          </a:p>
        </p:txBody>
      </p:sp>
      <p:sp>
        <p:nvSpPr>
          <p:cNvPr id="441" name="Google Shape;441;p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42" name="Google Shape;442;p4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3" name="Google Shape;443;p41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4" name="Google Shape;444;p41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1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1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452" name="Google Shape;452;p42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7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9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9</a:t>
            </a:r>
            <a:r>
              <a:rPr lang="en" sz="1600"/>
              <a:t> - </a:t>
            </a:r>
            <a:r>
              <a:rPr i="1" lang="en" sz="1600"/>
              <a:t>Quantum Interpretations (Interpreting the Quantum) </a:t>
            </a:r>
            <a:r>
              <a:rPr lang="en" sz="1200"/>
              <a:t>[2/2]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Bayesianism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logic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Relational </a:t>
            </a:r>
            <a:r>
              <a:rPr i="1" lang="en" sz="1200"/>
              <a:t>Quantum Physics/Mechanics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Stochastic </a:t>
            </a:r>
            <a:r>
              <a:rPr i="1" lang="en" sz="1200"/>
              <a:t>Quantum Physics/Mechanics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Scale relativity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Transactional interpretation of </a:t>
            </a:r>
            <a:r>
              <a:rPr i="1" lang="en" sz="1200"/>
              <a:t>Quantum Physics/Mechanics</a:t>
            </a:r>
            <a:endParaRPr i="1" sz="1200"/>
          </a:p>
        </p:txBody>
      </p:sp>
      <p:sp>
        <p:nvSpPr>
          <p:cNvPr id="453" name="Google Shape;453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54" name="Google Shape;454;p4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55" name="Google Shape;455;p42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56" name="Google Shape;456;p42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2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448950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Brief description of this course</a:t>
            </a:r>
            <a:endParaRPr sz="2000"/>
          </a:p>
          <a:p>
            <a:pPr indent="-28575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Course overview</a:t>
            </a:r>
            <a:endParaRPr i="1" sz="1400"/>
          </a:p>
          <a:p>
            <a:pPr indent="-28575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/>
              <a:t>       </a:t>
            </a:r>
            <a:r>
              <a:rPr i="1" lang="en" sz="1400"/>
              <a:t>Introduction to Quantum                                              Applying the Quantum Computing</a:t>
            </a:r>
            <a:endParaRPr i="1" sz="1400"/>
          </a:p>
          <a:p>
            <a:pPr indent="-28575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/>
              <a:t>       </a:t>
            </a:r>
            <a:r>
              <a:rPr i="1" lang="en" sz="1400"/>
              <a:t>Discovering the Quantum Computing                        Practicing the Quantum Computing</a:t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1800" u="sng"/>
              <a:t>Total</a:t>
            </a:r>
            <a:r>
              <a:rPr b="1" lang="en" sz="1800"/>
              <a:t>:</a:t>
            </a:r>
            <a:r>
              <a:rPr lang="en" sz="1800"/>
              <a:t> </a:t>
            </a:r>
            <a:r>
              <a:rPr i="1" lang="en" sz="1400"/>
              <a:t>4 cores </a:t>
            </a:r>
            <a:r>
              <a:rPr lang="en" sz="1400"/>
              <a:t>[</a:t>
            </a:r>
            <a:r>
              <a:rPr i="1" lang="en" sz="1400"/>
              <a:t>xx Weeks </a:t>
            </a:r>
            <a:r>
              <a:rPr lang="en" sz="1400"/>
              <a:t>|</a:t>
            </a:r>
            <a:r>
              <a:rPr i="1" lang="en" sz="1400"/>
              <a:t> yy Lectures</a:t>
            </a:r>
            <a:r>
              <a:rPr lang="en" sz="1400"/>
              <a:t>/</a:t>
            </a:r>
            <a:r>
              <a:rPr i="1" lang="en" sz="1400"/>
              <a:t>Lessons</a:t>
            </a:r>
            <a:r>
              <a:rPr lang="en" sz="1400"/>
              <a:t>]</a:t>
            </a:r>
            <a:endParaRPr sz="1400"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6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7" name="Google Shape;137;p16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62500" y="2420567"/>
            <a:ext cx="386400" cy="374100"/>
          </a:xfrm>
          <a:prstGeom prst="ellipse">
            <a:avLst/>
          </a:prstGeom>
          <a:solidFill>
            <a:srgbClr val="FF8040">
              <a:alpha val="501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62500" y="1971971"/>
            <a:ext cx="386400" cy="374100"/>
          </a:xfrm>
          <a:prstGeom prst="ellipse">
            <a:avLst/>
          </a:prstGeom>
          <a:solidFill>
            <a:srgbClr val="FF8040">
              <a:alpha val="501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048900" y="2869167"/>
            <a:ext cx="386400" cy="374100"/>
          </a:xfrm>
          <a:prstGeom prst="ellipse">
            <a:avLst/>
          </a:prstGeom>
          <a:solidFill>
            <a:srgbClr val="FF8040">
              <a:alpha val="501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048900" y="3317767"/>
            <a:ext cx="386400" cy="374100"/>
          </a:xfrm>
          <a:prstGeom prst="ellipse">
            <a:avLst/>
          </a:prstGeom>
          <a:solidFill>
            <a:srgbClr val="FF8040">
              <a:alpha val="501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685625" y="2869167"/>
            <a:ext cx="386400" cy="374100"/>
          </a:xfrm>
          <a:prstGeom prst="ellipse">
            <a:avLst/>
          </a:prstGeom>
          <a:solidFill>
            <a:srgbClr val="FF8040">
              <a:alpha val="501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iii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4685625" y="3317767"/>
            <a:ext cx="386400" cy="374100"/>
          </a:xfrm>
          <a:prstGeom prst="ellipse">
            <a:avLst/>
          </a:prstGeom>
          <a:solidFill>
            <a:srgbClr val="FF8040">
              <a:alpha val="501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iv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464" name="Google Shape;464;p43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8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10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10</a:t>
            </a:r>
            <a:r>
              <a:rPr lang="en" sz="1600"/>
              <a:t> - </a:t>
            </a:r>
            <a:r>
              <a:rPr i="1" lang="en" sz="1600"/>
              <a:t>Q</a:t>
            </a:r>
            <a:r>
              <a:rPr i="1" lang="en" sz="1600"/>
              <a:t>uantum Advanced Topics (Mastering the Quantum) </a:t>
            </a:r>
            <a:r>
              <a:rPr lang="en" sz="1200"/>
              <a:t>[1/2]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annealing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Chaos theory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chaos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computing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Density matrix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</a:t>
            </a:r>
            <a:r>
              <a:rPr lang="en" sz="1200"/>
              <a:t> field theory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Fractional </a:t>
            </a:r>
            <a:r>
              <a:rPr i="1" lang="en" sz="1200"/>
              <a:t>Quantum Physics/Mechanics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gravity</a:t>
            </a:r>
            <a:endParaRPr sz="1200"/>
          </a:p>
        </p:txBody>
      </p:sp>
      <p:sp>
        <p:nvSpPr>
          <p:cNvPr id="465" name="Google Shape;465;p4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6" name="Google Shape;466;p4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67" name="Google Shape;467;p4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8" name="Google Shape;468;p43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476" name="Google Shape;476;p44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8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10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10</a:t>
            </a:r>
            <a:r>
              <a:rPr lang="en" sz="1600"/>
              <a:t> - </a:t>
            </a:r>
            <a:r>
              <a:rPr i="1" lang="en" sz="1600"/>
              <a:t>Quantum Advanced Topics (Mastering the Quantum) </a:t>
            </a:r>
            <a:r>
              <a:rPr lang="en" sz="1200"/>
              <a:t>[2/2]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information science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machine learning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Perturbation theory in </a:t>
            </a:r>
            <a:r>
              <a:rPr i="1" lang="en" sz="1200"/>
              <a:t>Quantum Physics/Mechanics)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Relativistic</a:t>
            </a:r>
            <a:r>
              <a:rPr i="1" lang="en" sz="1200"/>
              <a:t> Quantum Physics/Mechanics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Scattering theory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Spontaneous parametric down-conversion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statistical </a:t>
            </a:r>
            <a:r>
              <a:rPr i="1" lang="en" sz="1200"/>
              <a:t>Physics/Mechanics</a:t>
            </a:r>
            <a:endParaRPr i="1" sz="1200"/>
          </a:p>
        </p:txBody>
      </p:sp>
      <p:sp>
        <p:nvSpPr>
          <p:cNvPr id="477" name="Google Shape;477;p4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8" name="Google Shape;478;p4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79" name="Google Shape;479;p44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80" name="Google Shape;480;p44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488" name="Google Shape;488;p45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9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11</a:t>
            </a:r>
            <a:r>
              <a:rPr lang="en" sz="2000"/>
              <a:t>):</a:t>
            </a:r>
            <a:endParaRPr i="1" sz="1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11</a:t>
            </a:r>
            <a:r>
              <a:rPr lang="en" sz="1600"/>
              <a:t> - </a:t>
            </a:r>
            <a:r>
              <a:rPr i="1" lang="en" sz="1600"/>
              <a:t>Reviewing Quantum Physics/Mechanics (Mastering the Quantum)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Relevant contributors for the studies about </a:t>
            </a:r>
            <a:r>
              <a:rPr i="1" lang="en" sz="1200"/>
              <a:t>Quantum Physics</a:t>
            </a:r>
            <a:r>
              <a:rPr lang="en" sz="1200"/>
              <a:t>/</a:t>
            </a:r>
            <a:r>
              <a:rPr i="1" lang="en" sz="1200"/>
              <a:t>Mechanics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Review about the Introduction to </a:t>
            </a:r>
            <a:r>
              <a:rPr i="1" lang="en" sz="1200"/>
              <a:t>Quantum Physics</a:t>
            </a:r>
            <a:r>
              <a:rPr lang="en" sz="1200"/>
              <a:t>/</a:t>
            </a:r>
            <a:r>
              <a:rPr i="1" lang="en" sz="1200"/>
              <a:t>Mechanics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Some interesting curiosities</a:t>
            </a:r>
            <a:endParaRPr sz="1200"/>
          </a:p>
        </p:txBody>
      </p:sp>
      <p:sp>
        <p:nvSpPr>
          <p:cNvPr id="489" name="Google Shape;489;p4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90" name="Google Shape;490;p4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1" name="Google Shape;491;p45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92" name="Google Shape;492;p45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1 - Introduction to Quantum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[10 Weeks | 11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5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rgbClr val="FFFFFF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46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6"/>
          <p:cNvSpPr txBox="1"/>
          <p:nvPr>
            <p:ph idx="1" type="subTitle"/>
          </p:nvPr>
        </p:nvSpPr>
        <p:spPr>
          <a:xfrm>
            <a:off x="560450" y="3200400"/>
            <a:ext cx="8220600" cy="6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Course overview | </a:t>
            </a:r>
            <a:r>
              <a:rPr b="1" lang="en" sz="1600">
                <a:solidFill>
                  <a:srgbClr val="FFFFFF"/>
                </a:solidFill>
              </a:rPr>
              <a:t>Core 2 - Discovering Quantum Computing </a:t>
            </a:r>
            <a:r>
              <a:rPr b="1" lang="en" sz="1200">
                <a:solidFill>
                  <a:srgbClr val="FFFFFF"/>
                </a:solidFill>
              </a:rPr>
              <a:t> [4 Weeks | 7 Lectures/Lessons]</a:t>
            </a:r>
            <a:endParaRPr b="1" sz="2400">
              <a:solidFill>
                <a:srgbClr val="FFFFFF"/>
              </a:solidFill>
            </a:endParaRPr>
          </a:p>
          <a:p>
            <a:pPr indent="0" lvl="0" marL="1143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02" name="Google Shape;502;p46"/>
          <p:cNvSpPr txBox="1"/>
          <p:nvPr>
            <p:ph type="ctrTitle"/>
          </p:nvPr>
        </p:nvSpPr>
        <p:spPr>
          <a:xfrm>
            <a:off x="228975" y="1585450"/>
            <a:ext cx="5943300" cy="15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Quantum Computing</a:t>
            </a:r>
            <a:endParaRPr/>
          </a:p>
        </p:txBody>
      </p:sp>
      <p:pic>
        <p:nvPicPr>
          <p:cNvPr id="503" name="Google Shape;503;p46"/>
          <p:cNvPicPr preferRelativeResize="0"/>
          <p:nvPr/>
        </p:nvPicPr>
        <p:blipFill rotWithShape="1">
          <a:blip r:embed="rId6">
            <a:alphaModFix/>
          </a:blip>
          <a:srcRect b="8677" l="0" r="0" t="6741"/>
          <a:stretch/>
        </p:blipFill>
        <p:spPr>
          <a:xfrm>
            <a:off x="6763093" y="1662280"/>
            <a:ext cx="1236275" cy="14390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4" name="Google Shape;504;p46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228975" y="236650"/>
            <a:ext cx="1236275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5" name="Google Shape;505;p46"/>
          <p:cNvPicPr preferRelativeResize="0"/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>
            <a:off x="1590500" y="236654"/>
            <a:ext cx="3361119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06" name="Google Shape;506;p46"/>
          <p:cNvSpPr txBox="1"/>
          <p:nvPr/>
        </p:nvSpPr>
        <p:spPr>
          <a:xfrm>
            <a:off x="5076875" y="236650"/>
            <a:ext cx="35583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Faculty of Sciences and Technology of 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University of Lisbon (FCT NOVA | FCT/UNL)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NOVA-LINCS  (Laboratory for Computer Science and Informatics)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513" name="Google Shape;513;p47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10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</a:t>
            </a:r>
            <a:r>
              <a:rPr i="1" lang="en" sz="2000"/>
              <a:t> </a:t>
            </a:r>
            <a:r>
              <a:rPr b="1" i="1" lang="en" sz="2000"/>
              <a:t>12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12</a:t>
            </a:r>
            <a:r>
              <a:rPr lang="en" sz="1600"/>
              <a:t> - </a:t>
            </a:r>
            <a:r>
              <a:rPr i="1" lang="en" sz="1600"/>
              <a:t>Basis of Quantum Computing </a:t>
            </a:r>
            <a:r>
              <a:rPr i="1" lang="en" sz="1600"/>
              <a:t>(</a:t>
            </a:r>
            <a:r>
              <a:rPr i="1" lang="en" sz="1600"/>
              <a:t>Beyond the Computing Theory</a:t>
            </a:r>
            <a:r>
              <a:rPr i="1" lang="en" sz="1600"/>
              <a:t>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Superposition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Schrödinger's Cat Experience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Entanglement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Teleportation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Rutherford Scattering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Existence of Multiverse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Key aspects and considerations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1000"/>
              </a:spcAft>
              <a:buSzPts val="1200"/>
              <a:buChar char="■"/>
            </a:pPr>
            <a:r>
              <a:rPr lang="en" sz="1200"/>
              <a:t>Some interesting curiosities</a:t>
            </a:r>
            <a:endParaRPr sz="1600"/>
          </a:p>
        </p:txBody>
      </p:sp>
      <p:sp>
        <p:nvSpPr>
          <p:cNvPr id="514" name="Google Shape;514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15" name="Google Shape;515;p4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16" name="Google Shape;516;p47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17" name="Google Shape;517;p47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2 - Discovering Quantum Computing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[4 Weeks | 7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7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7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525" name="Google Shape;525;p48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11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13</a:t>
            </a:r>
            <a:r>
              <a:rPr lang="en" sz="2000"/>
              <a:t> and </a:t>
            </a:r>
            <a:r>
              <a:rPr b="1" i="1" lang="en" sz="2000"/>
              <a:t>14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13</a:t>
            </a:r>
            <a:r>
              <a:rPr lang="en" sz="1600"/>
              <a:t> - </a:t>
            </a:r>
            <a:r>
              <a:rPr i="1" lang="en" sz="1600"/>
              <a:t>What is Quantum Computing? (Beyond the Computing Power)</a:t>
            </a:r>
            <a:r>
              <a:rPr lang="en" sz="1600"/>
              <a:t>:</a:t>
            </a:r>
            <a:endParaRPr i="1"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Moore Law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Motivation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Definition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How it works?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Classic Computing</a:t>
            </a:r>
            <a:r>
              <a:rPr lang="en" sz="1200"/>
              <a:t> vs.</a:t>
            </a:r>
            <a:r>
              <a:rPr i="1" lang="en" sz="1200"/>
              <a:t> Quantum Computing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Scientific applications of </a:t>
            </a:r>
            <a:r>
              <a:rPr i="1" lang="en" sz="1200"/>
              <a:t>Quantum Computing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Breaking paradigms</a:t>
            </a:r>
            <a:endParaRPr sz="1200"/>
          </a:p>
        </p:txBody>
      </p:sp>
      <p:sp>
        <p:nvSpPr>
          <p:cNvPr id="526" name="Google Shape;526;p4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27" name="Google Shape;527;p4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28" name="Google Shape;528;p4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29" name="Google Shape;529;p48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2 - Discovering Quantum Computing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[4 Weeks | 7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8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8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537" name="Google Shape;537;p49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11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13</a:t>
            </a:r>
            <a:r>
              <a:rPr lang="en" sz="2000"/>
              <a:t> and </a:t>
            </a:r>
            <a:r>
              <a:rPr b="1" i="1" lang="en" sz="2000"/>
              <a:t>14</a:t>
            </a:r>
            <a:r>
              <a:rPr lang="en" sz="2000"/>
              <a:t>):</a:t>
            </a:r>
            <a:endParaRPr i="1" sz="1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14</a:t>
            </a:r>
            <a:r>
              <a:rPr lang="en" sz="1600"/>
              <a:t> - </a:t>
            </a:r>
            <a:r>
              <a:rPr i="1" lang="en" sz="1600"/>
              <a:t>What is a Quantum Bit? (Beyond the Computing Units)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Definition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How it works?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Relationship between </a:t>
            </a:r>
            <a:r>
              <a:rPr i="1" lang="en" sz="1200"/>
              <a:t>Quantum Bit </a:t>
            </a:r>
            <a:r>
              <a:rPr lang="en" sz="1200"/>
              <a:t>and </a:t>
            </a:r>
            <a:r>
              <a:rPr i="1" lang="en" sz="1200"/>
              <a:t>Quantum Physics</a:t>
            </a:r>
            <a:r>
              <a:rPr lang="en" sz="1200"/>
              <a:t>/</a:t>
            </a:r>
            <a:r>
              <a:rPr i="1" lang="en" sz="1200"/>
              <a:t>Mechanics</a:t>
            </a:r>
            <a:endParaRPr b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Bit </a:t>
            </a:r>
            <a:r>
              <a:rPr lang="en" sz="1200"/>
              <a:t>viewed as an atom/particle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Bit </a:t>
            </a:r>
            <a:r>
              <a:rPr lang="en" sz="1200"/>
              <a:t>vs. </a:t>
            </a:r>
            <a:r>
              <a:rPr i="1" lang="en" sz="1200"/>
              <a:t>Qubit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Bell Pairs</a:t>
            </a:r>
            <a:endParaRPr sz="1200"/>
          </a:p>
        </p:txBody>
      </p:sp>
      <p:sp>
        <p:nvSpPr>
          <p:cNvPr id="538" name="Google Shape;538;p4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39" name="Google Shape;539;p4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40" name="Google Shape;540;p49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41" name="Google Shape;541;p49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2 - Discovering Quantum Computing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[4 Weeks | 7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9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9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549" name="Google Shape;549;p50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12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15</a:t>
            </a:r>
            <a:r>
              <a:rPr lang="en" sz="2000"/>
              <a:t> and </a:t>
            </a:r>
            <a:r>
              <a:rPr b="1" i="1" lang="en" sz="2000"/>
              <a:t>16</a:t>
            </a:r>
            <a:r>
              <a:rPr lang="en" sz="2000"/>
              <a:t>):</a:t>
            </a:r>
            <a:endParaRPr i="1" sz="1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15</a:t>
            </a:r>
            <a:r>
              <a:rPr lang="en" sz="1600"/>
              <a:t> - </a:t>
            </a:r>
            <a:r>
              <a:rPr i="1" lang="en" sz="1600"/>
              <a:t>Timeline of Quantum Computing (Beyond the Computing History)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Computing</a:t>
            </a:r>
            <a:r>
              <a:rPr lang="en" sz="1200"/>
              <a:t> over the years worldwide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Computing</a:t>
            </a:r>
            <a:r>
              <a:rPr lang="en" sz="1200"/>
              <a:t> over the years in Portugal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Relevant contributors for the studies about </a:t>
            </a:r>
            <a:r>
              <a:rPr i="1" lang="en" sz="1200"/>
              <a:t>Quantum Computing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Current state of art and research</a:t>
            </a:r>
            <a:endParaRPr sz="1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16</a:t>
            </a:r>
            <a:r>
              <a:rPr lang="en" sz="1600"/>
              <a:t> - </a:t>
            </a:r>
            <a:r>
              <a:rPr i="1" lang="en" sz="1600"/>
              <a:t>Quantum Computers (Beyond the Computing Power)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machines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Current prototypes of </a:t>
            </a:r>
            <a:r>
              <a:rPr i="1" lang="en" sz="1200"/>
              <a:t>Quantum Computers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Concerns and cautions about the behaviour of </a:t>
            </a:r>
            <a:r>
              <a:rPr i="1" lang="en" sz="1200"/>
              <a:t>Quantum Computers</a:t>
            </a:r>
            <a:endParaRPr sz="1200"/>
          </a:p>
        </p:txBody>
      </p:sp>
      <p:sp>
        <p:nvSpPr>
          <p:cNvPr id="550" name="Google Shape;550;p5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1" name="Google Shape;551;p5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52" name="Google Shape;552;p50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3" name="Google Shape;553;p50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2 - Discovering Quantum Computing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[4 Weeks | 7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0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0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561" name="Google Shape;561;p51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13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17</a:t>
            </a:r>
            <a:r>
              <a:rPr lang="en" sz="2000"/>
              <a:t> and </a:t>
            </a:r>
            <a:r>
              <a:rPr b="1" i="1" lang="en" sz="2000"/>
              <a:t>18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17</a:t>
            </a:r>
            <a:r>
              <a:rPr lang="en" sz="1600"/>
              <a:t> - </a:t>
            </a:r>
            <a:r>
              <a:rPr i="1" lang="en" sz="1600"/>
              <a:t>Quantum Hardware (Beyond the Computing Hardware)</a:t>
            </a:r>
            <a:r>
              <a:rPr lang="en" sz="1600"/>
              <a:t>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Components of a </a:t>
            </a:r>
            <a:r>
              <a:rPr i="1" lang="en" sz="1200"/>
              <a:t>Quantum Computer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Processors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Buses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CPUs </a:t>
            </a:r>
            <a:r>
              <a:rPr lang="en" sz="1200"/>
              <a:t>vs. </a:t>
            </a:r>
            <a:r>
              <a:rPr i="1" lang="en" sz="1200"/>
              <a:t>GPUs</a:t>
            </a:r>
            <a:r>
              <a:rPr lang="en" sz="1200"/>
              <a:t> vs. </a:t>
            </a:r>
            <a:r>
              <a:rPr i="1" lang="en" sz="1200"/>
              <a:t>QPUs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18</a:t>
            </a:r>
            <a:r>
              <a:rPr lang="en" sz="1600"/>
              <a:t> - </a:t>
            </a:r>
            <a:r>
              <a:rPr i="1" lang="en" sz="1600"/>
              <a:t>Quantum Ethics (Beyond the Computing Ethics)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Battle for the </a:t>
            </a:r>
            <a:r>
              <a:rPr i="1" lang="en" sz="1200"/>
              <a:t>Quantum </a:t>
            </a:r>
            <a:r>
              <a:rPr lang="en" sz="1200"/>
              <a:t>supremacy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</a:t>
            </a:r>
            <a:r>
              <a:rPr lang="en" sz="1200"/>
              <a:t> </a:t>
            </a:r>
            <a:r>
              <a:rPr i="1" lang="en" sz="1200"/>
              <a:t>Computing </a:t>
            </a:r>
            <a:r>
              <a:rPr lang="en" sz="1200"/>
              <a:t>in society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Some ethics and social aspects in </a:t>
            </a:r>
            <a:r>
              <a:rPr i="1" lang="en" sz="1200"/>
              <a:t>Quantum Computing</a:t>
            </a:r>
            <a:endParaRPr i="1" sz="1200"/>
          </a:p>
        </p:txBody>
      </p:sp>
      <p:sp>
        <p:nvSpPr>
          <p:cNvPr id="562" name="Google Shape;562;p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3" name="Google Shape;563;p5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64" name="Google Shape;564;p51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5" name="Google Shape;565;p51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2 - Discovering Quantum Computing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[4 Weeks | 7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1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1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rgbClr val="FFFFFF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Google Shape;573;p52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2"/>
          <p:cNvSpPr txBox="1"/>
          <p:nvPr>
            <p:ph idx="1" type="subTitle"/>
          </p:nvPr>
        </p:nvSpPr>
        <p:spPr>
          <a:xfrm>
            <a:off x="560450" y="3200400"/>
            <a:ext cx="8490900" cy="6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Course overview | </a:t>
            </a:r>
            <a:r>
              <a:rPr b="1" lang="en" sz="1600">
                <a:solidFill>
                  <a:srgbClr val="FFFFFF"/>
                </a:solidFill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b="1" lang="en" sz="1200">
                <a:solidFill>
                  <a:srgbClr val="FFFFFF"/>
                </a:solidFill>
              </a:rPr>
              <a:t> [12 Weeks | 15 Lectures/Lessons]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75" name="Google Shape;575;p52"/>
          <p:cNvSpPr txBox="1"/>
          <p:nvPr>
            <p:ph type="ctrTitle"/>
          </p:nvPr>
        </p:nvSpPr>
        <p:spPr>
          <a:xfrm>
            <a:off x="228975" y="1585450"/>
            <a:ext cx="5943300" cy="15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Quantum Computing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6">
            <a:alphaModFix/>
          </a:blip>
          <a:srcRect b="8677" l="0" r="0" t="6741"/>
          <a:stretch/>
        </p:blipFill>
        <p:spPr>
          <a:xfrm>
            <a:off x="6763093" y="1662280"/>
            <a:ext cx="1236275" cy="14390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77" name="Google Shape;577;p52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228975" y="236650"/>
            <a:ext cx="1236275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78" name="Google Shape;578;p52"/>
          <p:cNvPicPr preferRelativeResize="0"/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>
            <a:off x="1590500" y="236654"/>
            <a:ext cx="3361119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9" name="Google Shape;579;p52"/>
          <p:cNvSpPr txBox="1"/>
          <p:nvPr/>
        </p:nvSpPr>
        <p:spPr>
          <a:xfrm>
            <a:off x="5076875" y="236650"/>
            <a:ext cx="35583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Faculty of Sciences and Technology of 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University of Lisbon (FCT NOVA | FCT/UNL)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NOVA-LINCS  (Laboratory for Computer Science and Informatics)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2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course is suited for beginners in </a:t>
            </a:r>
            <a:r>
              <a:rPr b="1" i="1" lang="en" sz="2000"/>
              <a:t>Quantum Mechanics</a:t>
            </a:r>
            <a:r>
              <a:rPr i="1" lang="en" sz="2000"/>
              <a:t>, </a:t>
            </a:r>
            <a:r>
              <a:rPr b="1" i="1" lang="en" sz="2000"/>
              <a:t>Quantum Physics</a:t>
            </a:r>
            <a:r>
              <a:rPr lang="en" sz="2000"/>
              <a:t> and </a:t>
            </a:r>
            <a:r>
              <a:rPr b="1" i="1" lang="en" sz="2000"/>
              <a:t>Quantum Computing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If you are familiar with the basic concepts of </a:t>
            </a:r>
            <a:r>
              <a:rPr b="1" i="1" lang="en" sz="2000"/>
              <a:t>Quantum Mechanics</a:t>
            </a:r>
            <a:r>
              <a:rPr lang="en" sz="2000"/>
              <a:t> and </a:t>
            </a:r>
            <a:r>
              <a:rPr b="1" i="1" lang="en" sz="2000"/>
              <a:t>Quantum Physics</a:t>
            </a:r>
            <a:r>
              <a:rPr lang="en" sz="2000"/>
              <a:t>, you are encouraged to move forward in this course, to the </a:t>
            </a:r>
            <a:r>
              <a:rPr b="1" i="1" lang="en" sz="2000"/>
              <a:t>Week 10 - Lesson/Lecture</a:t>
            </a:r>
            <a:r>
              <a:rPr lang="en" sz="2000"/>
              <a:t> </a:t>
            </a:r>
            <a:r>
              <a:rPr b="1" i="1" lang="en" sz="2000"/>
              <a:t>12 </a:t>
            </a:r>
            <a:r>
              <a:rPr lang="en" sz="2000"/>
              <a:t>(</a:t>
            </a:r>
            <a:r>
              <a:rPr b="1" i="1" lang="en" sz="2000"/>
              <a:t>Core 2 </a:t>
            </a:r>
            <a:r>
              <a:rPr lang="en" sz="2000"/>
              <a:t>of this course)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course will be focused on </a:t>
            </a:r>
            <a:r>
              <a:rPr i="1" lang="en" sz="2000" u="sng"/>
              <a:t>learning by doing</a:t>
            </a:r>
            <a:r>
              <a:rPr lang="en" sz="2000"/>
              <a:t>. So, don’t be nervous. A little sense of humor throughout this course will help you relax.</a:t>
            </a:r>
            <a:endParaRPr sz="2000"/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5" name="Google Shape;155;p17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3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586" name="Google Shape;586;p53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14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19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19</a:t>
            </a:r>
            <a:r>
              <a:rPr lang="en" sz="1600"/>
              <a:t> - </a:t>
            </a:r>
            <a:r>
              <a:rPr i="1" lang="en" sz="1600"/>
              <a:t>Quantum Logic, Theory and Computing Models [1/2]</a:t>
            </a:r>
            <a:r>
              <a:rPr lang="en" sz="1600"/>
              <a:t>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Circuits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Logic Gates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Turing Machine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Cellular Automatons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Dot Cellular Automatons</a:t>
            </a:r>
            <a:endParaRPr sz="1200"/>
          </a:p>
        </p:txBody>
      </p:sp>
      <p:sp>
        <p:nvSpPr>
          <p:cNvPr id="587" name="Google Shape;587;p5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8" name="Google Shape;588;p5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89" name="Google Shape;589;p5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90" name="Google Shape;590;p53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3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598" name="Google Shape;598;p54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14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19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19</a:t>
            </a:r>
            <a:r>
              <a:rPr lang="en" sz="1600"/>
              <a:t> - </a:t>
            </a:r>
            <a:r>
              <a:rPr i="1" lang="en" sz="1600"/>
              <a:t>Quantum Logic, Theory and Computing Models [2/2]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Finite Automatons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One-Way Quantum Computer/Measurement Based </a:t>
            </a:r>
            <a:r>
              <a:rPr i="1" lang="en" sz="1200"/>
              <a:t>Quantum </a:t>
            </a:r>
            <a:r>
              <a:rPr lang="en" sz="1200"/>
              <a:t>Computer (M.B.Q.C.)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  a) </a:t>
            </a:r>
            <a:r>
              <a:rPr i="1" lang="en" sz="1200"/>
              <a:t>Quantum </a:t>
            </a:r>
            <a:r>
              <a:rPr lang="en" sz="1200"/>
              <a:t>Cluster State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Adiabatic </a:t>
            </a:r>
            <a:r>
              <a:rPr i="1" lang="en" sz="1200"/>
              <a:t>Quantum </a:t>
            </a:r>
            <a:r>
              <a:rPr lang="en" sz="1200"/>
              <a:t>Computation (A.Q.C.)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Topological </a:t>
            </a:r>
            <a:r>
              <a:rPr i="1" lang="en" sz="1200"/>
              <a:t>Quantum </a:t>
            </a:r>
            <a:r>
              <a:rPr lang="en" sz="1200"/>
              <a:t>Computer</a:t>
            </a:r>
            <a:endParaRPr sz="1200"/>
          </a:p>
        </p:txBody>
      </p:sp>
      <p:sp>
        <p:nvSpPr>
          <p:cNvPr id="599" name="Google Shape;599;p5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0" name="Google Shape;600;p5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01" name="Google Shape;601;p54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2" name="Google Shape;602;p54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4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4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5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610" name="Google Shape;610;p55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15</a:t>
            </a:r>
            <a:r>
              <a:rPr lang="en" sz="2000"/>
              <a:t> </a:t>
            </a:r>
            <a:r>
              <a:rPr lang="en" sz="2000"/>
              <a:t>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20</a:t>
            </a:r>
            <a:r>
              <a:rPr b="1" i="1" lang="en" sz="2000"/>
              <a:t> </a:t>
            </a:r>
            <a:r>
              <a:rPr lang="en" sz="2000"/>
              <a:t>and </a:t>
            </a:r>
            <a:r>
              <a:rPr b="1" i="1" lang="en" sz="2000"/>
              <a:t>21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20</a:t>
            </a:r>
            <a:r>
              <a:rPr lang="en" sz="1600"/>
              <a:t> </a:t>
            </a:r>
            <a:r>
              <a:rPr lang="en" sz="1600"/>
              <a:t>- </a:t>
            </a:r>
            <a:r>
              <a:rPr i="1" lang="en" sz="1600"/>
              <a:t>Quantum Algorithms, Simulation and Complexity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Algorithms - Part I)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Matching/Transforming Algorithms: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Deutsch-Jozsa</a:t>
            </a:r>
            <a:r>
              <a:rPr lang="en" sz="1200"/>
              <a:t> Algorithm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Quantum </a:t>
            </a:r>
            <a:r>
              <a:rPr lang="en" sz="1200"/>
              <a:t>Fourier Transform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Search Algorithms: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Grover</a:t>
            </a:r>
            <a:r>
              <a:rPr lang="en" sz="1200"/>
              <a:t>’s Algorithm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Simon</a:t>
            </a:r>
            <a:r>
              <a:rPr lang="en" sz="1200"/>
              <a:t>’s Problem/</a:t>
            </a:r>
            <a:r>
              <a:rPr i="1" lang="en" sz="1200"/>
              <a:t>Simon</a:t>
            </a:r>
            <a:r>
              <a:rPr lang="en" sz="1200"/>
              <a:t>’s Algorithm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Quantum</a:t>
            </a:r>
            <a:r>
              <a:rPr lang="en" sz="1200"/>
              <a:t> Annealing (Q.A.)</a:t>
            </a:r>
            <a:endParaRPr sz="1200"/>
          </a:p>
        </p:txBody>
      </p:sp>
      <p:sp>
        <p:nvSpPr>
          <p:cNvPr id="611" name="Google Shape;611;p5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2" name="Google Shape;612;p5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13" name="Google Shape;613;p55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14" name="Google Shape;614;p55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5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5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6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622" name="Google Shape;622;p56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</a:t>
            </a:r>
            <a:r>
              <a:rPr b="1" i="1" lang="en" sz="2000"/>
              <a:t>15</a:t>
            </a:r>
            <a:r>
              <a:rPr lang="en" sz="2000"/>
              <a:t> </a:t>
            </a:r>
            <a:r>
              <a:rPr lang="en" sz="2000"/>
              <a:t>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20</a:t>
            </a:r>
            <a:r>
              <a:rPr b="1" i="1" lang="en" sz="2000"/>
              <a:t> </a:t>
            </a:r>
            <a:r>
              <a:rPr lang="en" sz="2000"/>
              <a:t>and </a:t>
            </a:r>
            <a:r>
              <a:rPr b="1" i="1" lang="en" sz="2000"/>
              <a:t>21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21</a:t>
            </a:r>
            <a:r>
              <a:rPr lang="en" sz="1600"/>
              <a:t> </a:t>
            </a:r>
            <a:r>
              <a:rPr lang="en" sz="1600"/>
              <a:t>- </a:t>
            </a:r>
            <a:r>
              <a:rPr i="1" lang="en" sz="1600"/>
              <a:t>Quantum Algorithms, Simulation and Complexity 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Algorithms - Part II)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Factorization Algorithms</a:t>
            </a:r>
            <a:r>
              <a:rPr lang="en" sz="1200"/>
              <a:t>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Shor</a:t>
            </a:r>
            <a:r>
              <a:rPr lang="en" sz="1200"/>
              <a:t>‘s Algorithm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Solving/Estimation Algorithms: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Quantum</a:t>
            </a:r>
            <a:r>
              <a:rPr lang="en" sz="1200"/>
              <a:t> Phase Estimation Algorithm/Quantum Eigenvalue Estimation Algorithm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Quantum</a:t>
            </a:r>
            <a:r>
              <a:rPr lang="en" sz="1200"/>
              <a:t> Algorithm for Linear Systems of Equations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Quantum</a:t>
            </a:r>
            <a:r>
              <a:rPr lang="en" sz="1200"/>
              <a:t> Counting Algorithm (Var. of </a:t>
            </a:r>
            <a:r>
              <a:rPr i="1" lang="en" sz="1200"/>
              <a:t>Quantum</a:t>
            </a:r>
            <a:r>
              <a:rPr lang="en" sz="1200"/>
              <a:t> Phase Estimation Algorithm and </a:t>
            </a:r>
            <a:r>
              <a:rPr i="1" lang="en" sz="1200"/>
              <a:t>Grover</a:t>
            </a:r>
            <a:r>
              <a:rPr lang="en" sz="1200"/>
              <a:t>'s Algorithm)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</a:t>
            </a:r>
            <a:r>
              <a:rPr lang="en" sz="1200"/>
              <a:t> Amplitude Amplification (Generalization of </a:t>
            </a:r>
            <a:r>
              <a:rPr i="1" lang="en" sz="1200"/>
              <a:t>Grover'</a:t>
            </a:r>
            <a:r>
              <a:rPr lang="en" sz="1200"/>
              <a:t>s Algorithm)</a:t>
            </a:r>
            <a:endParaRPr sz="1200"/>
          </a:p>
        </p:txBody>
      </p:sp>
      <p:sp>
        <p:nvSpPr>
          <p:cNvPr id="623" name="Google Shape;623;p5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25" name="Google Shape;625;p56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6" name="Google Shape;626;p56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6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6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634" name="Google Shape;634;p57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16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22 </a:t>
            </a:r>
            <a:r>
              <a:rPr lang="en" sz="2000"/>
              <a:t>and </a:t>
            </a:r>
            <a:r>
              <a:rPr b="1" i="1" lang="en" sz="2000"/>
              <a:t>23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22</a:t>
            </a:r>
            <a:r>
              <a:rPr lang="en" sz="1600"/>
              <a:t> - </a:t>
            </a:r>
            <a:r>
              <a:rPr i="1" lang="en" sz="1600"/>
              <a:t>Quantum Algorithms, Simulation and Complexity 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Simulators and Quantum Complexity)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Simulators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Complexity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Exact </a:t>
            </a:r>
            <a:r>
              <a:rPr i="1" lang="en" sz="1200"/>
              <a:t>Quantum </a:t>
            </a:r>
            <a:r>
              <a:rPr lang="en" sz="1200"/>
              <a:t>Polynomial Time (E.Q.P.)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Bounded-Error </a:t>
            </a:r>
            <a:r>
              <a:rPr i="1" lang="en" sz="1200"/>
              <a:t>Quantum </a:t>
            </a:r>
            <a:r>
              <a:rPr lang="en" sz="1200"/>
              <a:t>Polynomial Time (B.Q.P.)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</a:t>
            </a:r>
            <a:r>
              <a:rPr i="1" lang="en" sz="1200"/>
              <a:t>Quantum </a:t>
            </a:r>
            <a:r>
              <a:rPr lang="en" sz="1200"/>
              <a:t>Merlin Arthur (Q.M.A.)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Bounded-Error </a:t>
            </a:r>
            <a:r>
              <a:rPr i="1" lang="en" sz="1200"/>
              <a:t>Quantum </a:t>
            </a:r>
            <a:r>
              <a:rPr lang="en" sz="1200"/>
              <a:t>Polynomial Time with Post-Selection (PostBQP)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</a:t>
            </a:r>
            <a:r>
              <a:rPr i="1" lang="en" sz="1200"/>
              <a:t>Quantum </a:t>
            </a:r>
            <a:r>
              <a:rPr lang="en" sz="1200"/>
              <a:t>Interactive Polynomial Time (Q.I.P.T.)</a:t>
            </a:r>
            <a:endParaRPr sz="1200"/>
          </a:p>
        </p:txBody>
      </p:sp>
      <p:sp>
        <p:nvSpPr>
          <p:cNvPr id="635" name="Google Shape;635;p5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6" name="Google Shape;636;p5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7" name="Google Shape;637;p57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38" name="Google Shape;638;p57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57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646" name="Google Shape;646;p58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16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22 </a:t>
            </a:r>
            <a:r>
              <a:rPr lang="en" sz="2000"/>
              <a:t>and </a:t>
            </a:r>
            <a:r>
              <a:rPr b="1" i="1" lang="en" sz="2000"/>
              <a:t>23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23</a:t>
            </a:r>
            <a:r>
              <a:rPr lang="en" sz="1600"/>
              <a:t> - </a:t>
            </a:r>
            <a:r>
              <a:rPr i="1" lang="en" sz="1600"/>
              <a:t>Quantum Error Correction and Stabilizers:</a:t>
            </a:r>
            <a:endParaRPr i="1" sz="16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Entanglement-Assisted </a:t>
            </a:r>
            <a:r>
              <a:rPr i="1" lang="en" sz="1200"/>
              <a:t>Quantum</a:t>
            </a:r>
            <a:r>
              <a:rPr lang="en" sz="1200"/>
              <a:t> Error Correction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Steane Code</a:t>
            </a:r>
            <a:r>
              <a:rPr i="1" lang="en" sz="1200"/>
              <a:t> </a:t>
            </a:r>
            <a:endParaRPr i="1"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Calderbank-Shor-Steane</a:t>
            </a:r>
            <a:r>
              <a:rPr lang="en" sz="1200"/>
              <a:t> Code (C.S.S. Code)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</a:t>
            </a:r>
            <a:r>
              <a:rPr lang="en" sz="1200"/>
              <a:t> Convolutional Codes 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Toric Code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Shor</a:t>
            </a:r>
            <a:r>
              <a:rPr lang="en" sz="1200"/>
              <a:t> Code</a:t>
            </a:r>
            <a:endParaRPr sz="1200"/>
          </a:p>
        </p:txBody>
      </p:sp>
      <p:sp>
        <p:nvSpPr>
          <p:cNvPr id="647" name="Google Shape;647;p5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49" name="Google Shape;649;p5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50" name="Google Shape;650;p58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8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8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9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658" name="Google Shape;658;p59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17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24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24</a:t>
            </a:r>
            <a:r>
              <a:rPr lang="en" sz="1600"/>
              <a:t> - </a:t>
            </a:r>
            <a:r>
              <a:rPr i="1" lang="en" sz="1600"/>
              <a:t>Quantum Artificial Intelligence and Machine Learning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Machine Learning) [1/2]</a:t>
            </a:r>
            <a:r>
              <a:rPr i="1" lang="en" sz="1600"/>
              <a:t>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Linear Algebra Simulation with </a:t>
            </a:r>
            <a:r>
              <a:rPr i="1" lang="en" sz="1200"/>
              <a:t>Quantum</a:t>
            </a:r>
            <a:r>
              <a:rPr lang="en" sz="1200"/>
              <a:t> Amplitudes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</a:t>
            </a:r>
            <a:r>
              <a:rPr lang="en" sz="1200"/>
              <a:t> Machine Learning Algorithms Based on </a:t>
            </a:r>
            <a:r>
              <a:rPr i="1" lang="en" sz="1200"/>
              <a:t>Grover</a:t>
            </a:r>
            <a:r>
              <a:rPr lang="en" sz="1200"/>
              <a:t>’s Search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</a:t>
            </a:r>
            <a:r>
              <a:rPr lang="en" sz="1200"/>
              <a:t>-Enhanced Reinforcement Learning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</a:t>
            </a:r>
            <a:r>
              <a:rPr lang="en" sz="1200"/>
              <a:t> Sampling Techniques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Hidden </a:t>
            </a:r>
            <a:r>
              <a:rPr i="1" lang="en" sz="1200"/>
              <a:t>Quantum Markov</a:t>
            </a:r>
            <a:r>
              <a:rPr lang="en" sz="1200"/>
              <a:t> Models (H.Q.M.M.s)</a:t>
            </a:r>
            <a:endParaRPr i="1" sz="1200"/>
          </a:p>
        </p:txBody>
      </p:sp>
      <p:sp>
        <p:nvSpPr>
          <p:cNvPr id="659" name="Google Shape;659;p5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0" name="Google Shape;660;p5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1" name="Google Shape;661;p59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2" name="Google Shape;662;p59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9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9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0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670" name="Google Shape;670;p60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17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24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24</a:t>
            </a:r>
            <a:r>
              <a:rPr lang="en" sz="1600"/>
              <a:t> - </a:t>
            </a:r>
            <a:r>
              <a:rPr i="1" lang="en" sz="1600"/>
              <a:t>Quantum Artificial Intelligence and Machine Learning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Machine Learning) [2/2]: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Fully </a:t>
            </a:r>
            <a:r>
              <a:rPr i="1" lang="en" sz="1200"/>
              <a:t>Quantum </a:t>
            </a:r>
            <a:r>
              <a:rPr lang="en" sz="1200"/>
              <a:t>Machine Learning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Noisy Data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Calculated and Noise-Free Data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Variational Circuits</a:t>
            </a:r>
            <a:endParaRPr sz="1200"/>
          </a:p>
        </p:txBody>
      </p:sp>
      <p:sp>
        <p:nvSpPr>
          <p:cNvPr id="671" name="Google Shape;671;p6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2" name="Google Shape;672;p6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3" name="Google Shape;673;p60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74" name="Google Shape;674;p60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0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60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1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682" name="Google Shape;682;p61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18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25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25</a:t>
            </a:r>
            <a:r>
              <a:rPr lang="en" sz="1600"/>
              <a:t> - </a:t>
            </a:r>
            <a:r>
              <a:rPr i="1" lang="en" sz="1600"/>
              <a:t>Quantum Artificial Intelligence and Machine Learning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Neural Networks [Q.N.N.s]</a:t>
            </a:r>
            <a:r>
              <a:rPr i="1" lang="en" sz="1600"/>
              <a:t> and Quantum Bayesian Networks</a:t>
            </a:r>
            <a:r>
              <a:rPr i="1" lang="en" sz="1600"/>
              <a:t>) [1/2]: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Neural Networks (Q.N.N.s):</a:t>
            </a:r>
            <a:endParaRPr i="1"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Perceptrons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Fuzzy Logic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Applications on </a:t>
            </a:r>
            <a:r>
              <a:rPr i="1" lang="en" sz="1200"/>
              <a:t>Quantum </a:t>
            </a:r>
            <a:r>
              <a:rPr lang="en" sz="1200"/>
              <a:t>Networks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Associative Memory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Computing via Sparse Distributed Representations</a:t>
            </a:r>
            <a:endParaRPr sz="1200"/>
          </a:p>
        </p:txBody>
      </p:sp>
      <p:sp>
        <p:nvSpPr>
          <p:cNvPr id="683" name="Google Shape;683;p6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4" name="Google Shape;684;p6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85" name="Google Shape;685;p61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86" name="Google Shape;686;p61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61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61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694" name="Google Shape;694;p62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18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25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25</a:t>
            </a:r>
            <a:r>
              <a:rPr lang="en" sz="1600"/>
              <a:t> - </a:t>
            </a:r>
            <a:r>
              <a:rPr i="1" lang="en" sz="1600"/>
              <a:t>Quantum Artificial Intelligence and Machine Learning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Neural Networks [Q.N.N.s] and Quantum Bayesian Networks) [2/2]: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Neural Networks (Q.N.N.s):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Learning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Generalisations of Feedforward Neural Networks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Biological </a:t>
            </a:r>
            <a:r>
              <a:rPr i="1" lang="en" sz="1200"/>
              <a:t>Quantum </a:t>
            </a:r>
            <a:r>
              <a:rPr lang="en" sz="1200"/>
              <a:t>Neural Networks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Bayesian </a:t>
            </a:r>
            <a:r>
              <a:rPr lang="en" sz="1200"/>
              <a:t>Networks (Q.B.N.s)</a:t>
            </a:r>
            <a:endParaRPr sz="1200"/>
          </a:p>
        </p:txBody>
      </p:sp>
      <p:sp>
        <p:nvSpPr>
          <p:cNvPr id="695" name="Google Shape;695;p6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6" name="Google Shape;696;p6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97" name="Google Shape;697;p62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8" name="Google Shape;698;p62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62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62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Initially, it will be addressed the basic fundamentals, and concepts, of </a:t>
            </a:r>
            <a:r>
              <a:rPr b="1" i="1" lang="en" sz="2000"/>
              <a:t>Quantum Mechanics</a:t>
            </a:r>
            <a:r>
              <a:rPr lang="en" sz="2000"/>
              <a:t>, and </a:t>
            </a:r>
            <a:r>
              <a:rPr b="1" i="1" lang="en" sz="2000"/>
              <a:t>Quantum Theory</a:t>
            </a:r>
            <a:r>
              <a:rPr lang="en" sz="2000"/>
              <a:t>, in the basis of the study, and research on </a:t>
            </a:r>
            <a:r>
              <a:rPr b="1" i="1" lang="en" sz="2000"/>
              <a:t>Quantum Computing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given a detailed, and complete, explanation of the </a:t>
            </a:r>
            <a:r>
              <a:rPr b="1" i="1" lang="en" sz="2000"/>
              <a:t>Quantum Computing</a:t>
            </a:r>
            <a:r>
              <a:rPr lang="en" sz="2000"/>
              <a:t>, and its advantages, and specifications.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shown some existing prototypes of </a:t>
            </a:r>
            <a:r>
              <a:rPr b="1" i="1" lang="en" sz="2000"/>
              <a:t>Quantum Computers</a:t>
            </a:r>
            <a:r>
              <a:rPr lang="en" sz="2000"/>
              <a:t>. It will be shown also, their specifications, and capabilities.</a:t>
            </a:r>
            <a:endParaRPr sz="2000"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7" name="Google Shape;167;p18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3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706" name="Google Shape;706;p63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19 </a:t>
            </a:r>
            <a:r>
              <a:rPr lang="en" sz="2000"/>
              <a:t>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26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26 </a:t>
            </a:r>
            <a:r>
              <a:rPr lang="en" sz="1600"/>
              <a:t>- </a:t>
            </a:r>
            <a:r>
              <a:rPr i="1" lang="en" sz="1600"/>
              <a:t>Quantum Networks, Communications, Security and Cryptography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Networks):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Networks</a:t>
            </a:r>
            <a:r>
              <a:rPr i="1" lang="en" sz="1200"/>
              <a:t>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Networks for Computation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Networks for Communication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Elements of a </a:t>
            </a:r>
            <a:r>
              <a:rPr i="1" lang="en" sz="1200"/>
              <a:t>Quantum </a:t>
            </a:r>
            <a:r>
              <a:rPr lang="en" sz="1200"/>
              <a:t>Network: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End Nodes: </a:t>
            </a:r>
            <a:r>
              <a:rPr i="1" lang="en" sz="1200"/>
              <a:t>Quantum </a:t>
            </a:r>
            <a:r>
              <a:rPr lang="en" sz="1200"/>
              <a:t>Processors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Communication Lines: Physical Layer (Fiber Optic Networks and Free Space Networks)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Repeaters (Trusted Repeaters, </a:t>
            </a:r>
            <a:r>
              <a:rPr i="1" lang="en" sz="1200"/>
              <a:t>Quantum </a:t>
            </a:r>
            <a:r>
              <a:rPr lang="en" sz="1200"/>
              <a:t>Repeaters, Error Correction and Entanglement Purification)</a:t>
            </a:r>
            <a:endParaRPr sz="1200"/>
          </a:p>
        </p:txBody>
      </p:sp>
      <p:sp>
        <p:nvSpPr>
          <p:cNvPr id="707" name="Google Shape;707;p6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8" name="Google Shape;708;p6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09" name="Google Shape;709;p6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0" name="Google Shape;710;p63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63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63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4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718" name="Google Shape;718;p64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19 </a:t>
            </a:r>
            <a:r>
              <a:rPr lang="en" sz="2000"/>
              <a:t>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26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26 </a:t>
            </a:r>
            <a:r>
              <a:rPr lang="en" sz="1600"/>
              <a:t>- </a:t>
            </a:r>
            <a:r>
              <a:rPr i="1" lang="en" sz="1600"/>
              <a:t>Quantum Networks, Communications, Security and Cryptography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Networks):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Applications of </a:t>
            </a:r>
            <a:r>
              <a:rPr i="1" lang="en" sz="1200"/>
              <a:t>Quantum </a:t>
            </a:r>
            <a:r>
              <a:rPr lang="en" sz="1200"/>
              <a:t>Networks</a:t>
            </a:r>
            <a:r>
              <a:rPr i="1" lang="en" sz="1200"/>
              <a:t>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Secure Communications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Jamming Protection (Frequency-Hopping Spread Spectrum and Direct-Sequence Spread Spectrum)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Jamming (Spot Jamming, Sweep Jamming and Barrage Jamming)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Current Status of </a:t>
            </a:r>
            <a:r>
              <a:rPr i="1" lang="en" sz="1200"/>
              <a:t>Quantum </a:t>
            </a:r>
            <a:r>
              <a:rPr lang="en" sz="1200"/>
              <a:t>Networks: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Quantum </a:t>
            </a:r>
            <a:r>
              <a:rPr lang="en" sz="1200"/>
              <a:t>Internet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Quantum </a:t>
            </a:r>
            <a:r>
              <a:rPr lang="en" sz="1200"/>
              <a:t>Key Distribution Networks</a:t>
            </a:r>
            <a:endParaRPr sz="1200"/>
          </a:p>
        </p:txBody>
      </p:sp>
      <p:sp>
        <p:nvSpPr>
          <p:cNvPr id="719" name="Google Shape;719;p6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0" name="Google Shape;720;p6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21" name="Google Shape;721;p64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2" name="Google Shape;722;p64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64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64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5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730" name="Google Shape;730;p65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20 </a:t>
            </a:r>
            <a:r>
              <a:rPr lang="en" sz="2000"/>
              <a:t>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27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27 </a:t>
            </a:r>
            <a:r>
              <a:rPr lang="en" sz="1600"/>
              <a:t>- </a:t>
            </a:r>
            <a:r>
              <a:rPr i="1" lang="en" sz="1600"/>
              <a:t>Quantum Networks, Communications, Security and Cryptography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Communications and Quantum Channels):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Communications: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Capacity in Communications:</a:t>
            </a:r>
            <a:endParaRPr sz="1200"/>
          </a:p>
          <a:p>
            <a: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○"/>
            </a:pPr>
            <a:r>
              <a:rPr i="1" lang="en" sz="1200"/>
              <a:t>Quantum </a:t>
            </a:r>
            <a:r>
              <a:rPr lang="en" sz="1200"/>
              <a:t>Capacity in Communications vs. Classical Capacity in Communications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Superdense Coding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Local Operations and Classical Communication (L.O.C.C.)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Entanglement Distillation (Variation of Local Operations and Classical Communication)</a:t>
            </a:r>
            <a:endParaRPr sz="1200"/>
          </a:p>
        </p:txBody>
      </p:sp>
      <p:sp>
        <p:nvSpPr>
          <p:cNvPr id="731" name="Google Shape;731;p6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2" name="Google Shape;732;p6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33" name="Google Shape;733;p65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34" name="Google Shape;734;p65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65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65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742" name="Google Shape;742;p66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20 </a:t>
            </a:r>
            <a:r>
              <a:rPr lang="en" sz="2000"/>
              <a:t>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27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27 </a:t>
            </a:r>
            <a:r>
              <a:rPr lang="en" sz="1600"/>
              <a:t>- </a:t>
            </a:r>
            <a:r>
              <a:rPr i="1" lang="en" sz="1600"/>
              <a:t>Quantum Networks, Communications, Security and Cryptography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Communications and Quantum Channels):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Channels: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Quantum </a:t>
            </a:r>
            <a:r>
              <a:rPr lang="en" sz="1200"/>
              <a:t>Teleportation in </a:t>
            </a:r>
            <a:r>
              <a:rPr i="1" lang="en" sz="1200"/>
              <a:t>Quantum </a:t>
            </a:r>
            <a:r>
              <a:rPr lang="en" sz="1200"/>
              <a:t>Channels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Entanglement-Assisted Classical Capacity</a:t>
            </a:r>
            <a:endParaRPr sz="1200"/>
          </a:p>
        </p:txBody>
      </p:sp>
      <p:sp>
        <p:nvSpPr>
          <p:cNvPr id="743" name="Google Shape;743;p6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4" name="Google Shape;744;p6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45" name="Google Shape;745;p66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46" name="Google Shape;746;p66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66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66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754" name="Google Shape;754;p67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21 </a:t>
            </a:r>
            <a:r>
              <a:rPr lang="en" sz="2000"/>
              <a:t>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28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28 </a:t>
            </a:r>
            <a:r>
              <a:rPr lang="en" sz="1600"/>
              <a:t>- </a:t>
            </a:r>
            <a:r>
              <a:rPr i="1" lang="en" sz="1600"/>
              <a:t>Quantum Networks, Communications, Security and Cryptography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Security and Cryptography - Part I):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Introduction to </a:t>
            </a:r>
            <a:r>
              <a:rPr i="1" lang="en" sz="1200"/>
              <a:t>Quantum </a:t>
            </a:r>
            <a:r>
              <a:rPr lang="en" sz="1200"/>
              <a:t>Security and Cryptography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</a:t>
            </a:r>
            <a:r>
              <a:rPr lang="en" sz="1200"/>
              <a:t> Key Distribution (Q.K.D.):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BB84 (Bennett-Brassard-1984)</a:t>
            </a:r>
            <a:endParaRPr i="1"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SARG04 </a:t>
            </a:r>
            <a:r>
              <a:rPr lang="en" sz="1200"/>
              <a:t>(Variation of </a:t>
            </a:r>
            <a:r>
              <a:rPr i="1" lang="en" sz="1200"/>
              <a:t>BB84</a:t>
            </a:r>
            <a:r>
              <a:rPr lang="en" sz="1200"/>
              <a:t>)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Three-Stage </a:t>
            </a:r>
            <a:r>
              <a:rPr i="1" lang="en" sz="1200"/>
              <a:t>Quantum </a:t>
            </a:r>
            <a:r>
              <a:rPr lang="en" sz="1200"/>
              <a:t>Cryptography Protocol (</a:t>
            </a:r>
            <a:r>
              <a:rPr i="1" lang="en" sz="1200"/>
              <a:t>Kak</a:t>
            </a:r>
            <a:r>
              <a:rPr lang="en" sz="1200"/>
              <a:t>'s Three-Stage Protocol)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i="1" lang="en" sz="1200"/>
              <a:t>E91 (Ekert-1991)</a:t>
            </a:r>
            <a:endParaRPr i="1" sz="1200"/>
          </a:p>
        </p:txBody>
      </p:sp>
      <p:sp>
        <p:nvSpPr>
          <p:cNvPr id="755" name="Google Shape;755;p6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6" name="Google Shape;756;p6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57" name="Google Shape;757;p67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58" name="Google Shape;758;p67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67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7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766" name="Google Shape;766;p68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22 </a:t>
            </a:r>
            <a:r>
              <a:rPr lang="en" sz="2000"/>
              <a:t>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29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29 </a:t>
            </a:r>
            <a:r>
              <a:rPr lang="en" sz="1600"/>
              <a:t>- </a:t>
            </a:r>
            <a:r>
              <a:rPr i="1" lang="en" sz="1600"/>
              <a:t>Quantum Networks, Communications, Security and Cryptography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Security and Cryptography - Part II):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Coin Flipping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Commitment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Bounded (and Noisy) </a:t>
            </a:r>
            <a:r>
              <a:rPr i="1" lang="en" sz="1200"/>
              <a:t>Quantum</a:t>
            </a:r>
            <a:r>
              <a:rPr lang="en" sz="1200"/>
              <a:t>-Storage Model (B.Q.S.M.)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Position-Based </a:t>
            </a:r>
            <a:r>
              <a:rPr i="1" lang="en" sz="1200"/>
              <a:t>Quantum</a:t>
            </a:r>
            <a:r>
              <a:rPr lang="en" sz="1200"/>
              <a:t> Cryptography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Property of Device-Independent </a:t>
            </a:r>
            <a:r>
              <a:rPr i="1" lang="en" sz="1200"/>
              <a:t>Quantum </a:t>
            </a:r>
            <a:r>
              <a:rPr lang="en" sz="1200"/>
              <a:t>Cryptography</a:t>
            </a:r>
            <a:endParaRPr sz="1200"/>
          </a:p>
        </p:txBody>
      </p:sp>
      <p:sp>
        <p:nvSpPr>
          <p:cNvPr id="767" name="Google Shape;767;p6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8" name="Google Shape;768;p6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69" name="Google Shape;769;p6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70" name="Google Shape;770;p68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8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68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778" name="Google Shape;778;p69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23 </a:t>
            </a:r>
            <a:r>
              <a:rPr lang="en" sz="2000"/>
              <a:t>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30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30</a:t>
            </a:r>
            <a:r>
              <a:rPr b="1" i="1" lang="en" sz="1600"/>
              <a:t> </a:t>
            </a:r>
            <a:r>
              <a:rPr lang="en" sz="1600"/>
              <a:t>- </a:t>
            </a:r>
            <a:r>
              <a:rPr i="1" lang="en" sz="1600"/>
              <a:t>Quantum Networks, Communications, Security and Cryptography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Security and Cryptography - Part III):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Algorithms in Post-</a:t>
            </a:r>
            <a:r>
              <a:rPr i="1" lang="en" sz="1200"/>
              <a:t>Quantum </a:t>
            </a:r>
            <a:r>
              <a:rPr lang="en" sz="1200"/>
              <a:t>Cryptography: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Lattice-Based </a:t>
            </a:r>
            <a:r>
              <a:rPr i="1" lang="en" sz="1200"/>
              <a:t>Quantum </a:t>
            </a:r>
            <a:r>
              <a:rPr lang="en" sz="1200"/>
              <a:t>Cryptography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Multivariate </a:t>
            </a:r>
            <a:r>
              <a:rPr i="1" lang="en" sz="1200"/>
              <a:t>Quantum </a:t>
            </a:r>
            <a:r>
              <a:rPr lang="en" sz="1200"/>
              <a:t>Cryptography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Hash-Based </a:t>
            </a:r>
            <a:r>
              <a:rPr i="1" lang="en" sz="1200"/>
              <a:t>Quantum </a:t>
            </a:r>
            <a:r>
              <a:rPr lang="en" sz="1200"/>
              <a:t>Cryptography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Code-Based </a:t>
            </a:r>
            <a:r>
              <a:rPr i="1" lang="en" sz="1200"/>
              <a:t>Quantum </a:t>
            </a:r>
            <a:r>
              <a:rPr lang="en" sz="1200"/>
              <a:t>Cryptography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Supersingular Elliptic Curve Isogeny </a:t>
            </a:r>
            <a:r>
              <a:rPr i="1" lang="en" sz="1200"/>
              <a:t>Quantum </a:t>
            </a:r>
            <a:r>
              <a:rPr lang="en" sz="1200"/>
              <a:t>Cryptography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Symmetric Key </a:t>
            </a:r>
            <a:r>
              <a:rPr i="1" lang="en" sz="1200"/>
              <a:t>Quantum </a:t>
            </a:r>
            <a:r>
              <a:rPr lang="en" sz="1200"/>
              <a:t>Resistance</a:t>
            </a:r>
            <a:endParaRPr sz="1200"/>
          </a:p>
        </p:txBody>
      </p:sp>
      <p:sp>
        <p:nvSpPr>
          <p:cNvPr id="779" name="Google Shape;779;p6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0" name="Google Shape;780;p6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1" name="Google Shape;781;p69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82" name="Google Shape;782;p69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9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69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790" name="Google Shape;790;p70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24 </a:t>
            </a:r>
            <a:r>
              <a:rPr lang="en" sz="2000"/>
              <a:t>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31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31 </a:t>
            </a:r>
            <a:r>
              <a:rPr lang="en" sz="1600"/>
              <a:t>- </a:t>
            </a:r>
            <a:r>
              <a:rPr i="1" lang="en" sz="1600"/>
              <a:t>Quantum Networks, Communications, Security and Cryptography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Security and Cryptography - Part IV):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Security Reductions in Post-</a:t>
            </a:r>
            <a:r>
              <a:rPr i="1" lang="en" sz="1200"/>
              <a:t>Quantum </a:t>
            </a:r>
            <a:r>
              <a:rPr lang="en" sz="1200"/>
              <a:t>Cryptography: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Lattice-Based </a:t>
            </a:r>
            <a:r>
              <a:rPr i="1" lang="en" sz="1200"/>
              <a:t>Quantum </a:t>
            </a:r>
            <a:r>
              <a:rPr lang="en" sz="1200"/>
              <a:t>Cryptography – Ring-LWE Signature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Lattice-Based </a:t>
            </a:r>
            <a:r>
              <a:rPr i="1" lang="en" sz="1200"/>
              <a:t>Quantum </a:t>
            </a:r>
            <a:r>
              <a:rPr lang="en" sz="1200"/>
              <a:t>Cryptography – NTRU, BLISS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Multivariate </a:t>
            </a:r>
            <a:r>
              <a:rPr i="1" lang="en" sz="1200"/>
              <a:t>Quantum </a:t>
            </a:r>
            <a:r>
              <a:rPr lang="en" sz="1200"/>
              <a:t>Cryptography – Rainbow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Hash-Based </a:t>
            </a:r>
            <a:r>
              <a:rPr i="1" lang="en" sz="1200"/>
              <a:t>Quantum </a:t>
            </a:r>
            <a:r>
              <a:rPr lang="en" sz="1200"/>
              <a:t>Cryptography – Merkle Signature Scheme</a:t>
            </a:r>
            <a:endParaRPr sz="1200"/>
          </a:p>
        </p:txBody>
      </p:sp>
      <p:sp>
        <p:nvSpPr>
          <p:cNvPr id="791" name="Google Shape;791;p7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2" name="Google Shape;792;p7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3" name="Google Shape;793;p70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94" name="Google Shape;794;p70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70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70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1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802" name="Google Shape;802;p71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24 </a:t>
            </a:r>
            <a:r>
              <a:rPr lang="en" sz="2000"/>
              <a:t>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31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31 </a:t>
            </a:r>
            <a:r>
              <a:rPr lang="en" sz="1600"/>
              <a:t>- </a:t>
            </a:r>
            <a:r>
              <a:rPr i="1" lang="en" sz="1600"/>
              <a:t>Quantum Networks, Communications, Security and Cryptography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(Quantum Security and Cryptography - Part IV):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lang="en" sz="1200"/>
              <a:t>Security Reductions in Post-</a:t>
            </a:r>
            <a:r>
              <a:rPr i="1" lang="en" sz="1200"/>
              <a:t>Quantum </a:t>
            </a:r>
            <a:r>
              <a:rPr lang="en" sz="1200"/>
              <a:t>Cryptography: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Code-Based </a:t>
            </a:r>
            <a:r>
              <a:rPr i="1" lang="en" sz="1200"/>
              <a:t>Quantum </a:t>
            </a:r>
            <a:r>
              <a:rPr lang="en" sz="1200"/>
              <a:t>Cryptography – McEliece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Code-Based </a:t>
            </a:r>
            <a:r>
              <a:rPr i="1" lang="en" sz="1200"/>
              <a:t>Quantum </a:t>
            </a:r>
            <a:r>
              <a:rPr lang="en" sz="1200"/>
              <a:t>Cryptography – RLCE</a:t>
            </a:r>
            <a:endParaRPr sz="1200"/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●"/>
            </a:pPr>
            <a:r>
              <a:rPr lang="en" sz="1200"/>
              <a:t>Supersingular Elliptic Curve Isogeny </a:t>
            </a:r>
            <a:r>
              <a:rPr i="1" lang="en" sz="1200"/>
              <a:t>Quantum </a:t>
            </a:r>
            <a:r>
              <a:rPr lang="en" sz="1200"/>
              <a:t>Cryptography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Readout</a:t>
            </a:r>
            <a:endParaRPr sz="1200"/>
          </a:p>
        </p:txBody>
      </p:sp>
      <p:sp>
        <p:nvSpPr>
          <p:cNvPr id="803" name="Google Shape;803;p7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4" name="Google Shape;804;p7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5" name="Google Shape;805;p71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06" name="Google Shape;806;p71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2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814" name="Google Shape;814;p72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25 </a:t>
            </a:r>
            <a:r>
              <a:rPr lang="en" sz="2000"/>
              <a:t>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32</a:t>
            </a:r>
            <a:r>
              <a:rPr i="1" lang="en" sz="2000"/>
              <a:t> and </a:t>
            </a:r>
            <a:r>
              <a:rPr b="1" i="1" lang="en" sz="2000"/>
              <a:t>33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32 </a:t>
            </a:r>
            <a:r>
              <a:rPr lang="en" sz="1600"/>
              <a:t>- </a:t>
            </a:r>
            <a:r>
              <a:rPr i="1" lang="en" sz="1600"/>
              <a:t>Quantum Electronics, Sensors and Actuators: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</a:t>
            </a:r>
            <a:r>
              <a:rPr lang="en" sz="1200"/>
              <a:t> Electronics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Char char="■"/>
            </a:pPr>
            <a:r>
              <a:rPr i="1" lang="en" sz="1200"/>
              <a:t>Quantum </a:t>
            </a:r>
            <a:r>
              <a:rPr lang="en" sz="1200"/>
              <a:t>Sensors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Image Processing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33 </a:t>
            </a:r>
            <a:r>
              <a:rPr lang="en" sz="1600"/>
              <a:t>- </a:t>
            </a:r>
            <a:r>
              <a:rPr i="1" lang="en" sz="1600"/>
              <a:t>Quantum Physical Implementations [1/2]: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Ultracold Atoms: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Trapped Ion </a:t>
            </a:r>
            <a:r>
              <a:rPr i="1" lang="en" sz="1200"/>
              <a:t>Quantum </a:t>
            </a:r>
            <a:r>
              <a:rPr lang="en" sz="1200"/>
              <a:t>Computer</a:t>
            </a:r>
            <a:endParaRPr sz="1200"/>
          </a:p>
        </p:txBody>
      </p:sp>
      <p:sp>
        <p:nvSpPr>
          <p:cNvPr id="815" name="Google Shape;815;p7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6" name="Google Shape;816;p7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7" name="Google Shape;817;p72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18" name="Google Shape;818;p72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72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72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explained, </a:t>
            </a:r>
            <a:r>
              <a:rPr lang="en" sz="2000"/>
              <a:t>the architecture and components of a </a:t>
            </a:r>
            <a:r>
              <a:rPr b="1" i="1" lang="en" sz="2000"/>
              <a:t>Quantum Computer</a:t>
            </a:r>
            <a:r>
              <a:rPr lang="en" sz="2000"/>
              <a:t>, like per examples, </a:t>
            </a:r>
            <a:r>
              <a:rPr b="1" i="1" lang="en" sz="2000"/>
              <a:t>QPUs</a:t>
            </a:r>
            <a:r>
              <a:rPr lang="en" sz="2000"/>
              <a:t>, among others, and, how they work.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addressed how a </a:t>
            </a:r>
            <a:r>
              <a:rPr b="1" i="1" lang="en" sz="2000"/>
              <a:t>Quantum Computer</a:t>
            </a:r>
            <a:r>
              <a:rPr lang="en" sz="2000"/>
              <a:t> process the information, and data, making also, a reference to its processing unit, the </a:t>
            </a:r>
            <a:r>
              <a:rPr b="1" i="1" lang="en" sz="2000"/>
              <a:t>Quantum Bit (or, Qubit)</a:t>
            </a:r>
            <a:r>
              <a:rPr lang="en" sz="2000"/>
              <a:t>, and its computation power, and capabilities.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made a comparison between </a:t>
            </a:r>
            <a:r>
              <a:rPr b="1" i="1" lang="en" sz="2000"/>
              <a:t>Classical Computing</a:t>
            </a:r>
            <a:r>
              <a:rPr lang="en" sz="2000"/>
              <a:t> and </a:t>
            </a:r>
            <a:r>
              <a:rPr b="1" i="1" lang="en" sz="2000"/>
              <a:t>Quantum Computing</a:t>
            </a:r>
            <a:r>
              <a:rPr lang="en" sz="2000"/>
              <a:t>, as also, showing the differences between them.</a:t>
            </a:r>
            <a:endParaRPr sz="2000"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9" name="Google Shape;179;p19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3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826" name="Google Shape;826;p73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25 </a:t>
            </a:r>
            <a:r>
              <a:rPr lang="en" sz="2000"/>
              <a:t>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32</a:t>
            </a:r>
            <a:r>
              <a:rPr i="1" lang="en" sz="2000"/>
              <a:t> and </a:t>
            </a:r>
            <a:r>
              <a:rPr b="1" i="1" lang="en" sz="2000"/>
              <a:t>33</a:t>
            </a:r>
            <a:r>
              <a:rPr lang="en" sz="2000"/>
              <a:t>):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33 </a:t>
            </a:r>
            <a:r>
              <a:rPr lang="en" sz="1600"/>
              <a:t>- </a:t>
            </a:r>
            <a:r>
              <a:rPr i="1" lang="en" sz="1600"/>
              <a:t>Quantum Physical Implementations [2/2]: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Spin-Based: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Nuclear Magnetice Resonance Quantum Computer (N.M.R. Q.C.)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Kane </a:t>
            </a:r>
            <a:r>
              <a:rPr i="1" lang="en" sz="1200"/>
              <a:t>Quantum </a:t>
            </a:r>
            <a:r>
              <a:rPr lang="en" sz="1200"/>
              <a:t>Computer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Loss-DiVicenzo Quantum </a:t>
            </a:r>
            <a:r>
              <a:rPr lang="en" sz="1200"/>
              <a:t>Computer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Superconducting Quantum Computing:</a:t>
            </a:r>
            <a:endParaRPr i="1"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Charge </a:t>
            </a:r>
            <a:r>
              <a:rPr i="1" lang="en" sz="1200"/>
              <a:t>Qubit</a:t>
            </a:r>
            <a:endParaRPr i="1"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Flux </a:t>
            </a:r>
            <a:r>
              <a:rPr i="1" lang="en" sz="1200"/>
              <a:t>Qubit</a:t>
            </a:r>
            <a:endParaRPr i="1"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Phase </a:t>
            </a:r>
            <a:r>
              <a:rPr i="1" lang="en" sz="1200"/>
              <a:t>Qubit</a:t>
            </a:r>
            <a:endParaRPr i="1"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Transmon</a:t>
            </a:r>
            <a:endParaRPr i="1" sz="1200"/>
          </a:p>
        </p:txBody>
      </p:sp>
      <p:sp>
        <p:nvSpPr>
          <p:cNvPr id="827" name="Google Shape;827;p7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28" name="Google Shape;828;p7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29" name="Google Shape;829;p7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0" name="Google Shape;830;p73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overview |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3 - Applying the Quantum Computing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[12 Weeks | 15 Lectures/Lessons]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73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73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/>
          </a:p>
        </p:txBody>
      </p:sp>
      <p:sp>
        <p:nvSpPr>
          <p:cNvPr id="838" name="Google Shape;838;p74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4"/>
          <p:cNvSpPr txBox="1"/>
          <p:nvPr>
            <p:ph idx="1" type="subTitle"/>
          </p:nvPr>
        </p:nvSpPr>
        <p:spPr>
          <a:xfrm>
            <a:off x="560450" y="3200400"/>
            <a:ext cx="8422200" cy="6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Course overview | </a:t>
            </a:r>
            <a:r>
              <a:rPr b="1" lang="en" sz="1600">
                <a:solidFill>
                  <a:srgbClr val="FFFFFF"/>
                </a:solidFill>
              </a:rPr>
              <a:t>Core 4 - Practicing the Quantum Computing </a:t>
            </a:r>
            <a:r>
              <a:rPr b="1" lang="en" sz="1200">
                <a:solidFill>
                  <a:srgbClr val="FFFFFF"/>
                </a:solidFill>
              </a:rPr>
              <a:t> [4 Weeks | 7 Lectures/Lessons]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40" name="Google Shape;840;p74"/>
          <p:cNvSpPr txBox="1"/>
          <p:nvPr>
            <p:ph type="ctrTitle"/>
          </p:nvPr>
        </p:nvSpPr>
        <p:spPr>
          <a:xfrm>
            <a:off x="228975" y="1585450"/>
            <a:ext cx="5943300" cy="15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Quantum Computing</a:t>
            </a:r>
            <a:endParaRPr/>
          </a:p>
        </p:txBody>
      </p:sp>
      <p:pic>
        <p:nvPicPr>
          <p:cNvPr id="841" name="Google Shape;841;p74"/>
          <p:cNvPicPr preferRelativeResize="0"/>
          <p:nvPr/>
        </p:nvPicPr>
        <p:blipFill rotWithShape="1">
          <a:blip r:embed="rId6">
            <a:alphaModFix/>
          </a:blip>
          <a:srcRect b="8677" l="0" r="0" t="6741"/>
          <a:stretch/>
        </p:blipFill>
        <p:spPr>
          <a:xfrm>
            <a:off x="6763093" y="1662280"/>
            <a:ext cx="1236275" cy="14390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2" name="Google Shape;842;p74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228975" y="236650"/>
            <a:ext cx="1236275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3" name="Google Shape;843;p74"/>
          <p:cNvPicPr preferRelativeResize="0"/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>
            <a:off x="1590500" y="236654"/>
            <a:ext cx="3361119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4" name="Google Shape;844;p74"/>
          <p:cNvSpPr txBox="1"/>
          <p:nvPr/>
        </p:nvSpPr>
        <p:spPr>
          <a:xfrm>
            <a:off x="5076875" y="236650"/>
            <a:ext cx="35583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Faculty of Sciences and Technology of 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University of Lisbon (FCT NOVA | FCT/UNL)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NOVA-LINCS  (Laboratory for Computer Science and Informatics)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74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5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851" name="Google Shape;851;p75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Ultimately, some </a:t>
            </a:r>
            <a:r>
              <a:rPr i="1" lang="en" sz="2000" u="sng"/>
              <a:t>credits</a:t>
            </a:r>
            <a:r>
              <a:rPr lang="en" sz="2000"/>
              <a:t> and </a:t>
            </a:r>
            <a:r>
              <a:rPr i="1" lang="en" sz="2000" u="sng"/>
              <a:t>special thanks</a:t>
            </a:r>
            <a:r>
              <a:rPr lang="en" sz="2000"/>
              <a:t> to: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TODO</a:t>
            </a:r>
            <a:endParaRPr sz="2000"/>
          </a:p>
        </p:txBody>
      </p:sp>
      <p:sp>
        <p:nvSpPr>
          <p:cNvPr id="852" name="Google Shape;852;p7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53" name="Google Shape;853;p7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4" name="Google Shape;854;p75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55" name="Google Shape;855;p75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Credits and special thanks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6" name="Google Shape;856;p75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75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6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863" name="Google Shape;863;p7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rgbClr val="FFFFFF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4" name="Google Shape;864;p7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65" name="Google Shape;865;p76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6" name="Google Shape;866;p76"/>
          <p:cNvSpPr txBox="1"/>
          <p:nvPr>
            <p:ph type="title"/>
          </p:nvPr>
        </p:nvSpPr>
        <p:spPr>
          <a:xfrm>
            <a:off x="1947000" y="1139700"/>
            <a:ext cx="5250000" cy="82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Thank you, I hope you enjoy it!!! </a:t>
            </a:r>
            <a:endParaRPr i="1" sz="3000"/>
          </a:p>
        </p:txBody>
      </p:sp>
      <p:pic>
        <p:nvPicPr>
          <p:cNvPr id="867" name="Google Shape;867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7400" y="2046175"/>
            <a:ext cx="5329200" cy="213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8" name="Google Shape;868;p76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76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also addressed the history, and timeline, of the </a:t>
            </a:r>
            <a:r>
              <a:rPr b="1" i="1" lang="en" sz="2000"/>
              <a:t>Quantum Computing</a:t>
            </a:r>
            <a:r>
              <a:rPr lang="en" sz="2000"/>
              <a:t>, as also, its current state of art, and research, in Portugal, and worldwide.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explored the many paradigm breaks that </a:t>
            </a:r>
            <a:r>
              <a:rPr b="1" i="1" lang="en" sz="2000"/>
              <a:t>Quantum Computing</a:t>
            </a:r>
            <a:r>
              <a:rPr lang="en" sz="2000"/>
              <a:t> promises to meet, in </a:t>
            </a:r>
            <a:r>
              <a:rPr b="1" i="1" lang="en" sz="2000"/>
              <a:t>Artificial Intelligence</a:t>
            </a:r>
            <a:r>
              <a:rPr lang="en" sz="2000"/>
              <a:t>, </a:t>
            </a:r>
            <a:r>
              <a:rPr b="1" i="1" lang="en" sz="2000"/>
              <a:t>Cryptography</a:t>
            </a:r>
            <a:r>
              <a:rPr lang="en" sz="2000"/>
              <a:t>, </a:t>
            </a:r>
            <a:r>
              <a:rPr b="1" i="1" lang="en" sz="2000"/>
              <a:t>Networks</a:t>
            </a:r>
            <a:r>
              <a:rPr lang="en" sz="2000"/>
              <a:t>, and </a:t>
            </a:r>
            <a:r>
              <a:rPr b="1" i="1" lang="en" sz="2000"/>
              <a:t>Communications</a:t>
            </a:r>
            <a:r>
              <a:rPr lang="en" sz="2000"/>
              <a:t>, per example, and some of its applications, like </a:t>
            </a:r>
            <a:r>
              <a:rPr b="1" i="1" lang="en" sz="2000"/>
              <a:t>NMRs</a:t>
            </a:r>
            <a:r>
              <a:rPr lang="en" sz="2000"/>
              <a:t>, among many others.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1" name="Google Shape;191;p20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explained some of the existing </a:t>
            </a:r>
            <a:r>
              <a:rPr b="1" i="1" lang="en" sz="2000"/>
              <a:t>Quantum Algorithms</a:t>
            </a:r>
            <a:r>
              <a:rPr lang="en" sz="2000"/>
              <a:t>, proposed by many authors, like per example, </a:t>
            </a:r>
            <a:r>
              <a:rPr b="1" i="1" lang="en" sz="2000"/>
              <a:t>David Deutsch</a:t>
            </a:r>
            <a:r>
              <a:rPr lang="en" sz="2000"/>
              <a:t>, </a:t>
            </a:r>
            <a:r>
              <a:rPr b="1" i="1" lang="en" sz="2000"/>
              <a:t>Peter Shor</a:t>
            </a:r>
            <a:r>
              <a:rPr lang="en" sz="2000"/>
              <a:t>, </a:t>
            </a:r>
            <a:r>
              <a:rPr b="1" i="1" lang="en" sz="2000"/>
              <a:t>Lov Grover</a:t>
            </a:r>
            <a:r>
              <a:rPr lang="en" sz="2000"/>
              <a:t>, among others. And it will be solved some practical exercises about them.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addressed other </a:t>
            </a:r>
            <a:r>
              <a:rPr b="1" i="1" lang="en" sz="2000"/>
              <a:t>Quantum Algorithms </a:t>
            </a:r>
            <a:r>
              <a:rPr lang="en" sz="2000"/>
              <a:t>related to the </a:t>
            </a:r>
            <a:r>
              <a:rPr b="1" i="1" lang="en" sz="2000"/>
              <a:t>QKDs</a:t>
            </a:r>
            <a:r>
              <a:rPr lang="en" sz="2000"/>
              <a:t>, with direct application to the </a:t>
            </a:r>
            <a:r>
              <a:rPr b="1" i="1" lang="en" sz="2000"/>
              <a:t>Post-Quantum Cryptography</a:t>
            </a:r>
            <a:r>
              <a:rPr lang="en" sz="2000"/>
              <a:t>, proposed by </a:t>
            </a:r>
            <a:r>
              <a:rPr b="1" i="1" lang="en" sz="2000"/>
              <a:t>Charles Bennett</a:t>
            </a:r>
            <a:r>
              <a:rPr lang="en" sz="2000"/>
              <a:t>, </a:t>
            </a:r>
            <a:r>
              <a:rPr b="1" i="1" lang="en" sz="2000"/>
              <a:t>Gilles Brassard</a:t>
            </a:r>
            <a:r>
              <a:rPr lang="en" sz="2000"/>
              <a:t>, </a:t>
            </a:r>
            <a:r>
              <a:rPr b="1" i="1" lang="en" sz="2000"/>
              <a:t>Artur Ekert</a:t>
            </a:r>
            <a:r>
              <a:rPr lang="en" sz="2000"/>
              <a:t>, and </a:t>
            </a:r>
            <a:r>
              <a:rPr b="1" i="1" lang="en" sz="2000"/>
              <a:t>Subhash Kak</a:t>
            </a:r>
            <a:r>
              <a:rPr lang="en" sz="2000"/>
              <a:t>.</a:t>
            </a:r>
            <a:endParaRPr sz="2000"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3" name="Google Shape;203;p21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 this course, throughout its lectures/lessons, it will be used some useful programming languages like </a:t>
            </a:r>
            <a:r>
              <a:rPr b="1" i="1" lang="en" sz="2000"/>
              <a:t>Riggetti’s Pyquil</a:t>
            </a:r>
            <a:r>
              <a:rPr lang="en" sz="2000"/>
              <a:t> (based on </a:t>
            </a:r>
            <a:r>
              <a:rPr b="1" i="1" lang="en" sz="2000"/>
              <a:t>Python</a:t>
            </a:r>
            <a:r>
              <a:rPr lang="en" sz="2000"/>
              <a:t>), </a:t>
            </a:r>
            <a:r>
              <a:rPr b="1" i="1" lang="en" sz="2000"/>
              <a:t>Microsoft’s Q#</a:t>
            </a:r>
            <a:r>
              <a:rPr lang="en" sz="2000"/>
              <a:t>, and </a:t>
            </a:r>
            <a:r>
              <a:rPr b="1" i="1" lang="en" sz="2000"/>
              <a:t>Haskell’s </a:t>
            </a:r>
            <a:r>
              <a:rPr lang="en" sz="2000"/>
              <a:t>host based </a:t>
            </a:r>
            <a:r>
              <a:rPr b="1" i="1" lang="en" sz="2000"/>
              <a:t>Quipper</a:t>
            </a:r>
            <a:r>
              <a:rPr lang="en" sz="2000"/>
              <a:t>. It will be also used, the very known IBM’s frameworks </a:t>
            </a:r>
            <a:r>
              <a:rPr b="1" i="1" lang="en" sz="2000"/>
              <a:t>Qiskit </a:t>
            </a:r>
            <a:r>
              <a:rPr lang="en" sz="2000"/>
              <a:t>and </a:t>
            </a:r>
            <a:r>
              <a:rPr b="1" i="1" lang="en" sz="2000"/>
              <a:t>IBM Q Experience </a:t>
            </a:r>
            <a:r>
              <a:rPr lang="en" sz="2000"/>
              <a:t>(both, also based on </a:t>
            </a:r>
            <a:r>
              <a:rPr b="1" i="1" lang="en" sz="2000"/>
              <a:t>Python </a:t>
            </a:r>
            <a:r>
              <a:rPr lang="en" sz="2000"/>
              <a:t>and </a:t>
            </a:r>
            <a:r>
              <a:rPr b="1" i="1" lang="en" sz="2000"/>
              <a:t>Jupyter Notebook’s </a:t>
            </a:r>
            <a:r>
              <a:rPr lang="en" sz="2000"/>
              <a:t>environment).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resolved some exercises based on </a:t>
            </a:r>
            <a:r>
              <a:rPr b="1" i="1" lang="en" sz="2000"/>
              <a:t>Quantum Computing</a:t>
            </a:r>
            <a:r>
              <a:rPr lang="en" sz="2000"/>
              <a:t>, using the previously mentioned tools.</a:t>
            </a:r>
            <a:endParaRPr sz="2000"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22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5" name="Google Shape;215;p22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8733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228975" y="4256925"/>
            <a:ext cx="2583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Science and Engineering - DI@FCT NOVA)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endParaRPr i="1"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