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ecb2b300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ecb2b300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d71ad0b5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d71ad0b5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ecb2b300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ecb2b300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ecb2b300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ecb2b300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ecb2b300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ecb2b300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ecb2b300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ecb2b300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ecb2b300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ecb2b300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d71ad0b54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d71ad0b54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71ad0b5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71ad0b5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d71ad0b5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d71ad0b5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ecb2b300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ecb2b300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d71ad0b5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d71ad0b5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d71ad0b5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d71ad0b5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d71ad0b5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d71ad0b5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71ad0b54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71ad0b54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71ad0b5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d71ad0b5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567812" y="1585453"/>
            <a:ext cx="8067300" cy="1592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60441" y="3200401"/>
            <a:ext cx="8082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  <a:defRPr b="0" i="0" sz="2800">
                <a:solidFill>
                  <a:srgbClr val="00206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E:\websites\free-power-point-templates\2012\logos.png" id="87" name="Google Shape;8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48966" y="1091381"/>
            <a:ext cx="82461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>
                <a:solidFill>
                  <a:srgbClr val="002060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>
                <a:solidFill>
                  <a:srgbClr val="002060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»"/>
              <a:defRPr>
                <a:solidFill>
                  <a:srgbClr val="002060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77818" y="502400"/>
            <a:ext cx="63366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2549"/>
              </a:buClr>
              <a:buSzPts val="3600"/>
              <a:buFont typeface="Calibri"/>
              <a:buNone/>
              <a:defRPr sz="3600">
                <a:solidFill>
                  <a:srgbClr val="FF254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70444" y="1236429"/>
            <a:ext cx="63582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>
                <a:solidFill>
                  <a:srgbClr val="002060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>
                <a:solidFill>
                  <a:srgbClr val="002060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»"/>
              <a:defRPr>
                <a:solidFill>
                  <a:srgbClr val="002060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517943" y="124163"/>
            <a:ext cx="809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536879" y="1515411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b="1" sz="2400">
                <a:solidFill>
                  <a:srgbClr val="002060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536879" y="1987808"/>
            <a:ext cx="40401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>
                <a:solidFill>
                  <a:srgbClr val="002060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 sz="2000">
                <a:solidFill>
                  <a:srgbClr val="002060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 sz="1800">
                <a:solidFill>
                  <a:srgbClr val="002060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–"/>
              <a:defRPr sz="1600">
                <a:solidFill>
                  <a:srgbClr val="002060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»"/>
              <a:defRPr sz="1600">
                <a:solidFill>
                  <a:srgbClr val="002060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4572000" y="1515411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b="1" sz="2400">
                <a:solidFill>
                  <a:srgbClr val="002060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4572000" y="1987808"/>
            <a:ext cx="40419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>
                <a:solidFill>
                  <a:srgbClr val="002060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 sz="2000">
                <a:solidFill>
                  <a:srgbClr val="002060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 sz="1800">
                <a:solidFill>
                  <a:srgbClr val="002060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–"/>
              <a:defRPr sz="1600">
                <a:solidFill>
                  <a:srgbClr val="002060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»"/>
              <a:defRPr sz="1600">
                <a:solidFill>
                  <a:srgbClr val="002060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-9150" y="5213747"/>
            <a:ext cx="8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Relationship Id="rId6" Type="http://schemas.openxmlformats.org/officeDocument/2006/relationships/hyperlink" Target="https://www.di.fct.unl.pt/" TargetMode="External"/><Relationship Id="rId7" Type="http://schemas.openxmlformats.org/officeDocument/2006/relationships/hyperlink" Target="http://nova-lincs.di.fct.unl.pt/" TargetMode="External"/><Relationship Id="rId8" Type="http://schemas.openxmlformats.org/officeDocument/2006/relationships/hyperlink" Target="https://github.com/rubenandrebarreiro/learning-quantum-computing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di.fct.unl.pt/" TargetMode="External"/><Relationship Id="rId4" Type="http://schemas.openxmlformats.org/officeDocument/2006/relationships/hyperlink" Target="http://nova-lincs.di.fct.unl.pt/" TargetMode="External"/><Relationship Id="rId5" Type="http://schemas.openxmlformats.org/officeDocument/2006/relationships/hyperlink" Target="https://github.com/rubenandrebarreiro/learning-quantum-computing/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di.fct.unl.pt/" TargetMode="External"/><Relationship Id="rId4" Type="http://schemas.openxmlformats.org/officeDocument/2006/relationships/hyperlink" Target="http://nova-lincs.di.fct.unl.pt/" TargetMode="External"/><Relationship Id="rId5" Type="http://schemas.openxmlformats.org/officeDocument/2006/relationships/hyperlink" Target="https://github.com/rubenandrebarreiro/learning-quantum-computing/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di.fct.unl.pt/" TargetMode="External"/><Relationship Id="rId4" Type="http://schemas.openxmlformats.org/officeDocument/2006/relationships/hyperlink" Target="http://nova-lincs.di.fct.unl.pt/" TargetMode="External"/><Relationship Id="rId5" Type="http://schemas.openxmlformats.org/officeDocument/2006/relationships/hyperlink" Target="https://github.com/rubenandrebarreiro/learning-quantum-computing/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di.fct.unl.pt/" TargetMode="External"/><Relationship Id="rId4" Type="http://schemas.openxmlformats.org/officeDocument/2006/relationships/hyperlink" Target="http://nova-lincs.di.fct.unl.pt/" TargetMode="External"/><Relationship Id="rId5" Type="http://schemas.openxmlformats.org/officeDocument/2006/relationships/hyperlink" Target="https://github.com/rubenandrebarreiro/learning-quantum-computing/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di.fct.unl.pt/" TargetMode="External"/><Relationship Id="rId4" Type="http://schemas.openxmlformats.org/officeDocument/2006/relationships/hyperlink" Target="http://nova-lincs.di.fct.unl.pt/" TargetMode="External"/><Relationship Id="rId5" Type="http://schemas.openxmlformats.org/officeDocument/2006/relationships/hyperlink" Target="https://github.com/rubenandrebarreiro/learning-quantum-computing/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di.fct.unl.pt/" TargetMode="External"/><Relationship Id="rId4" Type="http://schemas.openxmlformats.org/officeDocument/2006/relationships/hyperlink" Target="http://nova-lincs.di.fct.unl.pt/" TargetMode="External"/><Relationship Id="rId5" Type="http://schemas.openxmlformats.org/officeDocument/2006/relationships/hyperlink" Target="https://github.com/rubenandrebarreiro/learning-quantum-computing/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di.fct.unl.pt/" TargetMode="External"/><Relationship Id="rId4" Type="http://schemas.openxmlformats.org/officeDocument/2006/relationships/hyperlink" Target="http://nova-lincs.di.fct.unl.pt/" TargetMode="External"/><Relationship Id="rId5" Type="http://schemas.openxmlformats.org/officeDocument/2006/relationships/hyperlink" Target="https://github.com/rubenandrebarreiro/learning-quantum-computing/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di.fct.unl.pt/" TargetMode="External"/><Relationship Id="rId4" Type="http://schemas.openxmlformats.org/officeDocument/2006/relationships/hyperlink" Target="http://nova-lincs.di.fct.unl.pt/" TargetMode="External"/><Relationship Id="rId5" Type="http://schemas.openxmlformats.org/officeDocument/2006/relationships/hyperlink" Target="https://github.com/rubenandrebarreiro/learning-quantum-computing/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26.png"/><Relationship Id="rId8" Type="http://schemas.openxmlformats.org/officeDocument/2006/relationships/image" Target="../media/image25.jp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di.fct.unl.pt/" TargetMode="External"/><Relationship Id="rId11" Type="http://schemas.openxmlformats.org/officeDocument/2006/relationships/image" Target="../media/image7.png"/><Relationship Id="rId22" Type="http://schemas.openxmlformats.org/officeDocument/2006/relationships/hyperlink" Target="https://github.com/rubenandrebarreiro/learning-quantum-computing/" TargetMode="External"/><Relationship Id="rId10" Type="http://schemas.openxmlformats.org/officeDocument/2006/relationships/image" Target="../media/image11.png"/><Relationship Id="rId21" Type="http://schemas.openxmlformats.org/officeDocument/2006/relationships/hyperlink" Target="http://nova-lincs.di.fct.unl.pt/" TargetMode="External"/><Relationship Id="rId13" Type="http://schemas.openxmlformats.org/officeDocument/2006/relationships/image" Target="../media/image17.png"/><Relationship Id="rId24" Type="http://schemas.openxmlformats.org/officeDocument/2006/relationships/image" Target="../media/image27.png"/><Relationship Id="rId12" Type="http://schemas.openxmlformats.org/officeDocument/2006/relationships/image" Target="../media/image10.png"/><Relationship Id="rId23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5.png"/><Relationship Id="rId15" Type="http://schemas.openxmlformats.org/officeDocument/2006/relationships/image" Target="../media/image14.png"/><Relationship Id="rId14" Type="http://schemas.openxmlformats.org/officeDocument/2006/relationships/image" Target="../media/image12.png"/><Relationship Id="rId17" Type="http://schemas.openxmlformats.org/officeDocument/2006/relationships/image" Target="../media/image16.png"/><Relationship Id="rId16" Type="http://schemas.openxmlformats.org/officeDocument/2006/relationships/image" Target="../media/image8.png"/><Relationship Id="rId5" Type="http://schemas.openxmlformats.org/officeDocument/2006/relationships/image" Target="../media/image6.png"/><Relationship Id="rId19" Type="http://schemas.openxmlformats.org/officeDocument/2006/relationships/image" Target="../media/image22.png"/><Relationship Id="rId6" Type="http://schemas.openxmlformats.org/officeDocument/2006/relationships/image" Target="../media/image13.png"/><Relationship Id="rId18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di.fct.unl.pt/" TargetMode="External"/><Relationship Id="rId4" Type="http://schemas.openxmlformats.org/officeDocument/2006/relationships/hyperlink" Target="http://nova-lincs.di.fct.unl.pt/" TargetMode="External"/><Relationship Id="rId5" Type="http://schemas.openxmlformats.org/officeDocument/2006/relationships/hyperlink" Target="https://github.com/rubenandrebarreiro/learning-quantum-computing/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i.fct.unl.pt/" TargetMode="External"/><Relationship Id="rId4" Type="http://schemas.openxmlformats.org/officeDocument/2006/relationships/hyperlink" Target="http://nova-lincs.di.fct.unl.pt/" TargetMode="External"/><Relationship Id="rId5" Type="http://schemas.openxmlformats.org/officeDocument/2006/relationships/hyperlink" Target="https://github.com/rubenandrebarreiro/learning-quantum-computing/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di.fct.unl.pt/" TargetMode="External"/><Relationship Id="rId4" Type="http://schemas.openxmlformats.org/officeDocument/2006/relationships/hyperlink" Target="http://nova-lincs.di.fct.unl.pt/" TargetMode="External"/><Relationship Id="rId5" Type="http://schemas.openxmlformats.org/officeDocument/2006/relationships/hyperlink" Target="https://github.com/rubenandrebarreiro/learning-quantum-computing/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di.fct.unl.pt/" TargetMode="External"/><Relationship Id="rId4" Type="http://schemas.openxmlformats.org/officeDocument/2006/relationships/hyperlink" Target="http://nova-lincs.di.fct.unl.pt/" TargetMode="External"/><Relationship Id="rId5" Type="http://schemas.openxmlformats.org/officeDocument/2006/relationships/hyperlink" Target="https://github.com/rubenandrebarreiro/learning-quantum-computing/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di.fct.unl.pt/" TargetMode="External"/><Relationship Id="rId4" Type="http://schemas.openxmlformats.org/officeDocument/2006/relationships/hyperlink" Target="http://nova-lincs.di.fct.unl.pt/" TargetMode="External"/><Relationship Id="rId5" Type="http://schemas.openxmlformats.org/officeDocument/2006/relationships/hyperlink" Target="https://github.com/rubenandrebarreiro/learning-quantum-computing/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di.fct.unl.pt/" TargetMode="External"/><Relationship Id="rId4" Type="http://schemas.openxmlformats.org/officeDocument/2006/relationships/hyperlink" Target="http://nova-lincs.di.fct.unl.pt/" TargetMode="External"/><Relationship Id="rId5" Type="http://schemas.openxmlformats.org/officeDocument/2006/relationships/hyperlink" Target="https://github.com/rubenandrebarreiro/learning-quantum-computing/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di.fct.unl.pt/" TargetMode="External"/><Relationship Id="rId4" Type="http://schemas.openxmlformats.org/officeDocument/2006/relationships/hyperlink" Target="http://nova-lincs.di.fct.unl.pt/" TargetMode="External"/><Relationship Id="rId5" Type="http://schemas.openxmlformats.org/officeDocument/2006/relationships/hyperlink" Target="https://github.com/rubenandrebarreiro/learning-quantum-computing/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567812" y="1585453"/>
            <a:ext cx="8067300" cy="15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Quantum Computing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100" y="3298350"/>
            <a:ext cx="9144000" cy="8625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5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1800" u="sng"/>
              <a:t>Lecture/Lesson 0</a:t>
            </a:r>
            <a:r>
              <a:rPr lang="en" sz="1800"/>
              <a:t>:</a:t>
            </a:r>
            <a:endParaRPr sz="1800"/>
          </a:p>
          <a:p>
            <a:pPr indent="25400" lvl="0" marL="5715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i="1" lang="en" sz="1800"/>
              <a:t>Hello Quantum World</a:t>
            </a:r>
            <a:endParaRPr i="1" sz="18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28975" y="236650"/>
            <a:ext cx="1236275" cy="904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5" name="Google Shape;95;p14"/>
          <p:cNvSpPr txBox="1"/>
          <p:nvPr/>
        </p:nvSpPr>
        <p:spPr>
          <a:xfrm>
            <a:off x="228975" y="4160850"/>
            <a:ext cx="2583900" cy="90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</a:t>
            </a: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Engineering</a:t>
            </a: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DI @ FCT NOVA)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0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b="8677" l="0" r="0" t="6741"/>
          <a:stretch/>
        </p:blipFill>
        <p:spPr>
          <a:xfrm>
            <a:off x="6763093" y="1662280"/>
            <a:ext cx="1236275" cy="14390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7" name="Google Shape;97;p14"/>
          <p:cNvPicPr preferRelativeResize="0"/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>
            <a:off x="1590500" y="236654"/>
            <a:ext cx="3361119" cy="904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8" name="Google Shape;98;p14"/>
          <p:cNvSpPr txBox="1"/>
          <p:nvPr/>
        </p:nvSpPr>
        <p:spPr>
          <a:xfrm>
            <a:off x="5076875" y="236650"/>
            <a:ext cx="3558300" cy="90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Faculty of Sciences and Technology of 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New University of Lisbon (FCT NOVA | FCT/UNL)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NOVA-LINCS  (Laboratory for Computer Science and Informatics)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29495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219" name="Google Shape;219;p23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0</a:t>
            </a:r>
            <a:r>
              <a:rPr lang="en" sz="2000"/>
              <a:t> (</a:t>
            </a:r>
            <a:r>
              <a:rPr b="1" i="1" lang="en" sz="2000"/>
              <a:t>Lectures</a:t>
            </a:r>
            <a:r>
              <a:rPr lang="en" sz="2000"/>
              <a:t>/</a:t>
            </a:r>
            <a:r>
              <a:rPr b="1" i="1" lang="en" sz="2000"/>
              <a:t>Lessons</a:t>
            </a:r>
            <a:r>
              <a:rPr i="1" lang="en" sz="2000"/>
              <a:t> </a:t>
            </a:r>
            <a:r>
              <a:rPr b="1" i="1" lang="en" sz="2000"/>
              <a:t>0</a:t>
            </a:r>
            <a:r>
              <a:rPr lang="en" sz="2000"/>
              <a:t> and </a:t>
            </a:r>
            <a:r>
              <a:rPr b="1" i="1" lang="en" sz="2000"/>
              <a:t>1</a:t>
            </a:r>
            <a:r>
              <a:rPr lang="en" sz="2000"/>
              <a:t>):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0</a:t>
            </a:r>
            <a:r>
              <a:rPr lang="en" sz="1600"/>
              <a:t> - </a:t>
            </a:r>
            <a:r>
              <a:rPr i="1" lang="en" sz="1600"/>
              <a:t>Hello Quantum World (Introduction)</a:t>
            </a:r>
            <a:r>
              <a:rPr lang="en" sz="1600"/>
              <a:t>:</a:t>
            </a:r>
            <a:endParaRPr sz="16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Brief description of this course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Course overview</a:t>
            </a:r>
            <a:endParaRPr sz="12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1</a:t>
            </a:r>
            <a:r>
              <a:rPr lang="en" sz="1600"/>
              <a:t> - </a:t>
            </a:r>
            <a:r>
              <a:rPr i="1" lang="en" sz="1600"/>
              <a:t>What is Quantum? (From Classical Physics to Quantum Physics)</a:t>
            </a:r>
            <a:r>
              <a:rPr lang="en" sz="1600"/>
              <a:t>:</a:t>
            </a:r>
            <a:endParaRPr sz="16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Definition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What is an </a:t>
            </a:r>
            <a:r>
              <a:rPr i="1" lang="en" sz="1200"/>
              <a:t>a</a:t>
            </a:r>
            <a:r>
              <a:rPr i="1" lang="en" sz="1200"/>
              <a:t>tom</a:t>
            </a:r>
            <a:r>
              <a:rPr lang="en" sz="1200"/>
              <a:t>?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Properties of an </a:t>
            </a:r>
            <a:r>
              <a:rPr i="1" lang="en" sz="1200"/>
              <a:t>atom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Classical Physics</a:t>
            </a:r>
            <a:r>
              <a:rPr lang="en" sz="1200"/>
              <a:t>/</a:t>
            </a:r>
            <a:r>
              <a:rPr i="1" lang="en" sz="1200"/>
              <a:t>Mechanics</a:t>
            </a:r>
            <a:r>
              <a:rPr lang="en" sz="1200"/>
              <a:t> vs. </a:t>
            </a:r>
            <a:r>
              <a:rPr i="1" lang="en" sz="1200"/>
              <a:t>Quantum Physics</a:t>
            </a:r>
            <a:r>
              <a:rPr lang="en" sz="1200"/>
              <a:t>/</a:t>
            </a:r>
            <a:r>
              <a:rPr i="1" lang="en" sz="1200"/>
              <a:t>Mechanics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Fundamentals of </a:t>
            </a:r>
            <a:r>
              <a:rPr i="1" lang="en" sz="1200"/>
              <a:t>Quantum Physics</a:t>
            </a:r>
            <a:r>
              <a:rPr lang="en" sz="1200"/>
              <a:t>/</a:t>
            </a:r>
            <a:r>
              <a:rPr i="1" lang="en" sz="1200"/>
              <a:t>Mechanics</a:t>
            </a:r>
            <a:endParaRPr sz="1200"/>
          </a:p>
        </p:txBody>
      </p:sp>
      <p:sp>
        <p:nvSpPr>
          <p:cNvPr id="220" name="Google Shape;220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29495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23"/>
          <p:cNvPicPr preferRelativeResize="0"/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3" name="Google Shape;223;p23"/>
          <p:cNvPicPr preferRelativeResize="0"/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4" name="Google Shape;224;p23"/>
          <p:cNvSpPr txBox="1"/>
          <p:nvPr/>
        </p:nvSpPr>
        <p:spPr>
          <a:xfrm>
            <a:off x="228975" y="4160850"/>
            <a:ext cx="2583900" cy="90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Engineering - DI @ FCT NOVA)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0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Course overview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1</a:t>
            </a:r>
            <a:r>
              <a:rPr lang="en" sz="2000"/>
              <a:t> 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</a:t>
            </a:r>
            <a:r>
              <a:rPr i="1" lang="en" sz="2000"/>
              <a:t> </a:t>
            </a:r>
            <a:r>
              <a:rPr b="1" i="1" lang="en" sz="2000"/>
              <a:t>2</a:t>
            </a:r>
            <a:r>
              <a:rPr lang="en" sz="2000"/>
              <a:t>):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2</a:t>
            </a:r>
            <a:r>
              <a:rPr lang="en" sz="1600"/>
              <a:t> - </a:t>
            </a:r>
            <a:r>
              <a:rPr i="1" lang="en" sz="1600"/>
              <a:t>Fundamentals of the Quantum Physics (Discovering the Quantum</a:t>
            </a:r>
            <a:r>
              <a:rPr i="1" lang="en" sz="1600"/>
              <a:t>)</a:t>
            </a:r>
            <a:r>
              <a:rPr lang="en" sz="1600"/>
              <a:t>:</a:t>
            </a:r>
            <a:endParaRPr sz="16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Superposition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Schrödinger's Cat Experience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Entanglement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Teleportation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Rutherford Scattering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Existence of Multiverse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Interesting aspects and considerations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1000"/>
              </a:spcAft>
              <a:buSzPts val="1200"/>
              <a:buChar char="■"/>
            </a:pPr>
            <a:r>
              <a:rPr lang="en" sz="1200"/>
              <a:t>Some curiosities</a:t>
            </a:r>
            <a:endParaRPr sz="1600"/>
          </a:p>
        </p:txBody>
      </p:sp>
      <p:sp>
        <p:nvSpPr>
          <p:cNvPr id="232" name="Google Shape;232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29495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24"/>
          <p:cNvPicPr preferRelativeResize="0"/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5" name="Google Shape;235;p24"/>
          <p:cNvPicPr preferRelativeResize="0"/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6" name="Google Shape;236;p24"/>
          <p:cNvSpPr txBox="1"/>
          <p:nvPr/>
        </p:nvSpPr>
        <p:spPr>
          <a:xfrm>
            <a:off x="228975" y="4160850"/>
            <a:ext cx="2583900" cy="90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Engineering - DI @ FCT NOVA)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Lecture/Lesson 0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Course overview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243" name="Google Shape;243;p25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2</a:t>
            </a:r>
            <a:r>
              <a:rPr lang="en" sz="2000"/>
              <a:t> 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 3</a:t>
            </a:r>
            <a:r>
              <a:rPr lang="en" sz="2000"/>
              <a:t>):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3</a:t>
            </a:r>
            <a:r>
              <a:rPr lang="en" sz="1600"/>
              <a:t> - </a:t>
            </a:r>
            <a:r>
              <a:rPr i="1" lang="en" sz="1600"/>
              <a:t>Other Quantum properties, definitions and theories</a:t>
            </a:r>
            <a:endParaRPr i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(Exploring the Quantum)</a:t>
            </a:r>
            <a:r>
              <a:rPr lang="en" sz="1600"/>
              <a:t> [1]:</a:t>
            </a:r>
            <a:endParaRPr sz="16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</a:t>
            </a:r>
            <a:r>
              <a:rPr lang="en" sz="1200"/>
              <a:t>measurement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State’s representation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Rutherford-Bohr’s</a:t>
            </a:r>
            <a:r>
              <a:rPr lang="en" sz="1200"/>
              <a:t> model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Vectors and vectors’ spaces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Operators in </a:t>
            </a:r>
            <a:r>
              <a:rPr i="1" lang="en" sz="1200"/>
              <a:t>Quantum Physics/Mechanics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The problem of auto-vector, and auto-value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The physical meaning of the </a:t>
            </a:r>
            <a:r>
              <a:rPr i="1" lang="en" sz="1200"/>
              <a:t>Quantum </a:t>
            </a:r>
            <a:r>
              <a:rPr lang="en" sz="1200"/>
              <a:t>operators, as also, their auto-vectors, and auto-values</a:t>
            </a:r>
            <a:endParaRPr sz="1600"/>
          </a:p>
        </p:txBody>
      </p:sp>
      <p:sp>
        <p:nvSpPr>
          <p:cNvPr id="244" name="Google Shape;244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29495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25"/>
          <p:cNvPicPr preferRelativeResize="0"/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7" name="Google Shape;247;p25"/>
          <p:cNvPicPr preferRelativeResize="0"/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8" name="Google Shape;248;p25"/>
          <p:cNvSpPr txBox="1"/>
          <p:nvPr/>
        </p:nvSpPr>
        <p:spPr>
          <a:xfrm>
            <a:off x="228975" y="4160850"/>
            <a:ext cx="2583900" cy="90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Engineering - DI @ FCT NOVA)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Lecture/Lesson 0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Course overview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255" name="Google Shape;255;p26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2</a:t>
            </a:r>
            <a:r>
              <a:rPr lang="en" sz="2000"/>
              <a:t> (</a:t>
            </a:r>
            <a:r>
              <a:rPr b="1" i="1" lang="en" sz="2000"/>
              <a:t>Lecture</a:t>
            </a:r>
            <a:r>
              <a:rPr lang="en" sz="2000"/>
              <a:t>/</a:t>
            </a:r>
            <a:r>
              <a:rPr b="1" i="1" lang="en" sz="2000"/>
              <a:t>Lesson 3</a:t>
            </a:r>
            <a:r>
              <a:rPr lang="en" sz="2000"/>
              <a:t>):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3</a:t>
            </a:r>
            <a:r>
              <a:rPr lang="en" sz="1600"/>
              <a:t> - </a:t>
            </a:r>
            <a:r>
              <a:rPr i="1" lang="en" sz="1600"/>
              <a:t>Other Quantum properties, definitions and theories</a:t>
            </a:r>
            <a:endParaRPr i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(Exploring the Quantum)</a:t>
            </a:r>
            <a:r>
              <a:rPr lang="en" sz="1600"/>
              <a:t> [2]</a:t>
            </a:r>
            <a:r>
              <a:rPr lang="en" sz="1600"/>
              <a:t>:</a:t>
            </a:r>
            <a:endParaRPr sz="16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Theory of Chaos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Quantum Chaos</a:t>
            </a:r>
            <a:endParaRPr i="1" sz="1200"/>
          </a:p>
        </p:txBody>
      </p:sp>
      <p:sp>
        <p:nvSpPr>
          <p:cNvPr id="256" name="Google Shape;256;p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29495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26"/>
          <p:cNvPicPr preferRelativeResize="0"/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9" name="Google Shape;259;p26"/>
          <p:cNvPicPr preferRelativeResize="0"/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0" name="Google Shape;260;p26"/>
          <p:cNvSpPr txBox="1"/>
          <p:nvPr/>
        </p:nvSpPr>
        <p:spPr>
          <a:xfrm>
            <a:off x="228975" y="4160850"/>
            <a:ext cx="2583900" cy="90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Engineering - DI @ FCT NOVA)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Lecture/Lesson 0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Course overview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3</a:t>
            </a:r>
            <a:r>
              <a:rPr lang="en" sz="2000"/>
              <a:t> (</a:t>
            </a:r>
            <a:r>
              <a:rPr b="1" i="1" lang="en" sz="2000"/>
              <a:t>Lectures</a:t>
            </a:r>
            <a:r>
              <a:rPr lang="en" sz="2000"/>
              <a:t>/</a:t>
            </a:r>
            <a:r>
              <a:rPr b="1" i="1" lang="en" sz="2000"/>
              <a:t>Lessons 4</a:t>
            </a:r>
            <a:r>
              <a:rPr lang="en" sz="2000"/>
              <a:t> and </a:t>
            </a:r>
            <a:r>
              <a:rPr b="1" i="1" lang="en" sz="2000"/>
              <a:t>5</a:t>
            </a:r>
            <a:r>
              <a:rPr lang="en" sz="2000"/>
              <a:t>):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4</a:t>
            </a:r>
            <a:r>
              <a:rPr lang="en" sz="1600"/>
              <a:t> - </a:t>
            </a:r>
            <a:r>
              <a:rPr i="1" lang="en" sz="1600"/>
              <a:t>Important Quantum equations (</a:t>
            </a:r>
            <a:r>
              <a:rPr i="1" lang="en" sz="1600"/>
              <a:t>Understanding</a:t>
            </a:r>
            <a:r>
              <a:rPr i="1" lang="en" sz="1600"/>
              <a:t> the Quantum)</a:t>
            </a:r>
            <a:r>
              <a:rPr lang="en" sz="1600"/>
              <a:t>: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Schrödinger’s Equation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Pauli’s Equation 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Klein-Gordon’s Equation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Dirac’s Equation</a:t>
            </a:r>
            <a:endParaRPr i="1" sz="12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5</a:t>
            </a:r>
            <a:r>
              <a:rPr lang="en" sz="1600"/>
              <a:t> - </a:t>
            </a:r>
            <a:r>
              <a:rPr i="1" lang="en" sz="1600"/>
              <a:t>Reviewing Quantum Physics/Mechanics (Mastering the Quantum)</a:t>
            </a:r>
            <a:r>
              <a:rPr lang="en" sz="1600"/>
              <a:t>:</a:t>
            </a:r>
            <a:endParaRPr sz="16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Relevant contributors for the studies about </a:t>
            </a:r>
            <a:r>
              <a:rPr i="1" lang="en" sz="1200"/>
              <a:t>Quantum Physics</a:t>
            </a:r>
            <a:r>
              <a:rPr lang="en" sz="1200"/>
              <a:t>/</a:t>
            </a:r>
            <a:r>
              <a:rPr i="1" lang="en" sz="1200"/>
              <a:t>Mechanics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Review about the Introduction to </a:t>
            </a:r>
            <a:r>
              <a:rPr i="1" lang="en" sz="1200"/>
              <a:t>Quantum Physics</a:t>
            </a:r>
            <a:r>
              <a:rPr lang="en" sz="1200"/>
              <a:t>/</a:t>
            </a:r>
            <a:r>
              <a:rPr i="1" lang="en" sz="1200"/>
              <a:t>Mechanics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Some curiosities</a:t>
            </a:r>
            <a:endParaRPr sz="1200"/>
          </a:p>
        </p:txBody>
      </p:sp>
      <p:sp>
        <p:nvSpPr>
          <p:cNvPr id="268" name="Google Shape;268;p2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69" name="Google Shape;269;p27"/>
          <p:cNvSpPr txBox="1"/>
          <p:nvPr/>
        </p:nvSpPr>
        <p:spPr>
          <a:xfrm>
            <a:off x="29495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27"/>
          <p:cNvPicPr preferRelativeResize="0"/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71" name="Google Shape;271;p27"/>
          <p:cNvPicPr preferRelativeResize="0"/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72" name="Google Shape;272;p27"/>
          <p:cNvSpPr txBox="1"/>
          <p:nvPr/>
        </p:nvSpPr>
        <p:spPr>
          <a:xfrm>
            <a:off x="228975" y="4160850"/>
            <a:ext cx="2583900" cy="90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Engineering - DI @ FCT NOVA)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Lecture/Lesson 0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7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Course overview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279" name="Google Shape;279;p28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●"/>
            </a:pPr>
            <a:r>
              <a:rPr b="1" i="1" lang="en" sz="2000"/>
              <a:t>Week 4</a:t>
            </a:r>
            <a:r>
              <a:rPr lang="en" sz="2000"/>
              <a:t> (</a:t>
            </a:r>
            <a:r>
              <a:rPr b="1" i="1" lang="en" sz="2000"/>
              <a:t>Lectures</a:t>
            </a:r>
            <a:r>
              <a:rPr lang="en" sz="2000"/>
              <a:t>/</a:t>
            </a:r>
            <a:r>
              <a:rPr b="1" i="1" lang="en" sz="2000"/>
              <a:t>Lessons 6</a:t>
            </a:r>
            <a:r>
              <a:rPr lang="en" sz="2000"/>
              <a:t> and </a:t>
            </a:r>
            <a:r>
              <a:rPr b="1" i="1" lang="en" sz="2000"/>
              <a:t>7</a:t>
            </a:r>
            <a:r>
              <a:rPr lang="en" sz="2000"/>
              <a:t>):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6</a:t>
            </a:r>
            <a:r>
              <a:rPr lang="en" sz="1600"/>
              <a:t> - </a:t>
            </a:r>
            <a:r>
              <a:rPr i="1" lang="en" sz="1600"/>
              <a:t>What is Quantum Computing? (Beyond the Computing Limits)</a:t>
            </a:r>
            <a:r>
              <a:rPr lang="en" sz="1600"/>
              <a:t>:</a:t>
            </a:r>
            <a:endParaRPr i="1" sz="16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Moore Law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Motivation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How it works?</a:t>
            </a:r>
            <a:endParaRPr sz="12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 sz="1600"/>
              <a:t>Lecture</a:t>
            </a:r>
            <a:r>
              <a:rPr lang="en" sz="1600"/>
              <a:t>/</a:t>
            </a:r>
            <a:r>
              <a:rPr b="1" i="1" lang="en" sz="1600"/>
              <a:t>Lesson</a:t>
            </a:r>
            <a:r>
              <a:rPr i="1" lang="en" sz="1600"/>
              <a:t> </a:t>
            </a:r>
            <a:r>
              <a:rPr b="1" i="1" lang="en" sz="1600"/>
              <a:t>7</a:t>
            </a:r>
            <a:r>
              <a:rPr lang="en" sz="1600"/>
              <a:t> - </a:t>
            </a:r>
            <a:r>
              <a:rPr i="1" lang="en" sz="1600"/>
              <a:t>What is Quantum Computing? (Beyond the Computing Limits)</a:t>
            </a:r>
            <a:r>
              <a:rPr lang="en" sz="1600"/>
              <a:t>:</a:t>
            </a:r>
            <a:endParaRPr sz="16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Moore Law</a:t>
            </a:r>
            <a:endParaRPr i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Motivation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How it works?</a:t>
            </a:r>
            <a:endParaRPr sz="1600"/>
          </a:p>
        </p:txBody>
      </p:sp>
      <p:sp>
        <p:nvSpPr>
          <p:cNvPr id="280" name="Google Shape;280;p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29495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28"/>
          <p:cNvPicPr preferRelativeResize="0"/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3" name="Google Shape;283;p28"/>
          <p:cNvPicPr preferRelativeResize="0"/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4" name="Google Shape;284;p28"/>
          <p:cNvSpPr txBox="1"/>
          <p:nvPr/>
        </p:nvSpPr>
        <p:spPr>
          <a:xfrm>
            <a:off x="228975" y="4160850"/>
            <a:ext cx="2583900" cy="90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Engineering - DI @ FCT NOVA)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Lecture/Lesson 0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8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Course overview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291" name="Google Shape;291;p29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Ultimately, some </a:t>
            </a:r>
            <a:r>
              <a:rPr i="1" lang="en" sz="2000" u="sng"/>
              <a:t>credits and special thanks</a:t>
            </a:r>
            <a:r>
              <a:rPr lang="en" sz="2000"/>
              <a:t> to: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TODO</a:t>
            </a:r>
            <a:endParaRPr sz="2000"/>
          </a:p>
        </p:txBody>
      </p:sp>
      <p:sp>
        <p:nvSpPr>
          <p:cNvPr id="292" name="Google Shape;292;p2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93" name="Google Shape;293;p29"/>
          <p:cNvSpPr txBox="1"/>
          <p:nvPr/>
        </p:nvSpPr>
        <p:spPr>
          <a:xfrm>
            <a:off x="29495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29"/>
          <p:cNvPicPr preferRelativeResize="0"/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95" name="Google Shape;295;p29"/>
          <p:cNvPicPr preferRelativeResize="0"/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96" name="Google Shape;296;p29"/>
          <p:cNvSpPr txBox="1"/>
          <p:nvPr/>
        </p:nvSpPr>
        <p:spPr>
          <a:xfrm>
            <a:off x="228975" y="4160850"/>
            <a:ext cx="2583900" cy="90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Engineering - DI @ FCT NOVA)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0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9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Credits and special thanks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303" name="Google Shape;303;p3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30"/>
          <p:cNvSpPr txBox="1"/>
          <p:nvPr/>
        </p:nvSpPr>
        <p:spPr>
          <a:xfrm>
            <a:off x="29495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30"/>
          <p:cNvPicPr preferRelativeResize="0"/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6" name="Google Shape;306;p30"/>
          <p:cNvPicPr preferRelativeResize="0"/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07" name="Google Shape;307;p30"/>
          <p:cNvSpPr txBox="1"/>
          <p:nvPr/>
        </p:nvSpPr>
        <p:spPr>
          <a:xfrm>
            <a:off x="228975" y="4160850"/>
            <a:ext cx="2583900" cy="90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Engineering - DI @ FCT NOVA)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0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0"/>
          <p:cNvSpPr txBox="1"/>
          <p:nvPr>
            <p:ph type="title"/>
          </p:nvPr>
        </p:nvSpPr>
        <p:spPr>
          <a:xfrm>
            <a:off x="2873100" y="1139700"/>
            <a:ext cx="3397800" cy="827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/>
              <a:t>Thank you,</a:t>
            </a:r>
            <a:endParaRPr i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/>
              <a:t>I hope you enjoy it!!! </a:t>
            </a:r>
            <a:endParaRPr i="1" sz="3000"/>
          </a:p>
        </p:txBody>
      </p:sp>
      <p:pic>
        <p:nvPicPr>
          <p:cNvPr id="309" name="Google Shape;309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07400" y="2046175"/>
            <a:ext cx="5329200" cy="2131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0" y="3152775"/>
            <a:ext cx="9144000" cy="10215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14375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1" lang="en"/>
              <a:t>Hello Quantum World</a:t>
            </a:r>
            <a:endParaRPr b="0" i="1"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22325" y="2753456"/>
            <a:ext cx="7772400" cy="399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6863" r="5030" t="0"/>
          <a:stretch/>
        </p:blipFill>
        <p:spPr>
          <a:xfrm>
            <a:off x="2721387" y="275475"/>
            <a:ext cx="877600" cy="1370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8" name="Google Shape;1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1728" y="456525"/>
            <a:ext cx="1044289" cy="1437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5">
            <a:alphaModFix/>
          </a:blip>
          <a:srcRect b="9312" l="0" r="0" t="8498"/>
          <a:stretch/>
        </p:blipFill>
        <p:spPr>
          <a:xfrm>
            <a:off x="6704400" y="1536925"/>
            <a:ext cx="1114609" cy="1260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6">
            <a:alphaModFix/>
          </a:blip>
          <a:srcRect b="9496" l="0" r="0" t="12724"/>
          <a:stretch/>
        </p:blipFill>
        <p:spPr>
          <a:xfrm>
            <a:off x="211675" y="1536925"/>
            <a:ext cx="1240546" cy="1327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7">
            <a:alphaModFix/>
          </a:blip>
          <a:srcRect b="13077" l="0" r="0" t="23930"/>
          <a:stretch/>
        </p:blipFill>
        <p:spPr>
          <a:xfrm>
            <a:off x="7691701" y="610745"/>
            <a:ext cx="1334298" cy="1156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8">
            <a:alphaModFix/>
          </a:blip>
          <a:srcRect b="11616" l="0" r="0" t="22753"/>
          <a:stretch/>
        </p:blipFill>
        <p:spPr>
          <a:xfrm>
            <a:off x="1396700" y="218310"/>
            <a:ext cx="1280650" cy="115667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9">
            <a:alphaModFix/>
          </a:blip>
          <a:srcRect b="16595" l="0" r="0" t="17099"/>
          <a:stretch/>
        </p:blipFill>
        <p:spPr>
          <a:xfrm>
            <a:off x="7861400" y="1933525"/>
            <a:ext cx="1240550" cy="113200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4" name="Google Shape;114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99322" y="1704075"/>
            <a:ext cx="916116" cy="1260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11">
            <a:alphaModFix/>
          </a:blip>
          <a:srcRect b="6926" l="0" r="0" t="9314"/>
          <a:stretch/>
        </p:blipFill>
        <p:spPr>
          <a:xfrm>
            <a:off x="5808722" y="866550"/>
            <a:ext cx="963077" cy="1110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12">
            <a:alphaModFix/>
          </a:blip>
          <a:srcRect b="10368" l="0" r="0" t="10058"/>
          <a:stretch/>
        </p:blipFill>
        <p:spPr>
          <a:xfrm>
            <a:off x="3797814" y="1893683"/>
            <a:ext cx="1044275" cy="114355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13">
            <a:alphaModFix/>
          </a:blip>
          <a:srcRect b="8595" l="0" r="0" t="7137"/>
          <a:stretch/>
        </p:blipFill>
        <p:spPr>
          <a:xfrm>
            <a:off x="211683" y="209072"/>
            <a:ext cx="1145001" cy="1327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14">
            <a:alphaModFix/>
          </a:blip>
          <a:srcRect b="13798" l="0" r="0" t="11047"/>
          <a:stretch/>
        </p:blipFill>
        <p:spPr>
          <a:xfrm>
            <a:off x="2381062" y="1601800"/>
            <a:ext cx="1416775" cy="1465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9" name="Google Shape;119;p15"/>
          <p:cNvPicPr preferRelativeResize="0"/>
          <p:nvPr/>
        </p:nvPicPr>
        <p:blipFill rotWithShape="1">
          <a:blip r:embed="rId15">
            <a:alphaModFix/>
          </a:blip>
          <a:srcRect b="0" l="2759" r="3369" t="0"/>
          <a:stretch/>
        </p:blipFill>
        <p:spPr>
          <a:xfrm>
            <a:off x="6564942" y="237021"/>
            <a:ext cx="1494245" cy="1156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0" name="Google Shape;120;p15"/>
          <p:cNvPicPr preferRelativeResize="0"/>
          <p:nvPr/>
        </p:nvPicPr>
        <p:blipFill rotWithShape="1">
          <a:blip r:embed="rId16">
            <a:alphaModFix/>
          </a:blip>
          <a:srcRect b="10105" l="0" r="0" t="10880"/>
          <a:stretch/>
        </p:blipFill>
        <p:spPr>
          <a:xfrm>
            <a:off x="4768775" y="294650"/>
            <a:ext cx="1280650" cy="139253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1" name="Google Shape;121;p15"/>
          <p:cNvPicPr preferRelativeResize="0"/>
          <p:nvPr/>
        </p:nvPicPr>
        <p:blipFill rotWithShape="1">
          <a:blip r:embed="rId17">
            <a:alphaModFix/>
          </a:blip>
          <a:srcRect b="9984" l="0" r="0" t="10008"/>
          <a:stretch/>
        </p:blipFill>
        <p:spPr>
          <a:xfrm>
            <a:off x="1296075" y="1433838"/>
            <a:ext cx="1145000" cy="126073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2" name="Google Shape;122;p15"/>
          <p:cNvPicPr preferRelativeResize="0"/>
          <p:nvPr/>
        </p:nvPicPr>
        <p:blipFill rotWithShape="1">
          <a:blip r:embed="rId18">
            <a:alphaModFix/>
          </a:blip>
          <a:srcRect b="10872" l="0" r="0" t="9120"/>
          <a:stretch/>
        </p:blipFill>
        <p:spPr>
          <a:xfrm>
            <a:off x="5674688" y="1956951"/>
            <a:ext cx="1008162" cy="1110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3" name="Google Shape;123;p15"/>
          <p:cNvPicPr preferRelativeResize="0"/>
          <p:nvPr/>
        </p:nvPicPr>
        <p:blipFill rotWithShape="1">
          <a:blip r:embed="rId19">
            <a:alphaModFix/>
          </a:blip>
          <a:srcRect b="8677" l="0" r="0" t="6741"/>
          <a:stretch/>
        </p:blipFill>
        <p:spPr>
          <a:xfrm>
            <a:off x="5473925" y="3216325"/>
            <a:ext cx="785362" cy="91413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4" name="Google Shape;124;p15"/>
          <p:cNvSpPr txBox="1"/>
          <p:nvPr/>
        </p:nvSpPr>
        <p:spPr>
          <a:xfrm>
            <a:off x="29495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20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21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22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5"/>
          <p:cNvPicPr preferRelativeResize="0"/>
          <p:nvPr/>
        </p:nvPicPr>
        <p:blipFill>
          <a:blip r:embed="rId23">
            <a:alphaModFix amt="60000"/>
          </a:blip>
          <a:stretch>
            <a:fillRect/>
          </a:stretch>
        </p:blipFill>
        <p:spPr>
          <a:xfrm>
            <a:off x="6564950" y="3471726"/>
            <a:ext cx="641548" cy="46928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6" name="Google Shape;126;p15"/>
          <p:cNvPicPr preferRelativeResize="0"/>
          <p:nvPr/>
        </p:nvPicPr>
        <p:blipFill>
          <a:blip r:embed="rId24">
            <a:alphaModFix amt="60000"/>
          </a:blip>
          <a:stretch>
            <a:fillRect/>
          </a:stretch>
        </p:blipFill>
        <p:spPr>
          <a:xfrm>
            <a:off x="7271494" y="3471728"/>
            <a:ext cx="1744208" cy="46928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7" name="Google Shape;127;p15"/>
          <p:cNvSpPr txBox="1"/>
          <p:nvPr/>
        </p:nvSpPr>
        <p:spPr>
          <a:xfrm>
            <a:off x="228975" y="4160850"/>
            <a:ext cx="2583900" cy="90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Engineering - DI @ FCT NOVA)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0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>
            <a:off x="448950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Brief description of this course</a:t>
            </a:r>
            <a:endParaRPr sz="2000"/>
          </a:p>
          <a:p>
            <a:pPr indent="-28575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Course overview</a:t>
            </a:r>
            <a:endParaRPr sz="2000"/>
          </a:p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29495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6"/>
          <p:cNvPicPr preferRelativeResize="0"/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7" name="Google Shape;137;p16"/>
          <p:cNvPicPr preferRelativeResize="0"/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8" name="Google Shape;138;p16"/>
          <p:cNvSpPr txBox="1"/>
          <p:nvPr/>
        </p:nvSpPr>
        <p:spPr>
          <a:xfrm>
            <a:off x="228975" y="4160850"/>
            <a:ext cx="2583900" cy="90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Engineering - DI @ FCT NOVA)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0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662500" y="2420567"/>
            <a:ext cx="386400" cy="374100"/>
          </a:xfrm>
          <a:prstGeom prst="ellipse">
            <a:avLst/>
          </a:prstGeom>
          <a:solidFill>
            <a:srgbClr val="FF8040">
              <a:alpha val="5019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662500" y="1971971"/>
            <a:ext cx="386400" cy="374100"/>
          </a:xfrm>
          <a:prstGeom prst="ellipse">
            <a:avLst/>
          </a:prstGeom>
          <a:solidFill>
            <a:srgbClr val="FF8040">
              <a:alpha val="5019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This course is suited for beginners in </a:t>
            </a:r>
            <a:r>
              <a:rPr b="1" i="1" lang="en" sz="2000"/>
              <a:t>Quantum Mechanics</a:t>
            </a:r>
            <a:r>
              <a:rPr i="1" lang="en" sz="2000"/>
              <a:t>, </a:t>
            </a:r>
            <a:r>
              <a:rPr b="1" i="1" lang="en" sz="2000"/>
              <a:t>Quantum Physics</a:t>
            </a:r>
            <a:r>
              <a:rPr lang="en" sz="2000"/>
              <a:t> and </a:t>
            </a:r>
            <a:r>
              <a:rPr b="1" i="1" lang="en" sz="2000"/>
              <a:t>Quantum Computing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If you are familiar with the basic concepts of </a:t>
            </a:r>
            <a:r>
              <a:rPr b="1" i="1" lang="en" sz="2000"/>
              <a:t>Quantum Mechanics</a:t>
            </a:r>
            <a:r>
              <a:rPr lang="en" sz="2000"/>
              <a:t> and </a:t>
            </a:r>
            <a:r>
              <a:rPr b="1" i="1" lang="en" sz="2000"/>
              <a:t>Quantum Physics</a:t>
            </a:r>
            <a:r>
              <a:rPr lang="en" sz="2000"/>
              <a:t>, you are encouraged to move forward in this course, to the </a:t>
            </a:r>
            <a:r>
              <a:rPr i="1" lang="en" sz="2000"/>
              <a:t>Lesson/Lecture</a:t>
            </a:r>
            <a:r>
              <a:rPr lang="en" sz="2000"/>
              <a:t> </a:t>
            </a:r>
            <a:r>
              <a:rPr b="1" i="1" lang="en" sz="2000" u="sng"/>
              <a:t>TODO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This course will be focused on </a:t>
            </a:r>
            <a:r>
              <a:rPr i="1" lang="en" sz="2000"/>
              <a:t>l</a:t>
            </a:r>
            <a:r>
              <a:rPr i="1" lang="en" sz="2000" u="sng"/>
              <a:t>earning by doing</a:t>
            </a:r>
            <a:r>
              <a:rPr lang="en" sz="2000"/>
              <a:t>. So, don’t be nervous. A little sense of humor throughout this course will help you relax.</a:t>
            </a:r>
            <a:endParaRPr sz="2000"/>
          </a:p>
        </p:txBody>
      </p:sp>
      <p:sp>
        <p:nvSpPr>
          <p:cNvPr id="148" name="Google Shape;148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29495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7"/>
          <p:cNvPicPr preferRelativeResize="0"/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1" name="Google Shape;151;p17"/>
          <p:cNvPicPr preferRelativeResize="0"/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2" name="Google Shape;152;p17"/>
          <p:cNvSpPr txBox="1"/>
          <p:nvPr/>
        </p:nvSpPr>
        <p:spPr>
          <a:xfrm>
            <a:off x="228975" y="4160850"/>
            <a:ext cx="2583900" cy="90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Engineering - DI @ FCT NOVA)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0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Brief description of this course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Initially, it will be addressed the basic fundamentals, and concepts, of </a:t>
            </a:r>
            <a:r>
              <a:rPr b="1" i="1" lang="en" sz="2000"/>
              <a:t>Quantum Mechanics</a:t>
            </a:r>
            <a:r>
              <a:rPr lang="en" sz="2000"/>
              <a:t>, and </a:t>
            </a:r>
            <a:r>
              <a:rPr b="1" i="1" lang="en" sz="2000"/>
              <a:t>Quantum Physics</a:t>
            </a:r>
            <a:r>
              <a:rPr lang="en" sz="2000"/>
              <a:t>, in the basis of the study, and research on </a:t>
            </a:r>
            <a:r>
              <a:rPr b="1" i="1" lang="en" sz="2000"/>
              <a:t>Quantum Computing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It will be given a detailed, and complete, explanation of the </a:t>
            </a:r>
            <a:r>
              <a:rPr b="1" i="1" lang="en" sz="2000"/>
              <a:t>Quantum Computing</a:t>
            </a:r>
            <a:r>
              <a:rPr lang="en" sz="2000"/>
              <a:t>, and its advantages, and specifications.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It will be shown some existing prototypes of </a:t>
            </a:r>
            <a:r>
              <a:rPr b="1" i="1" lang="en" sz="2000"/>
              <a:t>Quantum Computers</a:t>
            </a:r>
            <a:r>
              <a:rPr lang="en" sz="2000"/>
              <a:t>. It will be shown also, their specifications, and capabilities.</a:t>
            </a:r>
            <a:endParaRPr sz="2000"/>
          </a:p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29495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3" name="Google Shape;163;p18"/>
          <p:cNvPicPr preferRelativeResize="0"/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4" name="Google Shape;164;p18"/>
          <p:cNvSpPr txBox="1"/>
          <p:nvPr/>
        </p:nvSpPr>
        <p:spPr>
          <a:xfrm>
            <a:off x="228975" y="4160850"/>
            <a:ext cx="2583900" cy="90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Engineering - DI @ FCT NOVA)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0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Brief description of this course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It will be explained, </a:t>
            </a:r>
            <a:r>
              <a:rPr lang="en" sz="2000"/>
              <a:t>the architecture and components of a </a:t>
            </a:r>
            <a:r>
              <a:rPr b="1" i="1" lang="en" sz="2000"/>
              <a:t>Quantum Computer</a:t>
            </a:r>
            <a:r>
              <a:rPr lang="en" sz="2000"/>
              <a:t>, like per examples, </a:t>
            </a:r>
            <a:r>
              <a:rPr b="1" i="1" lang="en" sz="2000"/>
              <a:t>QPUs</a:t>
            </a:r>
            <a:r>
              <a:rPr lang="en" sz="2000"/>
              <a:t>, among others, and, how they work.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It will be addressed how a </a:t>
            </a:r>
            <a:r>
              <a:rPr b="1" i="1" lang="en" sz="2000"/>
              <a:t>Quantum Computer</a:t>
            </a:r>
            <a:r>
              <a:rPr lang="en" sz="2000"/>
              <a:t> process the information, and data, making also, a reference to its processing unit, the </a:t>
            </a:r>
            <a:r>
              <a:rPr b="1" i="1" lang="en" sz="2000"/>
              <a:t>Quantum Bit (or, Qubit)</a:t>
            </a:r>
            <a:r>
              <a:rPr lang="en" sz="2000"/>
              <a:t>, and its computation power, and capabilities.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It will be made a comparison between </a:t>
            </a:r>
            <a:r>
              <a:rPr b="1" i="1" lang="en" sz="2000"/>
              <a:t>Quantum Computing</a:t>
            </a:r>
            <a:r>
              <a:rPr lang="en" sz="2000"/>
              <a:t> and </a:t>
            </a:r>
            <a:r>
              <a:rPr b="1" i="1" lang="en" sz="2000"/>
              <a:t>Classical Computing</a:t>
            </a:r>
            <a:r>
              <a:rPr lang="en" sz="2000"/>
              <a:t>, as also, showing the differences between them.</a:t>
            </a:r>
            <a:endParaRPr sz="2000"/>
          </a:p>
        </p:txBody>
      </p:sp>
      <p:sp>
        <p:nvSpPr>
          <p:cNvPr id="172" name="Google Shape;172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29495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5" name="Google Shape;175;p19"/>
          <p:cNvPicPr preferRelativeResize="0"/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6" name="Google Shape;176;p19"/>
          <p:cNvSpPr txBox="1"/>
          <p:nvPr/>
        </p:nvSpPr>
        <p:spPr>
          <a:xfrm>
            <a:off x="228975" y="4160850"/>
            <a:ext cx="2583900" cy="90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Engineering - DI @ FCT NOVA)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0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Brief description of this course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It will be also addressed the history, and timeline, of the </a:t>
            </a:r>
            <a:r>
              <a:rPr b="1" i="1" lang="en" sz="2000"/>
              <a:t>Quantum Computing</a:t>
            </a:r>
            <a:r>
              <a:rPr lang="en" sz="2000"/>
              <a:t>, as also, its current state of art, and research, in Portugal, and worldwide.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It will be explored the many paradigm breaks that </a:t>
            </a:r>
            <a:r>
              <a:rPr b="1" i="1" lang="en" sz="2000"/>
              <a:t>Quantum Computing</a:t>
            </a:r>
            <a:r>
              <a:rPr lang="en" sz="2000"/>
              <a:t> promises to meet, in </a:t>
            </a:r>
            <a:r>
              <a:rPr b="1" i="1" lang="en" sz="2000"/>
              <a:t>Artificial Intelligence</a:t>
            </a:r>
            <a:r>
              <a:rPr lang="en" sz="2000"/>
              <a:t>, </a:t>
            </a:r>
            <a:r>
              <a:rPr b="1" i="1" lang="en" sz="2000"/>
              <a:t>Cryptography</a:t>
            </a:r>
            <a:r>
              <a:rPr lang="en" sz="2000"/>
              <a:t>, and </a:t>
            </a:r>
            <a:r>
              <a:rPr b="1" i="1" lang="en" sz="2000"/>
              <a:t>Communications</a:t>
            </a:r>
            <a:r>
              <a:rPr lang="en" sz="2000"/>
              <a:t>, per example, and some of its applications, like </a:t>
            </a:r>
            <a:r>
              <a:rPr b="1" i="1" lang="en" sz="2000"/>
              <a:t>NMRs</a:t>
            </a:r>
            <a:r>
              <a:rPr lang="en" sz="2000"/>
              <a:t>, among many others.</a:t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4" name="Google Shape;184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29495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7" name="Google Shape;187;p20"/>
          <p:cNvPicPr preferRelativeResize="0"/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8" name="Google Shape;188;p20"/>
          <p:cNvSpPr txBox="1"/>
          <p:nvPr/>
        </p:nvSpPr>
        <p:spPr>
          <a:xfrm>
            <a:off x="228975" y="4160850"/>
            <a:ext cx="2583900" cy="90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Engineering - DI @ FCT NOVA)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0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Brief description of this course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It will be explained some of the existing </a:t>
            </a:r>
            <a:r>
              <a:rPr b="1" i="1" lang="en" sz="2000"/>
              <a:t>Quantum Algorithms</a:t>
            </a:r>
            <a:r>
              <a:rPr lang="en" sz="2000"/>
              <a:t>, proposed by many authors, like per example, </a:t>
            </a:r>
            <a:r>
              <a:rPr b="1" i="1" lang="en" sz="2000"/>
              <a:t>David Deutsch</a:t>
            </a:r>
            <a:r>
              <a:rPr lang="en" sz="2000"/>
              <a:t>, </a:t>
            </a:r>
            <a:r>
              <a:rPr b="1" i="1" lang="en" sz="2000"/>
              <a:t>Peter Shor</a:t>
            </a:r>
            <a:r>
              <a:rPr lang="en" sz="2000"/>
              <a:t>, </a:t>
            </a:r>
            <a:r>
              <a:rPr b="1" i="1" lang="en" sz="2000"/>
              <a:t>Lov Grover</a:t>
            </a:r>
            <a:r>
              <a:rPr lang="en" sz="2000"/>
              <a:t>, among others. And it will be solved some practical exercises about them.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It will addressed other </a:t>
            </a:r>
            <a:r>
              <a:rPr b="1" i="1" lang="en" sz="2000"/>
              <a:t>Quantum Algorithms </a:t>
            </a:r>
            <a:r>
              <a:rPr lang="en" sz="2000"/>
              <a:t>related to the </a:t>
            </a:r>
            <a:r>
              <a:rPr b="1" i="1" lang="en" sz="2000"/>
              <a:t>QKDs</a:t>
            </a:r>
            <a:r>
              <a:rPr lang="en" sz="2000"/>
              <a:t>, with direct application to the </a:t>
            </a:r>
            <a:r>
              <a:rPr b="1" i="1" lang="en" sz="2000"/>
              <a:t>Post-Quantum Cryptography</a:t>
            </a:r>
            <a:r>
              <a:rPr lang="en" sz="2000"/>
              <a:t>, proposed by </a:t>
            </a:r>
            <a:r>
              <a:rPr b="1" i="1" lang="en" sz="2000"/>
              <a:t>Charles Bennett</a:t>
            </a:r>
            <a:r>
              <a:rPr lang="en" sz="2000"/>
              <a:t>, </a:t>
            </a:r>
            <a:r>
              <a:rPr b="1" i="1" lang="en" sz="2000"/>
              <a:t>Gilles Brassard</a:t>
            </a:r>
            <a:r>
              <a:rPr lang="en" sz="2000"/>
              <a:t>, </a:t>
            </a:r>
            <a:r>
              <a:rPr b="1" i="1" lang="en" sz="2000"/>
              <a:t>Artur Ekert</a:t>
            </a:r>
            <a:r>
              <a:rPr lang="en" sz="2000"/>
              <a:t>, and </a:t>
            </a:r>
            <a:r>
              <a:rPr b="1" i="1" lang="en" sz="2000"/>
              <a:t>Subhash Kak</a:t>
            </a:r>
            <a:r>
              <a:rPr lang="en" sz="2000"/>
              <a:t>.</a:t>
            </a:r>
            <a:endParaRPr sz="2000"/>
          </a:p>
        </p:txBody>
      </p:sp>
      <p:sp>
        <p:nvSpPr>
          <p:cNvPr id="196" name="Google Shape;196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29495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9" name="Google Shape;199;p21"/>
          <p:cNvPicPr preferRelativeResize="0"/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0" name="Google Shape;200;p21"/>
          <p:cNvSpPr txBox="1"/>
          <p:nvPr/>
        </p:nvSpPr>
        <p:spPr>
          <a:xfrm>
            <a:off x="228975" y="4160850"/>
            <a:ext cx="2583900" cy="90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Engineering - DI @ FCT NOVA)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0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Brief description of this course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435078" y="165342"/>
            <a:ext cx="8259000" cy="7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Hello Quantum World</a:t>
            </a:r>
            <a:endParaRPr i="1"/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448975" y="1842050"/>
            <a:ext cx="8246100" cy="2390700"/>
          </a:xfrm>
          <a:prstGeom prst="rect">
            <a:avLst/>
          </a:prstGeom>
          <a:solidFill>
            <a:srgbClr val="FFFFFF">
              <a:alpha val="6667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In this course, throughout its lectures/lessons, it will be used some useful programming languages like </a:t>
            </a:r>
            <a:r>
              <a:rPr b="1" i="1" lang="en" sz="2000"/>
              <a:t>Riggetti’s Pyquil</a:t>
            </a:r>
            <a:r>
              <a:rPr lang="en" sz="2000"/>
              <a:t> (based on </a:t>
            </a:r>
            <a:r>
              <a:rPr b="1" i="1" lang="en" sz="2000"/>
              <a:t>Python</a:t>
            </a:r>
            <a:r>
              <a:rPr lang="en" sz="2000"/>
              <a:t>), </a:t>
            </a:r>
            <a:r>
              <a:rPr b="1" i="1" lang="en" sz="2000"/>
              <a:t>Microsoft’s Q#</a:t>
            </a:r>
            <a:r>
              <a:rPr lang="en" sz="2000"/>
              <a:t>, and </a:t>
            </a:r>
            <a:r>
              <a:rPr b="1" i="1" lang="en" sz="2000"/>
              <a:t>Haskell’s </a:t>
            </a:r>
            <a:r>
              <a:rPr lang="en" sz="2000"/>
              <a:t>host based </a:t>
            </a:r>
            <a:r>
              <a:rPr b="1" i="1" lang="en" sz="2000"/>
              <a:t>Quipper</a:t>
            </a:r>
            <a:r>
              <a:rPr lang="en" sz="2000"/>
              <a:t>. It will be also used, the very known IBM’s frameworks </a:t>
            </a:r>
            <a:r>
              <a:rPr b="1" i="1" lang="en" sz="2000"/>
              <a:t>Qiskit </a:t>
            </a:r>
            <a:r>
              <a:rPr lang="en" sz="2000"/>
              <a:t>and </a:t>
            </a:r>
            <a:r>
              <a:rPr b="1" i="1" lang="en" sz="2000"/>
              <a:t>IBM Q Experience </a:t>
            </a:r>
            <a:r>
              <a:rPr lang="en" sz="2000"/>
              <a:t>(both, also based on </a:t>
            </a:r>
            <a:r>
              <a:rPr b="1" i="1" lang="en" sz="2000"/>
              <a:t>Python </a:t>
            </a:r>
            <a:r>
              <a:rPr lang="en" sz="2000"/>
              <a:t>and </a:t>
            </a:r>
            <a:r>
              <a:rPr b="1" i="1" lang="en" sz="2000"/>
              <a:t>Jupyter Notebook’s </a:t>
            </a:r>
            <a:r>
              <a:rPr lang="en" sz="2000"/>
              <a:t>environment).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It will be resolved some exercises based on </a:t>
            </a:r>
            <a:r>
              <a:rPr b="1" i="1" lang="en" sz="2000"/>
              <a:t>Quantum Computing</a:t>
            </a:r>
            <a:r>
              <a:rPr lang="en" sz="2000"/>
              <a:t>, using the previously mentioned tools.</a:t>
            </a:r>
            <a:endParaRPr sz="2000"/>
          </a:p>
        </p:txBody>
      </p:sp>
      <p:sp>
        <p:nvSpPr>
          <p:cNvPr id="208" name="Google Shape;208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2949518" y="4256921"/>
            <a:ext cx="5329200" cy="8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https://www.di.fct.unl.pt/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http://nova-lincs.di.fct.unl.pt/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https://github.com/rubenandrebarreiro/learning-quantum-computing/</a:t>
            </a:r>
            <a:endParaRPr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22"/>
          <p:cNvPicPr preferRelativeResize="0"/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5072028" y="236650"/>
            <a:ext cx="946261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1" name="Google Shape;211;p22"/>
          <p:cNvPicPr preferRelativeResize="0"/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>
            <a:off x="6114156" y="236653"/>
            <a:ext cx="2572642" cy="692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2" name="Google Shape;212;p22"/>
          <p:cNvSpPr txBox="1"/>
          <p:nvPr/>
        </p:nvSpPr>
        <p:spPr>
          <a:xfrm>
            <a:off x="228975" y="4160850"/>
            <a:ext cx="2583900" cy="90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Rúben André Barreiro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(MSc. Computer Engineering - DI @ FCT NOVA)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0 - July, 2019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 0</a:t>
            </a:r>
            <a:endParaRPr i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453600" y="1147450"/>
            <a:ext cx="8246100" cy="692100"/>
          </a:xfrm>
          <a:prstGeom prst="rect">
            <a:avLst/>
          </a:prstGeom>
          <a:solidFill>
            <a:srgbClr val="FF8040">
              <a:alpha val="501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5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Brief description of this course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