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B0604020202020204" charset="0"/>
      <p:regular r:id="rId25"/>
      <p:bold r:id="rId26"/>
      <p:italic r:id="rId27"/>
      <p:boldItalic r:id="rId28"/>
    </p:embeddedFont>
    <p:embeddedFont>
      <p:font typeface="Montserra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926472-FFBA-4641-B353-7523F1265312}">
  <a:tblStyle styleId="{49926472-FFBA-4641-B353-7523F12653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b527e1f06_1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b527e1f06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b527e1f06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b527e1f06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94b94389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94b94389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94b94389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94b94389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94b94389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94b94389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94b94389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94b94389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Podemos afirmar que esta tecnologia será um progresso, logo terá um impacto positivo, no geral</a:t>
            </a:r>
            <a:endParaRPr dirty="0"/>
          </a:p>
          <a:p>
            <a:pPr marL="0" lvl="0" indent="0" algn="l" rtl="0">
              <a:spcBef>
                <a:spcPts val="0"/>
              </a:spcBef>
              <a:spcAft>
                <a:spcPts val="0"/>
              </a:spcAft>
              <a:buNone/>
            </a:pPr>
            <a:r>
              <a:rPr lang="en" dirty="0"/>
              <a:t>Utilitarista -&gt; longo prazo -&gt; desenvolver sistemas mais seguros</a:t>
            </a:r>
            <a:br>
              <a:rPr lang="en" dirty="0"/>
            </a:br>
            <a:r>
              <a:rPr lang="en" dirty="0"/>
              <a:t>		Curto prazo -&gt; causa prejuizo à sociedade</a:t>
            </a:r>
            <a:endParaRPr dirty="0"/>
          </a:p>
          <a:p>
            <a:pPr marL="0" lvl="0" indent="0" algn="l" rtl="0">
              <a:spcBef>
                <a:spcPts val="0"/>
              </a:spcBef>
              <a:spcAft>
                <a:spcPts val="0"/>
              </a:spcAft>
              <a:buNone/>
            </a:pPr>
            <a:r>
              <a:rPr lang="en" dirty="0"/>
              <a:t>Analise moral teorica de kant -&gt; se tem más intencoes nao deveria ser aceite para ter contacto com a tecnologia</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94b94389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94b94389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Segundo o codigo de etica usado na area da computação, surgem os seguintes temas debativeis:</a:t>
            </a:r>
          </a:p>
          <a:p>
            <a:pPr marL="0" lvl="0" indent="0" algn="l" rtl="0">
              <a:spcBef>
                <a:spcPts val="0"/>
              </a:spcBef>
              <a:spcAft>
                <a:spcPts val="0"/>
              </a:spcAft>
              <a:buNone/>
            </a:pPr>
            <a:r>
              <a:rPr lang="pt-BR"/>
              <a:t>&gt;introduçao da tecnologia tras promessa de melhoria na segurança mas, actualmente a maioria dos sistemas estariam vulneraveis</a:t>
            </a:r>
          </a:p>
          <a:p>
            <a:pPr marL="0" lvl="0" indent="0" algn="l" rtl="0">
              <a:spcBef>
                <a:spcPts val="0"/>
              </a:spcBef>
              <a:spcAft>
                <a:spcPts val="0"/>
              </a:spcAft>
              <a:buNone/>
            </a:pPr>
            <a:r>
              <a:rPr lang="pt-BR"/>
              <a:t>&gt;alguem com contacto com a tecnologia, caso seja mal intencionado, não deveria omitir estas intençoes ao seu supervisor</a:t>
            </a:r>
          </a:p>
          <a:p>
            <a:pPr marL="0" lvl="0" indent="0" algn="l" rtl="0">
              <a:spcBef>
                <a:spcPts val="0"/>
              </a:spcBef>
              <a:spcAft>
                <a:spcPts val="0"/>
              </a:spcAft>
              <a:buNone/>
            </a:pPr>
            <a:r>
              <a:rPr lang="pt-BR"/>
              <a:t>&gt;é espectavel que empresas que tenham preocupação com a privacidade dos seus clientes e que estejam interessados nestes sistemas, para tal, deviam ser informados dos desevolvimentos correntes</a:t>
            </a:r>
            <a:endParaRPr lang="pt-B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94b94389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94b94389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&gt; O desenvolvimento sem sucesso destes sistemas pode prejudicar de tal forma a sociedade que deveriam ter consequencias punitivas</a:t>
            </a:r>
          </a:p>
          <a:p>
            <a:pPr marL="0" lvl="0" indent="0" algn="l" rtl="0">
              <a:spcBef>
                <a:spcPts val="0"/>
              </a:spcBef>
              <a:spcAft>
                <a:spcPts val="0"/>
              </a:spcAft>
              <a:buNone/>
            </a:pPr>
            <a:r>
              <a:rPr lang="pt-BR" dirty="0"/>
              <a:t>&gt; quem desevolve este tipo de sistemas deve ter abertura a feedback de colegas de forma a minimizar risco de erro</a:t>
            </a:r>
          </a:p>
          <a:p>
            <a:pPr marL="0" lvl="0" indent="0" algn="l" rtl="0">
              <a:spcBef>
                <a:spcPts val="0"/>
              </a:spcBef>
              <a:spcAft>
                <a:spcPts val="0"/>
              </a:spcAft>
              <a:buNone/>
            </a:pPr>
            <a:r>
              <a:rPr lang="pt-BR" dirty="0"/>
              <a:t>&gt; Qualquer software que pode ter impacto negativo na sociedade não deveria ser criado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b527e1f06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b527e1f06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853dca1b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853dca1b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853dca1b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853dca1b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853dca1b9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853dca1b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853dca1b9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853dca1b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b527e1f0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b527e1f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b527e1f06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b527e1f0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b527e1f06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b527e1f06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b527e1f06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b527e1f06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crypviz.io/wp-content/uploads/2017/11/QUBIT.p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cdn-images-1.medium.com/max/1600/1*tETV7-LwciIZJ2t2fGNo7Q.jpe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www-math.mit.edu/~shor/pic2.jp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cdn.wccftech.com/wp-content/uploads/2018/10/Intel-9th-Gen-Core-1-Custom-740x494.jpg" TargetMode="External"/><Relationship Id="rId5" Type="http://schemas.openxmlformats.org/officeDocument/2006/relationships/hyperlink" Target="https://blog.tidalscale.com/hubfs/Screen%20Shot%202018-03-06%20at%205.49.02%20PM.png"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www.astronomy.com/-/media/Images/News%20and%20Observing/News/2018/08/quantumentanglement.jpg?mw=600" TargetMode="External"/><Relationship Id="rId5" Type="http://schemas.openxmlformats.org/officeDocument/2006/relationships/image" Target="../media/image5.jpg"/><Relationship Id="rId4" Type="http://schemas.openxmlformats.org/officeDocument/2006/relationships/hyperlink" Target="http://astronimate.com/wp-content/uploads/2017/03/schrodingers-cat-explained-setup.jpg?x70168"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phys.uniroma1.it/fisica/sites/default/files/teleportation%20highlight_3.1%20-%20Rinaldo%20Trotta.png" TargetMode="External"/><Relationship Id="rId5" Type="http://schemas.openxmlformats.org/officeDocument/2006/relationships/image" Target="../media/image7.png"/><Relationship Id="rId4" Type="http://schemas.openxmlformats.org/officeDocument/2006/relationships/hyperlink" Target="https://upload.wikimedia.org/wikipedia/commons/b/b7/MWI_Schrodingers_ca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62100" y="968800"/>
            <a:ext cx="5813700" cy="7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Quantum Computing</a:t>
            </a:r>
            <a:endParaRPr/>
          </a:p>
        </p:txBody>
      </p:sp>
      <p:sp>
        <p:nvSpPr>
          <p:cNvPr id="135" name="Google Shape;135;p13"/>
          <p:cNvSpPr txBox="1">
            <a:spLocks noGrp="1"/>
          </p:cNvSpPr>
          <p:nvPr>
            <p:ph type="subTitle" idx="1"/>
          </p:nvPr>
        </p:nvSpPr>
        <p:spPr>
          <a:xfrm>
            <a:off x="3236150" y="1683400"/>
            <a:ext cx="4560300" cy="16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Montserrat"/>
                <a:ea typeface="Montserrat"/>
                <a:cs typeface="Montserrat"/>
                <a:sym typeface="Montserrat"/>
              </a:rPr>
              <a:t>The possible growth of</a:t>
            </a:r>
            <a:endParaRPr sz="2000">
              <a:latin typeface="Montserrat"/>
              <a:ea typeface="Montserrat"/>
              <a:cs typeface="Montserrat"/>
              <a:sym typeface="Montserrat"/>
            </a:endParaRPr>
          </a:p>
          <a:p>
            <a:pPr marL="0" lvl="0" indent="0" algn="l" rtl="0">
              <a:spcBef>
                <a:spcPts val="0"/>
              </a:spcBef>
              <a:spcAft>
                <a:spcPts val="0"/>
              </a:spcAft>
              <a:buNone/>
            </a:pPr>
            <a:r>
              <a:rPr lang="en" sz="2000">
                <a:latin typeface="Montserrat"/>
                <a:ea typeface="Montserrat"/>
                <a:cs typeface="Montserrat"/>
                <a:sym typeface="Montserrat"/>
              </a:rPr>
              <a:t>computing power and the consequences/repercussions that</a:t>
            </a:r>
            <a:endParaRPr sz="2000">
              <a:latin typeface="Montserrat"/>
              <a:ea typeface="Montserrat"/>
              <a:cs typeface="Montserrat"/>
              <a:sym typeface="Montserrat"/>
            </a:endParaRPr>
          </a:p>
          <a:p>
            <a:pPr marL="0" lvl="0" indent="0" algn="l" rtl="0">
              <a:spcBef>
                <a:spcPts val="0"/>
              </a:spcBef>
              <a:spcAft>
                <a:spcPts val="0"/>
              </a:spcAft>
              <a:buNone/>
            </a:pPr>
            <a:r>
              <a:rPr lang="en" sz="2000">
                <a:latin typeface="Montserrat"/>
                <a:ea typeface="Montserrat"/>
                <a:cs typeface="Montserrat"/>
                <a:sym typeface="Montserrat"/>
              </a:rPr>
              <a:t>the same have on the security and privacy of users</a:t>
            </a:r>
            <a:endParaRPr sz="2000">
              <a:latin typeface="Montserrat"/>
              <a:ea typeface="Montserrat"/>
              <a:cs typeface="Montserrat"/>
              <a:sym typeface="Montserrat"/>
            </a:endParaRPr>
          </a:p>
          <a:p>
            <a:pPr marL="0" lvl="0" indent="0" algn="l" rtl="0">
              <a:spcBef>
                <a:spcPts val="0"/>
              </a:spcBef>
              <a:spcAft>
                <a:spcPts val="0"/>
              </a:spcAft>
              <a:buNone/>
            </a:pPr>
            <a:endParaRPr/>
          </a:p>
        </p:txBody>
      </p:sp>
      <p:sp>
        <p:nvSpPr>
          <p:cNvPr id="136" name="Google Shape;136;p13"/>
          <p:cNvSpPr txBox="1">
            <a:spLocks noGrp="1"/>
          </p:cNvSpPr>
          <p:nvPr>
            <p:ph type="subTitle" idx="1"/>
          </p:nvPr>
        </p:nvSpPr>
        <p:spPr>
          <a:xfrm>
            <a:off x="234725" y="3588300"/>
            <a:ext cx="4560300" cy="13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Montserrat"/>
                <a:ea typeface="Montserrat"/>
                <a:cs typeface="Montserrat"/>
                <a:sym typeface="Montserrat"/>
              </a:rPr>
              <a:t>Presented by:</a:t>
            </a:r>
            <a:endParaRPr sz="200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a:latin typeface="Montserrat"/>
                <a:ea typeface="Montserrat"/>
                <a:cs typeface="Montserrat"/>
                <a:sym typeface="Montserrat"/>
              </a:rPr>
              <a:t>Bernardo da Palma Albergaria (no. 41931) </a:t>
            </a:r>
            <a:endParaRPr sz="140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a:latin typeface="Montserrat"/>
                <a:ea typeface="Montserrat"/>
                <a:cs typeface="Montserrat"/>
                <a:sym typeface="Montserrat"/>
              </a:rPr>
              <a:t>Pedro Miguel Ribeiro (no. 43594)</a:t>
            </a:r>
            <a:endParaRPr sz="140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a:latin typeface="Montserrat"/>
                <a:ea typeface="Montserrat"/>
                <a:cs typeface="Montserrat"/>
                <a:sym typeface="Montserrat"/>
              </a:rPr>
              <a:t>Rúben André Barreiro (no. 42648)</a:t>
            </a:r>
            <a:endParaRPr sz="140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a:latin typeface="Montserrat"/>
                <a:ea typeface="Montserrat"/>
                <a:cs typeface="Montserrat"/>
                <a:sym typeface="Montserrat"/>
              </a:rPr>
              <a:t>Tomás António Pessanha (no. 41774)</a:t>
            </a:r>
            <a:endParaRPr sz="1400">
              <a:latin typeface="Montserrat"/>
              <a:ea typeface="Montserrat"/>
              <a:cs typeface="Montserrat"/>
              <a:sym typeface="Montserrat"/>
            </a:endParaRPr>
          </a:p>
          <a:p>
            <a:pPr marL="0" lvl="0" indent="0" algn="l" rtl="0">
              <a:spcBef>
                <a:spcPts val="0"/>
              </a:spcBef>
              <a:spcAft>
                <a:spcPts val="0"/>
              </a:spcAft>
              <a:buNone/>
            </a:pPr>
            <a:endParaRPr sz="2000">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1297500" y="393750"/>
            <a:ext cx="70389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Quantum Bit or Qubit</a:t>
            </a:r>
            <a:endParaRPr/>
          </a:p>
        </p:txBody>
      </p:sp>
      <p:sp>
        <p:nvSpPr>
          <p:cNvPr id="209" name="Google Shape;209;p22"/>
          <p:cNvSpPr txBox="1">
            <a:spLocks noGrp="1"/>
          </p:cNvSpPr>
          <p:nvPr>
            <p:ph type="body" idx="1"/>
          </p:nvPr>
        </p:nvSpPr>
        <p:spPr>
          <a:xfrm>
            <a:off x="1297500" y="900450"/>
            <a:ext cx="7239000" cy="2368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 </a:t>
            </a:r>
            <a:r>
              <a:rPr lang="en" i="1"/>
              <a:t>Quantum Computing</a:t>
            </a:r>
            <a:r>
              <a:rPr lang="en"/>
              <a:t>, the basic information unit is the </a:t>
            </a:r>
            <a:r>
              <a:rPr lang="en" i="1"/>
              <a:t>Quantum Bit</a:t>
            </a:r>
            <a:r>
              <a:rPr lang="en"/>
              <a:t> or </a:t>
            </a:r>
            <a:r>
              <a:rPr lang="en" i="1"/>
              <a:t>qubit</a:t>
            </a:r>
            <a:r>
              <a:rPr lang="en"/>
              <a:t>.</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
              <a:t>The reason why </a:t>
            </a:r>
            <a:r>
              <a:rPr lang="en" i="1"/>
              <a:t>Quantum Computing</a:t>
            </a:r>
            <a:r>
              <a:rPr lang="en"/>
              <a:t> is so powerful lies in its capacity to represent </a:t>
            </a:r>
            <a:r>
              <a:rPr lang="en" i="1"/>
              <a:t>both the zero (’0’) and one (’1’) states</a:t>
            </a:r>
            <a:r>
              <a:rPr lang="en"/>
              <a:t> at the same time, via </a:t>
            </a:r>
            <a:r>
              <a:rPr lang="en" i="1"/>
              <a:t>Quantum Superposition</a:t>
            </a:r>
            <a:r>
              <a:rPr lang="en"/>
              <a:t> of those </a:t>
            </a:r>
            <a:r>
              <a:rPr lang="en" i="1"/>
              <a:t>2 states</a:t>
            </a:r>
            <a:r>
              <a:rPr lang="en"/>
              <a:t>, instead of a single state, such as in </a:t>
            </a:r>
            <a:r>
              <a:rPr lang="en" i="1"/>
              <a:t>Classic Computing</a:t>
            </a:r>
            <a:r>
              <a:rPr lang="en"/>
              <a:t>.</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
              <a:t>A pair of </a:t>
            </a:r>
            <a:r>
              <a:rPr lang="en" i="1"/>
              <a:t>qubits</a:t>
            </a:r>
            <a:r>
              <a:rPr lang="en"/>
              <a:t> can be in any </a:t>
            </a:r>
            <a:r>
              <a:rPr lang="en" i="1"/>
              <a:t>Quantum Superposition</a:t>
            </a:r>
            <a:r>
              <a:rPr lang="en"/>
              <a:t> of 4 states, and 3 </a:t>
            </a:r>
            <a:r>
              <a:rPr lang="en" i="1"/>
              <a:t>qubits</a:t>
            </a:r>
            <a:r>
              <a:rPr lang="en"/>
              <a:t> in any superposition of 8 states. In general, a </a:t>
            </a:r>
            <a:r>
              <a:rPr lang="en" i="1"/>
              <a:t>Quantum Computer</a:t>
            </a:r>
            <a:r>
              <a:rPr lang="en"/>
              <a:t> with </a:t>
            </a:r>
            <a:r>
              <a:rPr lang="en" i="1"/>
              <a:t>n</a:t>
            </a:r>
            <a:r>
              <a:rPr lang="en"/>
              <a:t> qubits can be in any superposition of up to </a:t>
            </a:r>
            <a:r>
              <a:rPr lang="en" i="1"/>
              <a:t>2</a:t>
            </a:r>
            <a:r>
              <a:rPr lang="en" i="1" baseline="30000"/>
              <a:t>n</a:t>
            </a:r>
            <a:r>
              <a:rPr lang="en"/>
              <a:t> different states.</a:t>
            </a:r>
            <a:endParaRPr sz="1100" i="1"/>
          </a:p>
        </p:txBody>
      </p:sp>
      <p:pic>
        <p:nvPicPr>
          <p:cNvPr id="210" name="Google Shape;210;p22"/>
          <p:cNvPicPr preferRelativeResize="0"/>
          <p:nvPr/>
        </p:nvPicPr>
        <p:blipFill rotWithShape="1">
          <a:blip r:embed="rId3">
            <a:alphaModFix/>
          </a:blip>
          <a:srcRect l="7939" t="9963" r="1946" b="5312"/>
          <a:stretch/>
        </p:blipFill>
        <p:spPr>
          <a:xfrm>
            <a:off x="6103700" y="3164975"/>
            <a:ext cx="1880125" cy="1571250"/>
          </a:xfrm>
          <a:prstGeom prst="rect">
            <a:avLst/>
          </a:prstGeom>
          <a:noFill/>
          <a:ln>
            <a:noFill/>
          </a:ln>
        </p:spPr>
      </p:pic>
      <p:sp>
        <p:nvSpPr>
          <p:cNvPr id="211" name="Google Shape;211;p22"/>
          <p:cNvSpPr txBox="1"/>
          <p:nvPr/>
        </p:nvSpPr>
        <p:spPr>
          <a:xfrm>
            <a:off x="1297500" y="3433150"/>
            <a:ext cx="4701000" cy="10545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 </a:t>
            </a:r>
            <a:r>
              <a:rPr lang="en" sz="1300" i="1">
                <a:solidFill>
                  <a:schemeClr val="lt1"/>
                </a:solidFill>
                <a:latin typeface="Lato"/>
                <a:ea typeface="Lato"/>
                <a:cs typeface="Lato"/>
                <a:sym typeface="Lato"/>
              </a:rPr>
              <a:t>Schrödinger’s Cat Experience</a:t>
            </a:r>
            <a:r>
              <a:rPr lang="en" sz="1300">
                <a:solidFill>
                  <a:schemeClr val="lt1"/>
                </a:solidFill>
                <a:latin typeface="Lato"/>
                <a:ea typeface="Lato"/>
                <a:cs typeface="Lato"/>
                <a:sym typeface="Lato"/>
              </a:rPr>
              <a:t> may give some insight into this situation, as the titular cat is in a </a:t>
            </a:r>
            <a:r>
              <a:rPr lang="en" sz="1300" i="1">
                <a:solidFill>
                  <a:schemeClr val="lt1"/>
                </a:solidFill>
                <a:latin typeface="Lato"/>
                <a:ea typeface="Lato"/>
                <a:cs typeface="Lato"/>
                <a:sym typeface="Lato"/>
              </a:rPr>
              <a:t>Quantum Superposition </a:t>
            </a:r>
            <a:r>
              <a:rPr lang="en" sz="1300">
                <a:solidFill>
                  <a:schemeClr val="lt1"/>
                </a:solidFill>
                <a:latin typeface="Lato"/>
                <a:ea typeface="Lato"/>
                <a:cs typeface="Lato"/>
                <a:sym typeface="Lato"/>
              </a:rPr>
              <a:t>state. In </a:t>
            </a:r>
            <a:r>
              <a:rPr lang="en" sz="1300" i="1">
                <a:solidFill>
                  <a:schemeClr val="lt1"/>
                </a:solidFill>
                <a:latin typeface="Lato"/>
                <a:ea typeface="Lato"/>
                <a:cs typeface="Lato"/>
                <a:sym typeface="Lato"/>
              </a:rPr>
              <a:t>Quantum Computing,</a:t>
            </a:r>
            <a:r>
              <a:rPr lang="en" sz="1300">
                <a:solidFill>
                  <a:schemeClr val="lt1"/>
                </a:solidFill>
                <a:latin typeface="Lato"/>
                <a:ea typeface="Lato"/>
                <a:cs typeface="Lato"/>
                <a:sym typeface="Lato"/>
              </a:rPr>
              <a:t> the processing is simultaneous, instead of sequential as in </a:t>
            </a:r>
            <a:r>
              <a:rPr lang="en" sz="1300" i="1">
                <a:solidFill>
                  <a:schemeClr val="lt1"/>
                </a:solidFill>
                <a:latin typeface="Lato"/>
                <a:ea typeface="Lato"/>
                <a:cs typeface="Lato"/>
                <a:sym typeface="Lato"/>
              </a:rPr>
              <a:t>Classical Computing</a:t>
            </a:r>
            <a:r>
              <a:rPr lang="en" sz="1300">
                <a:solidFill>
                  <a:schemeClr val="lt1"/>
                </a:solidFill>
                <a:latin typeface="Lato"/>
                <a:ea typeface="Lato"/>
                <a:cs typeface="Lato"/>
                <a:sym typeface="Lato"/>
              </a:rPr>
              <a:t>.</a:t>
            </a:r>
            <a:endParaRPr sz="1100" i="1">
              <a:solidFill>
                <a:schemeClr val="lt1"/>
              </a:solidFill>
              <a:latin typeface="Lato"/>
              <a:ea typeface="Lato"/>
              <a:cs typeface="Lato"/>
              <a:sym typeface="Lato"/>
            </a:endParaRPr>
          </a:p>
        </p:txBody>
      </p:sp>
      <p:sp>
        <p:nvSpPr>
          <p:cNvPr id="212" name="Google Shape;212;p22"/>
          <p:cNvSpPr txBox="1"/>
          <p:nvPr/>
        </p:nvSpPr>
        <p:spPr>
          <a:xfrm>
            <a:off x="5982813" y="4728350"/>
            <a:ext cx="2121900" cy="2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FFFFFF"/>
                </a:solidFill>
                <a:hlinkClick r:id="rId4"/>
              </a:rPr>
              <a:t>https://crypviz.io/wp-content/uploads/2017/11/QUBIT.png</a:t>
            </a:r>
            <a:endParaRPr sz="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10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0" end="0"/>
                                            </p:txEl>
                                          </p:spTgt>
                                        </p:tgtEl>
                                        <p:attrNameLst>
                                          <p:attrName>style.visibility</p:attrName>
                                        </p:attrNameLst>
                                      </p:cBhvr>
                                      <p:to>
                                        <p:strVal val="visible"/>
                                      </p:to>
                                    </p:set>
                                    <p:animEffect transition="in" filter="fade">
                                      <p:cBhvr>
                                        <p:cTn id="12" dur="1000"/>
                                        <p:tgtEl>
                                          <p:spTgt spid="20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1" end="1"/>
                                            </p:txEl>
                                          </p:spTgt>
                                        </p:tgtEl>
                                        <p:attrNameLst>
                                          <p:attrName>style.visibility</p:attrName>
                                        </p:attrNameLst>
                                      </p:cBhvr>
                                      <p:to>
                                        <p:strVal val="visible"/>
                                      </p:to>
                                    </p:set>
                                    <p:animEffect transition="in" filter="fade">
                                      <p:cBhvr>
                                        <p:cTn id="17" dur="1000"/>
                                        <p:tgtEl>
                                          <p:spTgt spid="20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xEl>
                                              <p:pRg st="2" end="2"/>
                                            </p:txEl>
                                          </p:spTgt>
                                        </p:tgtEl>
                                        <p:attrNameLst>
                                          <p:attrName>style.visibility</p:attrName>
                                        </p:attrNameLst>
                                      </p:cBhvr>
                                      <p:to>
                                        <p:strVal val="visible"/>
                                      </p:to>
                                    </p:set>
                                    <p:animEffect transition="in" filter="fade">
                                      <p:cBhvr>
                                        <p:cTn id="22" dur="1000"/>
                                        <p:tgtEl>
                                          <p:spTgt spid="20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
                                            <p:txEl>
                                              <p:pRg st="3" end="3"/>
                                            </p:txEl>
                                          </p:spTgt>
                                        </p:tgtEl>
                                        <p:attrNameLst>
                                          <p:attrName>style.visibility</p:attrName>
                                        </p:attrNameLst>
                                      </p:cBhvr>
                                      <p:to>
                                        <p:strVal val="visible"/>
                                      </p:to>
                                    </p:set>
                                    <p:animEffect transition="in" filter="fade">
                                      <p:cBhvr>
                                        <p:cTn id="27" dur="1000"/>
                                        <p:tgtEl>
                                          <p:spTgt spid="20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9">
                                            <p:txEl>
                                              <p:pRg st="4" end="4"/>
                                            </p:txEl>
                                          </p:spTgt>
                                        </p:tgtEl>
                                        <p:attrNameLst>
                                          <p:attrName>style.visibility</p:attrName>
                                        </p:attrNameLst>
                                      </p:cBhvr>
                                      <p:to>
                                        <p:strVal val="visible"/>
                                      </p:to>
                                    </p:set>
                                    <p:animEffect transition="in" filter="fade">
                                      <p:cBhvr>
                                        <p:cTn id="32" dur="1000"/>
                                        <p:tgtEl>
                                          <p:spTgt spid="20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1"/>
                                        </p:tgtEl>
                                        <p:attrNameLst>
                                          <p:attrName>style.visibility</p:attrName>
                                        </p:attrNameLst>
                                      </p:cBhvr>
                                      <p:to>
                                        <p:strVal val="visible"/>
                                      </p:to>
                                    </p:set>
                                    <p:animEffect transition="in" filter="fade">
                                      <p:cBhvr>
                                        <p:cTn id="37" dur="1000"/>
                                        <p:tgtEl>
                                          <p:spTgt spid="2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0"/>
                                        </p:tgtEl>
                                        <p:attrNameLst>
                                          <p:attrName>style.visibility</p:attrName>
                                        </p:attrNameLst>
                                      </p:cBhvr>
                                      <p:to>
                                        <p:strVal val="visible"/>
                                      </p:to>
                                    </p:set>
                                    <p:animEffect transition="in" filter="fade">
                                      <p:cBhvr>
                                        <p:cTn id="42" dur="1000"/>
                                        <p:tgtEl>
                                          <p:spTgt spid="2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2"/>
                                        </p:tgtEl>
                                        <p:attrNameLst>
                                          <p:attrName>style.visibility</p:attrName>
                                        </p:attrNameLst>
                                      </p:cBhvr>
                                      <p:to>
                                        <p:strVal val="visible"/>
                                      </p:to>
                                    </p:set>
                                    <p:animEffect transition="in" filter="fade">
                                      <p:cBhvr>
                                        <p:cTn id="47" dur="1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1297500" y="393750"/>
            <a:ext cx="70389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power of Quantum Computing</a:t>
            </a:r>
            <a:endParaRPr/>
          </a:p>
        </p:txBody>
      </p:sp>
      <p:sp>
        <p:nvSpPr>
          <p:cNvPr id="218" name="Google Shape;218;p23"/>
          <p:cNvSpPr txBox="1">
            <a:spLocks noGrp="1"/>
          </p:cNvSpPr>
          <p:nvPr>
            <p:ph type="body" idx="1"/>
          </p:nvPr>
        </p:nvSpPr>
        <p:spPr>
          <a:xfrm>
            <a:off x="1297500" y="900450"/>
            <a:ext cx="7473600" cy="355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100"/>
              <a:t>The following table shows the increase of data that can be processed and represented by </a:t>
            </a:r>
            <a:r>
              <a:rPr lang="en" sz="1100" i="1"/>
              <a:t>qubits</a:t>
            </a:r>
            <a:r>
              <a:rPr lang="en" sz="1100"/>
              <a:t>, compared to </a:t>
            </a:r>
            <a:r>
              <a:rPr lang="en" sz="1100" i="1"/>
              <a:t>bits</a:t>
            </a:r>
            <a:r>
              <a:rPr lang="en" sz="1100"/>
              <a:t>:</a:t>
            </a:r>
            <a:endParaRPr sz="1100"/>
          </a:p>
          <a:p>
            <a:pPr marL="457200" lvl="0" indent="0" algn="l" rtl="0">
              <a:spcBef>
                <a:spcPts val="0"/>
              </a:spcBef>
              <a:spcAft>
                <a:spcPts val="0"/>
              </a:spcAft>
              <a:buNone/>
            </a:pPr>
            <a:endParaRPr sz="1100"/>
          </a:p>
        </p:txBody>
      </p:sp>
      <p:graphicFrame>
        <p:nvGraphicFramePr>
          <p:cNvPr id="219" name="Google Shape;219;p23"/>
          <p:cNvGraphicFramePr/>
          <p:nvPr/>
        </p:nvGraphicFramePr>
        <p:xfrm>
          <a:off x="1855692" y="1344579"/>
          <a:ext cx="1589850" cy="3504840"/>
        </p:xfrm>
        <a:graphic>
          <a:graphicData uri="http://schemas.openxmlformats.org/drawingml/2006/table">
            <a:tbl>
              <a:tblPr>
                <a:noFill/>
                <a:tableStyleId>{49926472-FFBA-4641-B353-7523F1265312}</a:tableStyleId>
              </a:tblPr>
              <a:tblGrid>
                <a:gridCol w="663250">
                  <a:extLst>
                    <a:ext uri="{9D8B030D-6E8A-4147-A177-3AD203B41FA5}">
                      <a16:colId xmlns:a16="http://schemas.microsoft.com/office/drawing/2014/main" val="20000"/>
                    </a:ext>
                  </a:extLst>
                </a:gridCol>
                <a:gridCol w="926600">
                  <a:extLst>
                    <a:ext uri="{9D8B030D-6E8A-4147-A177-3AD203B41FA5}">
                      <a16:colId xmlns:a16="http://schemas.microsoft.com/office/drawing/2014/main" val="20001"/>
                    </a:ext>
                  </a:extLst>
                </a:gridCol>
              </a:tblGrid>
              <a:tr h="232100">
                <a:tc gridSpan="2">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Qubits (Quantum Bits) vs. Bits</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hMerge="1">
                  <a:txBody>
                    <a:bodyPr/>
                    <a:lstStyle/>
                    <a:p>
                      <a:endParaRPr lang="en-US"/>
                    </a:p>
                  </a:txBody>
                  <a:tcPr/>
                </a:tc>
                <a:extLst>
                  <a:ext uri="{0D108BD9-81ED-4DB2-BD59-A6C34878D82A}">
                    <a16:rowId xmlns:a16="http://schemas.microsoft.com/office/drawing/2014/main" val="10000"/>
                  </a:ext>
                </a:extLst>
              </a:tr>
              <a:tr h="224625">
                <a:tc>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 Qubits</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 Bits</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1 qubit</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2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21305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2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4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3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8 bits = 1 byte</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4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16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5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32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6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64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7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128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8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256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9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512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10"/>
                  </a:ext>
                </a:extLst>
              </a:tr>
              <a:tr h="227975">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10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1,024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11"/>
                  </a:ext>
                </a:extLst>
              </a:tr>
            </a:tbl>
          </a:graphicData>
        </a:graphic>
      </p:graphicFrame>
      <p:graphicFrame>
        <p:nvGraphicFramePr>
          <p:cNvPr id="220" name="Google Shape;220;p23"/>
          <p:cNvGraphicFramePr/>
          <p:nvPr/>
        </p:nvGraphicFramePr>
        <p:xfrm>
          <a:off x="3596767" y="1344579"/>
          <a:ext cx="5128925" cy="3611520"/>
        </p:xfrm>
        <a:graphic>
          <a:graphicData uri="http://schemas.openxmlformats.org/drawingml/2006/table">
            <a:tbl>
              <a:tblPr>
                <a:noFill/>
                <a:tableStyleId>{49926472-FFBA-4641-B353-7523F1265312}</a:tableStyleId>
              </a:tblPr>
              <a:tblGrid>
                <a:gridCol w="1055475">
                  <a:extLst>
                    <a:ext uri="{9D8B030D-6E8A-4147-A177-3AD203B41FA5}">
                      <a16:colId xmlns:a16="http://schemas.microsoft.com/office/drawing/2014/main" val="20000"/>
                    </a:ext>
                  </a:extLst>
                </a:gridCol>
                <a:gridCol w="4073450">
                  <a:extLst>
                    <a:ext uri="{9D8B030D-6E8A-4147-A177-3AD203B41FA5}">
                      <a16:colId xmlns:a16="http://schemas.microsoft.com/office/drawing/2014/main" val="20001"/>
                    </a:ext>
                  </a:extLst>
                </a:gridCol>
              </a:tblGrid>
              <a:tr h="0">
                <a:tc gridSpan="2">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Qubits (Quantum Bits) vs. Bits</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hMerge="1">
                  <a:txBody>
                    <a:bodyPr/>
                    <a:lstStyle/>
                    <a:p>
                      <a:endParaRPr lang="en-US"/>
                    </a:p>
                  </a:txBody>
                  <a:tcPr/>
                </a:tc>
                <a:extLst>
                  <a:ext uri="{0D108BD9-81ED-4DB2-BD59-A6C34878D82A}">
                    <a16:rowId xmlns:a16="http://schemas.microsoft.com/office/drawing/2014/main" val="10000"/>
                  </a:ext>
                </a:extLst>
              </a:tr>
              <a:tr h="232075">
                <a:tc>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 Qubits</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 Bits</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13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8,192 bits ≈ 1 kilobyte</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23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8,388,608 bits ≈ 1 megabyte</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33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8,589,934,592 bits ≈ 1 gigabyte</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43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8,796,093,022,208 bits ≈ 1 terabyte</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44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17,592,186,044,416 bits ≈ 2 terabytes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45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35,184,372,088,832 bits ≈ 4 terabytes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50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1,125,899,906,842,624 bits ≈ 128 terabytes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72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4,722,366,482,869,645,213,696 bits ≈ 536,870,912 terabytes ≈ 512 exabytes ≈ 0.5 zettabytes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9"/>
                  </a:ext>
                </a:extLst>
              </a:tr>
              <a:tr h="287625">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2,000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1.15 × 10602 bits ≈ 1.44 × 10586 terabytes ≈ 1.44 × 10579 exabytes ≈ 1.44 × 10576 zettabytes ≈ </a:t>
                      </a:r>
                      <a:endParaRPr sz="700" b="1" i="1">
                        <a:solidFill>
                          <a:srgbClr val="FFFFFF"/>
                        </a:solidFill>
                        <a:latin typeface="Lato"/>
                        <a:ea typeface="Lato"/>
                        <a:cs typeface="Lato"/>
                        <a:sym typeface="Lato"/>
                      </a:endParaRPr>
                    </a:p>
                    <a:p>
                      <a:pPr marL="0" lvl="0" indent="0" algn="l" rtl="0">
                        <a:spcBef>
                          <a:spcPts val="0"/>
                        </a:spcBef>
                        <a:spcAft>
                          <a:spcPts val="0"/>
                        </a:spcAft>
                        <a:buNone/>
                      </a:pPr>
                      <a:r>
                        <a:rPr lang="en" sz="700" b="1" i="1">
                          <a:solidFill>
                            <a:srgbClr val="FFFFFF"/>
                          </a:solidFill>
                          <a:latin typeface="Lato"/>
                          <a:ea typeface="Lato"/>
                          <a:cs typeface="Lato"/>
                          <a:sym typeface="Lato"/>
                        </a:rPr>
                        <a:t>1.44 × 10573 yottabytes ≈ 144,000,000,000 × 10562 yottabytes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n qubits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700" b="1" i="1">
                          <a:solidFill>
                            <a:srgbClr val="FFFFFF"/>
                          </a:solidFill>
                          <a:latin typeface="Lato"/>
                          <a:ea typeface="Lato"/>
                          <a:cs typeface="Lato"/>
                          <a:sym typeface="Lato"/>
                        </a:rPr>
                        <a:t>2</a:t>
                      </a:r>
                      <a:r>
                        <a:rPr lang="en" sz="700" b="1" i="1" baseline="30000">
                          <a:solidFill>
                            <a:srgbClr val="FFFFFF"/>
                          </a:solidFill>
                          <a:latin typeface="Lato"/>
                          <a:ea typeface="Lato"/>
                          <a:cs typeface="Lato"/>
                          <a:sym typeface="Lato"/>
                        </a:rPr>
                        <a:t>n</a:t>
                      </a:r>
                      <a:r>
                        <a:rPr lang="en" sz="700" b="1" i="1">
                          <a:solidFill>
                            <a:srgbClr val="FFFFFF"/>
                          </a:solidFill>
                          <a:latin typeface="Lato"/>
                          <a:ea typeface="Lato"/>
                          <a:cs typeface="Lato"/>
                          <a:sym typeface="Lato"/>
                        </a:rPr>
                        <a:t> bits</a:t>
                      </a:r>
                      <a:endParaRPr sz="7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11"/>
                  </a:ext>
                </a:extLst>
              </a:tr>
            </a:tbl>
          </a:graphicData>
        </a:graphic>
      </p:graphicFrame>
      <p:sp>
        <p:nvSpPr>
          <p:cNvPr id="221" name="Google Shape;221;p23"/>
          <p:cNvSpPr txBox="1"/>
          <p:nvPr/>
        </p:nvSpPr>
        <p:spPr>
          <a:xfrm>
            <a:off x="190325" y="1879363"/>
            <a:ext cx="1422000" cy="25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Lato"/>
                <a:ea typeface="Lato"/>
                <a:cs typeface="Lato"/>
                <a:sym typeface="Lato"/>
              </a:rPr>
              <a:t>As a practical example, the volume of information in the entire Internet, in 2016, was estimated at 1.3 zettabytes.</a:t>
            </a:r>
            <a:endParaRPr sz="1100">
              <a:solidFill>
                <a:srgbClr val="FFFFFF"/>
              </a:solidFill>
              <a:latin typeface="Lato"/>
              <a:ea typeface="Lato"/>
              <a:cs typeface="Lato"/>
              <a:sym typeface="Lato"/>
            </a:endParaRPr>
          </a:p>
          <a:p>
            <a:pPr marL="0" lvl="0" indent="0" algn="l" rtl="0">
              <a:spcBef>
                <a:spcPts val="0"/>
              </a:spcBef>
              <a:spcAft>
                <a:spcPts val="0"/>
              </a:spcAft>
              <a:buNone/>
            </a:pPr>
            <a:endParaRPr sz="1100">
              <a:solidFill>
                <a:srgbClr val="FFFFFF"/>
              </a:solidFill>
              <a:latin typeface="Lato"/>
              <a:ea typeface="Lato"/>
              <a:cs typeface="Lato"/>
              <a:sym typeface="Lato"/>
            </a:endParaRPr>
          </a:p>
          <a:p>
            <a:pPr marL="0" lvl="0" indent="0" algn="l" rtl="0">
              <a:spcBef>
                <a:spcPts val="0"/>
              </a:spcBef>
              <a:spcAft>
                <a:spcPts val="0"/>
              </a:spcAft>
              <a:buNone/>
            </a:pPr>
            <a:r>
              <a:rPr lang="en" sz="1100">
                <a:solidFill>
                  <a:srgbClr val="FFFFFF"/>
                </a:solidFill>
                <a:latin typeface="Lato"/>
                <a:ea typeface="Lato"/>
                <a:cs typeface="Lato"/>
                <a:sym typeface="Lato"/>
              </a:rPr>
              <a:t>72 qubits (0.5 zettabytes) would represent almost half of this huge amount of data.</a:t>
            </a:r>
            <a:endParaRPr sz="1100">
              <a:solidFill>
                <a:srgbClr val="FFFFFF"/>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0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8">
                                            <p:txEl>
                                              <p:pRg st="0" end="0"/>
                                            </p:txEl>
                                          </p:spTgt>
                                        </p:tgtEl>
                                        <p:attrNameLst>
                                          <p:attrName>style.visibility</p:attrName>
                                        </p:attrNameLst>
                                      </p:cBhvr>
                                      <p:to>
                                        <p:strVal val="visible"/>
                                      </p:to>
                                    </p:set>
                                    <p:animEffect transition="in" filter="fade">
                                      <p:cBhvr>
                                        <p:cTn id="12" dur="1000"/>
                                        <p:tgtEl>
                                          <p:spTgt spid="2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8">
                                            <p:txEl>
                                              <p:pRg st="1" end="1"/>
                                            </p:txEl>
                                          </p:spTgt>
                                        </p:tgtEl>
                                        <p:attrNameLst>
                                          <p:attrName>style.visibility</p:attrName>
                                        </p:attrNameLst>
                                      </p:cBhvr>
                                      <p:to>
                                        <p:strVal val="visible"/>
                                      </p:to>
                                    </p:set>
                                    <p:animEffect transition="in" filter="fade">
                                      <p:cBhvr>
                                        <p:cTn id="17" dur="1000"/>
                                        <p:tgtEl>
                                          <p:spTgt spid="2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9"/>
                                        </p:tgtEl>
                                        <p:attrNameLst>
                                          <p:attrName>style.visibility</p:attrName>
                                        </p:attrNameLst>
                                      </p:cBhvr>
                                      <p:to>
                                        <p:strVal val="visible"/>
                                      </p:to>
                                    </p:set>
                                    <p:animEffect transition="in" filter="fade">
                                      <p:cBhvr>
                                        <p:cTn id="22" dur="1000"/>
                                        <p:tgtEl>
                                          <p:spTgt spid="2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0"/>
                                        </p:tgtEl>
                                        <p:attrNameLst>
                                          <p:attrName>style.visibility</p:attrName>
                                        </p:attrNameLst>
                                      </p:cBhvr>
                                      <p:to>
                                        <p:strVal val="visible"/>
                                      </p:to>
                                    </p:set>
                                    <p:animEffect transition="in" filter="fade">
                                      <p:cBhvr>
                                        <p:cTn id="27" dur="1000"/>
                                        <p:tgtEl>
                                          <p:spTgt spid="2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1">
                                            <p:txEl>
                                              <p:pRg st="0" end="0"/>
                                            </p:txEl>
                                          </p:spTgt>
                                        </p:tgtEl>
                                        <p:attrNameLst>
                                          <p:attrName>style.visibility</p:attrName>
                                        </p:attrNameLst>
                                      </p:cBhvr>
                                      <p:to>
                                        <p:strVal val="visible"/>
                                      </p:to>
                                    </p:set>
                                    <p:animEffect transition="in" filter="fade">
                                      <p:cBhvr>
                                        <p:cTn id="32" dur="1000"/>
                                        <p:tgtEl>
                                          <p:spTgt spid="2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1">
                                            <p:txEl>
                                              <p:pRg st="1" end="1"/>
                                            </p:txEl>
                                          </p:spTgt>
                                        </p:tgtEl>
                                        <p:attrNameLst>
                                          <p:attrName>style.visibility</p:attrName>
                                        </p:attrNameLst>
                                      </p:cBhvr>
                                      <p:to>
                                        <p:strVal val="visible"/>
                                      </p:to>
                                    </p:set>
                                    <p:animEffect transition="in" filter="fade">
                                      <p:cBhvr>
                                        <p:cTn id="37" dur="1000"/>
                                        <p:tgtEl>
                                          <p:spTgt spid="22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1">
                                            <p:txEl>
                                              <p:pRg st="2" end="2"/>
                                            </p:txEl>
                                          </p:spTgt>
                                        </p:tgtEl>
                                        <p:attrNameLst>
                                          <p:attrName>style.visibility</p:attrName>
                                        </p:attrNameLst>
                                      </p:cBhvr>
                                      <p:to>
                                        <p:strVal val="visible"/>
                                      </p:to>
                                    </p:set>
                                    <p:animEffect transition="in" filter="fade">
                                      <p:cBhvr>
                                        <p:cTn id="42" dur="1000"/>
                                        <p:tgtEl>
                                          <p:spTgt spid="2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a:spLocks noGrp="1"/>
          </p:cNvSpPr>
          <p:nvPr>
            <p:ph type="title"/>
          </p:nvPr>
        </p:nvSpPr>
        <p:spPr>
          <a:xfrm>
            <a:off x="1297500" y="393750"/>
            <a:ext cx="7038900" cy="9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can Quantum Computing impact Internet Security?</a:t>
            </a:r>
            <a:endParaRPr/>
          </a:p>
        </p:txBody>
      </p:sp>
      <p:sp>
        <p:nvSpPr>
          <p:cNvPr id="227" name="Google Shape;227;p24"/>
          <p:cNvSpPr txBox="1">
            <a:spLocks noGrp="1"/>
          </p:cNvSpPr>
          <p:nvPr>
            <p:ph type="body" idx="1"/>
          </p:nvPr>
        </p:nvSpPr>
        <p:spPr>
          <a:xfrm>
            <a:off x="1297500" y="1293250"/>
            <a:ext cx="7239000" cy="576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With the huge computational power offered by </a:t>
            </a:r>
            <a:r>
              <a:rPr lang="en" i="1"/>
              <a:t>Quantum Computing</a:t>
            </a:r>
            <a:r>
              <a:rPr lang="en"/>
              <a:t>, some of the currently used </a:t>
            </a:r>
            <a:r>
              <a:rPr lang="en" i="1"/>
              <a:t>Encryption Algorithms</a:t>
            </a:r>
            <a:r>
              <a:rPr lang="en"/>
              <a:t>, aren’t secure anymore.</a:t>
            </a:r>
            <a:endParaRPr sz="1100" i="1"/>
          </a:p>
        </p:txBody>
      </p:sp>
      <p:graphicFrame>
        <p:nvGraphicFramePr>
          <p:cNvPr id="228" name="Google Shape;228;p24"/>
          <p:cNvGraphicFramePr/>
          <p:nvPr/>
        </p:nvGraphicFramePr>
        <p:xfrm>
          <a:off x="2635217" y="2007443"/>
          <a:ext cx="3873550" cy="2834340"/>
        </p:xfrm>
        <a:graphic>
          <a:graphicData uri="http://schemas.openxmlformats.org/drawingml/2006/table">
            <a:tbl>
              <a:tblPr>
                <a:noFill/>
                <a:tableStyleId>{49926472-FFBA-4641-B353-7523F1265312}</a:tableStyleId>
              </a:tblPr>
              <a:tblGrid>
                <a:gridCol w="2055075">
                  <a:extLst>
                    <a:ext uri="{9D8B030D-6E8A-4147-A177-3AD203B41FA5}">
                      <a16:colId xmlns:a16="http://schemas.microsoft.com/office/drawing/2014/main" val="20000"/>
                    </a:ext>
                  </a:extLst>
                </a:gridCol>
                <a:gridCol w="181847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Encryption Algorithm</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Security against Quantum Computing</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0">
                <a:tc gridSpan="2">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Asymmetric (Public and Private) Key Encryption</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600" b="1" i="1">
                          <a:solidFill>
                            <a:srgbClr val="FFFFFF"/>
                          </a:solidFill>
                          <a:latin typeface="Lato"/>
                          <a:ea typeface="Lato"/>
                          <a:cs typeface="Lato"/>
                          <a:sym typeface="Lato"/>
                        </a:rPr>
                        <a:t>3DES</a:t>
                      </a:r>
                      <a:endParaRPr sz="6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600" b="1" i="1">
                          <a:solidFill>
                            <a:srgbClr val="CC0000"/>
                          </a:solidFill>
                          <a:latin typeface="Lato"/>
                          <a:ea typeface="Lato"/>
                          <a:cs typeface="Lato"/>
                          <a:sym typeface="Lato"/>
                        </a:rPr>
                        <a:t>Insecure</a:t>
                      </a:r>
                      <a:endParaRPr sz="600" b="1" i="1">
                        <a:solidFill>
                          <a:srgbClr val="CC0000"/>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600" b="1" i="1">
                          <a:solidFill>
                            <a:srgbClr val="FFFFFF"/>
                          </a:solidFill>
                          <a:latin typeface="Lato"/>
                          <a:ea typeface="Lato"/>
                          <a:cs typeface="Lato"/>
                          <a:sym typeface="Lato"/>
                        </a:rPr>
                        <a:t>AES-128</a:t>
                      </a:r>
                      <a:endParaRPr sz="6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600" b="1" i="1">
                          <a:solidFill>
                            <a:srgbClr val="CC0000"/>
                          </a:solidFill>
                          <a:latin typeface="Lato"/>
                          <a:ea typeface="Lato"/>
                          <a:cs typeface="Lato"/>
                          <a:sym typeface="Lato"/>
                        </a:rPr>
                        <a:t>Insecure</a:t>
                      </a:r>
                      <a:endParaRPr sz="600" b="1" i="1">
                        <a:solidFill>
                          <a:srgbClr val="CC0000"/>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600" b="1" i="1">
                          <a:solidFill>
                            <a:srgbClr val="FFFFFF"/>
                          </a:solidFill>
                          <a:latin typeface="Lato"/>
                          <a:ea typeface="Lato"/>
                          <a:cs typeface="Lato"/>
                          <a:sym typeface="Lato"/>
                        </a:rPr>
                        <a:t>AES-256</a:t>
                      </a:r>
                      <a:endParaRPr sz="6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600" b="1" i="1">
                          <a:solidFill>
                            <a:srgbClr val="38761D"/>
                          </a:solidFill>
                          <a:latin typeface="Lato"/>
                          <a:ea typeface="Lato"/>
                          <a:cs typeface="Lato"/>
                          <a:sym typeface="Lato"/>
                        </a:rPr>
                        <a:t>Secure</a:t>
                      </a:r>
                      <a:endParaRPr sz="600" b="1" i="1">
                        <a:solidFill>
                          <a:srgbClr val="38761D"/>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4"/>
                  </a:ext>
                </a:extLst>
              </a:tr>
              <a:tr h="0">
                <a:tc gridSpan="2">
                  <a:txBody>
                    <a:bodyPr/>
                    <a:lstStyle/>
                    <a:p>
                      <a:pPr marL="0" lvl="0" indent="0" algn="ctr" rtl="0">
                        <a:spcBef>
                          <a:spcPts val="0"/>
                        </a:spcBef>
                        <a:spcAft>
                          <a:spcPts val="0"/>
                        </a:spcAft>
                        <a:buNone/>
                      </a:pPr>
                      <a:r>
                        <a:rPr lang="en" sz="800" b="1" i="1">
                          <a:solidFill>
                            <a:srgbClr val="FFFFFF"/>
                          </a:solidFill>
                          <a:latin typeface="Lato"/>
                          <a:ea typeface="Lato"/>
                          <a:cs typeface="Lato"/>
                          <a:sym typeface="Lato"/>
                        </a:rPr>
                        <a:t>Symmetric Key Encryption</a:t>
                      </a:r>
                      <a:endParaRPr sz="8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tc hMerge="1">
                  <a:txBody>
                    <a:bodyPr/>
                    <a:lstStyle/>
                    <a:p>
                      <a:endParaRPr lang="en-US"/>
                    </a:p>
                  </a:txBody>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600" b="1" i="1">
                          <a:solidFill>
                            <a:srgbClr val="FFFFFF"/>
                          </a:solidFill>
                          <a:latin typeface="Lato"/>
                          <a:ea typeface="Lato"/>
                          <a:cs typeface="Lato"/>
                          <a:sym typeface="Lato"/>
                        </a:rPr>
                        <a:t>RSA-1024, RSA-2048, RSA-4096</a:t>
                      </a:r>
                      <a:endParaRPr sz="6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600" b="1" i="1">
                          <a:solidFill>
                            <a:srgbClr val="CC0000"/>
                          </a:solidFill>
                          <a:latin typeface="Lato"/>
                          <a:ea typeface="Lato"/>
                          <a:cs typeface="Lato"/>
                          <a:sym typeface="Lato"/>
                        </a:rPr>
                        <a:t>Insecure</a:t>
                      </a:r>
                      <a:endParaRPr sz="600" b="1" i="1">
                        <a:solidFill>
                          <a:srgbClr val="CC0000"/>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600" b="1" i="1">
                          <a:solidFill>
                            <a:srgbClr val="FFFFFF"/>
                          </a:solidFill>
                          <a:latin typeface="Lato"/>
                          <a:ea typeface="Lato"/>
                          <a:cs typeface="Lato"/>
                          <a:sym typeface="Lato"/>
                        </a:rPr>
                        <a:t>ECC-256, ECC-512</a:t>
                      </a:r>
                      <a:endParaRPr sz="6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600" b="1" i="1">
                          <a:solidFill>
                            <a:srgbClr val="CC0000"/>
                          </a:solidFill>
                          <a:latin typeface="Lato"/>
                          <a:ea typeface="Lato"/>
                          <a:cs typeface="Lato"/>
                          <a:sym typeface="Lato"/>
                        </a:rPr>
                        <a:t>Insecure</a:t>
                      </a:r>
                      <a:endParaRPr sz="600" b="1" i="1">
                        <a:solidFill>
                          <a:srgbClr val="CC0000"/>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600" b="1" i="1">
                          <a:solidFill>
                            <a:srgbClr val="FFFFFF"/>
                          </a:solidFill>
                          <a:latin typeface="Lato"/>
                          <a:ea typeface="Lato"/>
                          <a:cs typeface="Lato"/>
                          <a:sym typeface="Lato"/>
                        </a:rPr>
                        <a:t>Diffie-Hellman</a:t>
                      </a:r>
                      <a:endParaRPr sz="6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600" b="1" i="1">
                          <a:solidFill>
                            <a:srgbClr val="CC0000"/>
                          </a:solidFill>
                          <a:latin typeface="Lato"/>
                          <a:ea typeface="Lato"/>
                          <a:cs typeface="Lato"/>
                          <a:sym typeface="Lato"/>
                        </a:rPr>
                        <a:t>Insecure</a:t>
                      </a:r>
                      <a:endParaRPr sz="600" b="1" i="1">
                        <a:solidFill>
                          <a:srgbClr val="CC0000"/>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 sz="600" b="1" i="1">
                          <a:solidFill>
                            <a:srgbClr val="FFFFFF"/>
                          </a:solidFill>
                          <a:latin typeface="Lato"/>
                          <a:ea typeface="Lato"/>
                          <a:cs typeface="Lato"/>
                          <a:sym typeface="Lato"/>
                        </a:rPr>
                        <a:t>Elliptical Curve Diffie-Hellman</a:t>
                      </a:r>
                      <a:endParaRPr sz="600" b="1" i="1">
                        <a:solidFill>
                          <a:srgbClr val="FFFFFF"/>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600" b="1" i="1">
                          <a:solidFill>
                            <a:srgbClr val="CC0000"/>
                          </a:solidFill>
                          <a:latin typeface="Lato"/>
                          <a:ea typeface="Lato"/>
                          <a:cs typeface="Lato"/>
                          <a:sym typeface="Lato"/>
                        </a:rPr>
                        <a:t>Insecure</a:t>
                      </a:r>
                      <a:endParaRPr sz="600" b="1" i="1">
                        <a:solidFill>
                          <a:srgbClr val="CC0000"/>
                        </a:solidFill>
                        <a:latin typeface="Lato"/>
                        <a:ea typeface="Lato"/>
                        <a:cs typeface="Lato"/>
                        <a:sym typeface="La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9"/>
                  </a:ext>
                </a:extLst>
              </a:tr>
            </a:tbl>
          </a:graphicData>
        </a:graphic>
      </p:graphicFrame>
      <p:sp>
        <p:nvSpPr>
          <p:cNvPr id="229" name="Google Shape;229;p24"/>
          <p:cNvSpPr txBox="1"/>
          <p:nvPr/>
        </p:nvSpPr>
        <p:spPr>
          <a:xfrm>
            <a:off x="462075" y="2925725"/>
            <a:ext cx="1702800" cy="10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Lato"/>
                <a:ea typeface="Lato"/>
                <a:cs typeface="Lato"/>
                <a:sym typeface="Lato"/>
              </a:rPr>
              <a:t>This table demonstrates that the long-term security offered by many </a:t>
            </a:r>
            <a:r>
              <a:rPr lang="en" sz="1100" i="1">
                <a:solidFill>
                  <a:srgbClr val="FFFFFF"/>
                </a:solidFill>
                <a:latin typeface="Lato"/>
                <a:ea typeface="Lato"/>
                <a:cs typeface="Lato"/>
                <a:sym typeface="Lato"/>
              </a:rPr>
              <a:t>cryptosystems </a:t>
            </a:r>
            <a:r>
              <a:rPr lang="en" sz="1100">
                <a:solidFill>
                  <a:srgbClr val="FFFFFF"/>
                </a:solidFill>
                <a:latin typeface="Lato"/>
                <a:ea typeface="Lato"/>
                <a:cs typeface="Lato"/>
                <a:sym typeface="Lato"/>
              </a:rPr>
              <a:t>is under severe threat.</a:t>
            </a:r>
            <a:endParaRPr sz="1100">
              <a:solidFill>
                <a:srgbClr val="FFFFFF"/>
              </a:solidFill>
              <a:latin typeface="Lato"/>
              <a:ea typeface="Lato"/>
              <a:cs typeface="Lato"/>
              <a:sym typeface="Lato"/>
            </a:endParaRPr>
          </a:p>
        </p:txBody>
      </p:sp>
      <p:sp>
        <p:nvSpPr>
          <p:cNvPr id="230" name="Google Shape;230;p24"/>
          <p:cNvSpPr txBox="1"/>
          <p:nvPr/>
        </p:nvSpPr>
        <p:spPr>
          <a:xfrm>
            <a:off x="6811050" y="2411515"/>
            <a:ext cx="2043900" cy="20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Lato"/>
                <a:ea typeface="Lato"/>
                <a:cs typeface="Lato"/>
                <a:sym typeface="Lato"/>
              </a:rPr>
              <a:t>However, </a:t>
            </a:r>
            <a:r>
              <a:rPr lang="en" sz="1100" i="1">
                <a:solidFill>
                  <a:srgbClr val="FFFFFF"/>
                </a:solidFill>
                <a:latin typeface="Lato"/>
                <a:ea typeface="Lato"/>
                <a:cs typeface="Lato"/>
                <a:sym typeface="Lato"/>
              </a:rPr>
              <a:t>Quantum Systems</a:t>
            </a:r>
            <a:r>
              <a:rPr lang="en" sz="1100">
                <a:solidFill>
                  <a:srgbClr val="FFFFFF"/>
                </a:solidFill>
                <a:latin typeface="Lato"/>
                <a:ea typeface="Lato"/>
                <a:cs typeface="Lato"/>
                <a:sym typeface="Lato"/>
              </a:rPr>
              <a:t> would allow us to build safer </a:t>
            </a:r>
            <a:r>
              <a:rPr lang="en" sz="1100" i="1">
                <a:solidFill>
                  <a:srgbClr val="FFFFFF"/>
                </a:solidFill>
                <a:latin typeface="Lato"/>
                <a:ea typeface="Lato"/>
                <a:cs typeface="Lato"/>
                <a:sym typeface="Lato"/>
              </a:rPr>
              <a:t>Cryptosystems</a:t>
            </a:r>
            <a:r>
              <a:rPr lang="en" sz="1100">
                <a:solidFill>
                  <a:srgbClr val="FFFFFF"/>
                </a:solidFill>
                <a:latin typeface="Lato"/>
                <a:ea typeface="Lato"/>
                <a:cs typeface="Lato"/>
                <a:sym typeface="Lato"/>
              </a:rPr>
              <a:t>, through </a:t>
            </a:r>
            <a:r>
              <a:rPr lang="en" sz="1100" i="1">
                <a:solidFill>
                  <a:srgbClr val="FFFFFF"/>
                </a:solidFill>
                <a:latin typeface="Lato"/>
                <a:ea typeface="Lato"/>
                <a:cs typeface="Lato"/>
                <a:sym typeface="Lato"/>
              </a:rPr>
              <a:t>Quantum Networks</a:t>
            </a:r>
            <a:r>
              <a:rPr lang="en" sz="1100">
                <a:solidFill>
                  <a:srgbClr val="FFFFFF"/>
                </a:solidFill>
                <a:latin typeface="Lato"/>
                <a:ea typeface="Lato"/>
                <a:cs typeface="Lato"/>
                <a:sym typeface="Lato"/>
              </a:rPr>
              <a:t>, </a:t>
            </a:r>
            <a:r>
              <a:rPr lang="en" sz="1100" i="1">
                <a:solidFill>
                  <a:srgbClr val="FFFFFF"/>
                </a:solidFill>
                <a:latin typeface="Lato"/>
                <a:ea typeface="Lato"/>
                <a:cs typeface="Lato"/>
                <a:sym typeface="Lato"/>
              </a:rPr>
              <a:t>Quantum Communications</a:t>
            </a:r>
            <a:r>
              <a:rPr lang="en" sz="1100">
                <a:solidFill>
                  <a:srgbClr val="FFFFFF"/>
                </a:solidFill>
                <a:latin typeface="Lato"/>
                <a:ea typeface="Lato"/>
                <a:cs typeface="Lato"/>
                <a:sym typeface="Lato"/>
              </a:rPr>
              <a:t>, </a:t>
            </a:r>
            <a:r>
              <a:rPr lang="en" sz="1100" i="1">
                <a:solidFill>
                  <a:srgbClr val="FFFFFF"/>
                </a:solidFill>
                <a:latin typeface="Lato"/>
                <a:ea typeface="Lato"/>
                <a:cs typeface="Lato"/>
                <a:sym typeface="Lato"/>
              </a:rPr>
              <a:t>Quantum Cryptography</a:t>
            </a:r>
            <a:r>
              <a:rPr lang="en" sz="1100">
                <a:solidFill>
                  <a:srgbClr val="FFFFFF"/>
                </a:solidFill>
                <a:latin typeface="Lato"/>
                <a:ea typeface="Lato"/>
                <a:cs typeface="Lato"/>
                <a:sym typeface="Lato"/>
              </a:rPr>
              <a:t> and </a:t>
            </a:r>
            <a:r>
              <a:rPr lang="en" sz="1100" i="1">
                <a:solidFill>
                  <a:srgbClr val="FFFFFF"/>
                </a:solidFill>
                <a:latin typeface="Lato"/>
                <a:ea typeface="Lato"/>
                <a:cs typeface="Lato"/>
                <a:sym typeface="Lato"/>
              </a:rPr>
              <a:t>Quantum Key Distribution</a:t>
            </a:r>
            <a:r>
              <a:rPr lang="en" sz="1100">
                <a:solidFill>
                  <a:srgbClr val="FFFFFF"/>
                </a:solidFill>
                <a:latin typeface="Lato"/>
                <a:ea typeface="Lato"/>
                <a:cs typeface="Lato"/>
                <a:sym typeface="Lato"/>
              </a:rPr>
              <a:t>, using the added computational power to create longer secret keys and generating them faster, creating more secure communications.</a:t>
            </a:r>
            <a:endParaRPr sz="1100">
              <a:solidFill>
                <a:srgbClr val="FFFFFF"/>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fade">
                                      <p:cBhvr>
                                        <p:cTn id="12" dur="10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8"/>
                                        </p:tgtEl>
                                        <p:attrNameLst>
                                          <p:attrName>style.visibility</p:attrName>
                                        </p:attrNameLst>
                                      </p:cBhvr>
                                      <p:to>
                                        <p:strVal val="visible"/>
                                      </p:to>
                                    </p:set>
                                    <p:animEffect transition="in" filter="fade">
                                      <p:cBhvr>
                                        <p:cTn id="17" dur="1000"/>
                                        <p:tgtEl>
                                          <p:spTgt spid="2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9"/>
                                        </p:tgtEl>
                                        <p:attrNameLst>
                                          <p:attrName>style.visibility</p:attrName>
                                        </p:attrNameLst>
                                      </p:cBhvr>
                                      <p:to>
                                        <p:strVal val="visible"/>
                                      </p:to>
                                    </p:set>
                                    <p:animEffect transition="in" filter="fade">
                                      <p:cBhvr>
                                        <p:cTn id="22" dur="1000"/>
                                        <p:tgtEl>
                                          <p:spTgt spid="2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gtEl>
                                        <p:attrNameLst>
                                          <p:attrName>style.visibility</p:attrName>
                                        </p:attrNameLst>
                                      </p:cBhvr>
                                      <p:to>
                                        <p:strVal val="visible"/>
                                      </p:to>
                                    </p:set>
                                    <p:animEffect transition="in" filter="fade">
                                      <p:cBhvr>
                                        <p:cTn id="27"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1297500" y="393750"/>
            <a:ext cx="7329600" cy="89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challenges on Communication with Quantum Cryptography and Cybersecurity [1]</a:t>
            </a:r>
            <a:endParaRPr/>
          </a:p>
        </p:txBody>
      </p:sp>
      <p:sp>
        <p:nvSpPr>
          <p:cNvPr id="236" name="Google Shape;236;p25"/>
          <p:cNvSpPr txBox="1">
            <a:spLocks noGrp="1"/>
          </p:cNvSpPr>
          <p:nvPr>
            <p:ph type="body" idx="1"/>
          </p:nvPr>
        </p:nvSpPr>
        <p:spPr>
          <a:xfrm>
            <a:off x="1297500" y="1404725"/>
            <a:ext cx="6663300" cy="3564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100"/>
              <a:t>Being a recent and expanding area, it has many theoretical and practical challenges that need to be addressed so that </a:t>
            </a:r>
            <a:r>
              <a:rPr lang="en" sz="1100" i="1"/>
              <a:t>Quantum Communication</a:t>
            </a:r>
            <a:r>
              <a:rPr lang="en" sz="1100"/>
              <a:t> scan grow. Some of the main challenges are:</a:t>
            </a:r>
            <a:endParaRPr sz="1100"/>
          </a:p>
          <a:p>
            <a:pPr marL="914400" lvl="1" indent="-304800" algn="l" rtl="0">
              <a:spcBef>
                <a:spcPts val="0"/>
              </a:spcBef>
              <a:spcAft>
                <a:spcPts val="0"/>
              </a:spcAft>
              <a:buSzPts val="1200"/>
              <a:buChar char="○"/>
            </a:pPr>
            <a:r>
              <a:rPr lang="en"/>
              <a:t>D</a:t>
            </a:r>
            <a:r>
              <a:rPr lang="en" sz="1100"/>
              <a:t>evelopment of photon sources of small size and low cost;</a:t>
            </a:r>
            <a:endParaRPr sz="1100"/>
          </a:p>
          <a:p>
            <a:pPr marL="914400" lvl="0" indent="0" algn="l" rtl="0">
              <a:spcBef>
                <a:spcPts val="0"/>
              </a:spcBef>
              <a:spcAft>
                <a:spcPts val="0"/>
              </a:spcAft>
              <a:buNone/>
            </a:pPr>
            <a:endParaRPr/>
          </a:p>
          <a:p>
            <a:pPr marL="914400" lvl="1" indent="-304800" algn="l" rtl="0">
              <a:spcBef>
                <a:spcPts val="0"/>
              </a:spcBef>
              <a:spcAft>
                <a:spcPts val="0"/>
              </a:spcAft>
              <a:buSzPts val="1200"/>
              <a:buChar char="○"/>
            </a:pPr>
            <a:r>
              <a:rPr lang="en"/>
              <a:t>D</a:t>
            </a:r>
            <a:r>
              <a:rPr lang="en" sz="1100"/>
              <a:t>evelopment of </a:t>
            </a:r>
            <a:r>
              <a:rPr lang="en" sz="1100" i="1"/>
              <a:t>Quantum </a:t>
            </a:r>
            <a:r>
              <a:rPr lang="en" sz="1100"/>
              <a:t>repeaters to increase </a:t>
            </a:r>
            <a:r>
              <a:rPr lang="en"/>
              <a:t>the r</a:t>
            </a:r>
            <a:r>
              <a:rPr lang="en" sz="1100"/>
              <a:t>each</a:t>
            </a:r>
            <a:r>
              <a:rPr lang="en"/>
              <a:t> </a:t>
            </a:r>
            <a:r>
              <a:rPr lang="en" sz="1100"/>
              <a:t>of a </a:t>
            </a:r>
            <a:r>
              <a:rPr lang="en" sz="1100" i="1"/>
              <a:t>Quantum Network</a:t>
            </a:r>
            <a:r>
              <a:rPr lang="en" sz="1100"/>
              <a:t>;</a:t>
            </a:r>
            <a:endParaRPr/>
          </a:p>
          <a:p>
            <a:pPr marL="914400" lvl="0" indent="0" algn="l" rtl="0">
              <a:spcBef>
                <a:spcPts val="0"/>
              </a:spcBef>
              <a:spcAft>
                <a:spcPts val="0"/>
              </a:spcAft>
              <a:buNone/>
            </a:pPr>
            <a:endParaRPr/>
          </a:p>
          <a:p>
            <a:pPr marL="914400" lvl="1" indent="-304800" algn="l" rtl="0">
              <a:spcBef>
                <a:spcPts val="0"/>
              </a:spcBef>
              <a:spcAft>
                <a:spcPts val="0"/>
              </a:spcAft>
              <a:buSzPts val="1200"/>
              <a:buChar char="○"/>
            </a:pPr>
            <a:r>
              <a:rPr lang="en"/>
              <a:t>D</a:t>
            </a:r>
            <a:r>
              <a:rPr lang="en" sz="1100"/>
              <a:t>evelopment of new </a:t>
            </a:r>
            <a:r>
              <a:rPr lang="en" sz="1100" i="1"/>
              <a:t>Quantum Cryptography Protocols</a:t>
            </a:r>
            <a:r>
              <a:rPr lang="en" sz="1100"/>
              <a:t> using </a:t>
            </a:r>
            <a:r>
              <a:rPr lang="en" sz="1100" i="1"/>
              <a:t>Quantum Systems</a:t>
            </a:r>
            <a:r>
              <a:rPr lang="en" sz="1100"/>
              <a:t> with more than 2 states;</a:t>
            </a:r>
            <a:endParaRPr/>
          </a:p>
          <a:p>
            <a:pPr marL="914400" lvl="0" indent="0" algn="l" rtl="0">
              <a:spcBef>
                <a:spcPts val="0"/>
              </a:spcBef>
              <a:spcAft>
                <a:spcPts val="0"/>
              </a:spcAft>
              <a:buNone/>
            </a:pPr>
            <a:endParaRPr/>
          </a:p>
          <a:p>
            <a:pPr marL="914400" lvl="1" indent="-304800" algn="l" rtl="0">
              <a:spcBef>
                <a:spcPts val="0"/>
              </a:spcBef>
              <a:spcAft>
                <a:spcPts val="0"/>
              </a:spcAft>
              <a:buSzPts val="1200"/>
              <a:buChar char="○"/>
            </a:pPr>
            <a:r>
              <a:rPr lang="en"/>
              <a:t>D</a:t>
            </a:r>
            <a:r>
              <a:rPr lang="en" sz="1100"/>
              <a:t>evelopment a</a:t>
            </a:r>
            <a:r>
              <a:rPr lang="en"/>
              <a:t>nd dissemination </a:t>
            </a:r>
            <a:r>
              <a:rPr lang="en" sz="1100"/>
              <a:t>of</a:t>
            </a:r>
            <a:r>
              <a:rPr lang="en"/>
              <a:t> </a:t>
            </a:r>
            <a:r>
              <a:rPr lang="en" sz="1100"/>
              <a:t>new </a:t>
            </a:r>
            <a:r>
              <a:rPr lang="en" sz="1100" i="1"/>
              <a:t>Public</a:t>
            </a:r>
            <a:r>
              <a:rPr lang="en" i="1"/>
              <a:t> </a:t>
            </a:r>
            <a:r>
              <a:rPr lang="en" sz="1100" i="1"/>
              <a:t>Key</a:t>
            </a:r>
            <a:r>
              <a:rPr lang="en" i="1"/>
              <a:t> </a:t>
            </a:r>
            <a:r>
              <a:rPr lang="en" sz="1100" i="1"/>
              <a:t>Distribution</a:t>
            </a:r>
            <a:r>
              <a:rPr lang="en" sz="1100"/>
              <a:t>,</a:t>
            </a:r>
            <a:r>
              <a:rPr lang="en"/>
              <a:t> </a:t>
            </a:r>
            <a:r>
              <a:rPr lang="en" sz="1100" i="1"/>
              <a:t>Authentication</a:t>
            </a:r>
            <a:r>
              <a:rPr lang="en" sz="1100"/>
              <a:t>, and </a:t>
            </a:r>
            <a:r>
              <a:rPr lang="en" sz="1100" i="1"/>
              <a:t>Digital Signature protocols</a:t>
            </a:r>
            <a:r>
              <a:rPr lang="en" sz="1100"/>
              <a:t>;</a:t>
            </a:r>
            <a:endParaRPr/>
          </a:p>
          <a:p>
            <a:pPr marL="914400" lvl="0" indent="0" algn="l" rtl="0">
              <a:spcBef>
                <a:spcPts val="0"/>
              </a:spcBef>
              <a:spcAft>
                <a:spcPts val="0"/>
              </a:spcAft>
              <a:buNone/>
            </a:pPr>
            <a:endParaRPr/>
          </a:p>
          <a:p>
            <a:pPr marL="914400" lvl="1" indent="-304800" algn="l" rtl="0">
              <a:spcBef>
                <a:spcPts val="0"/>
              </a:spcBef>
              <a:spcAft>
                <a:spcPts val="0"/>
              </a:spcAft>
              <a:buSzPts val="1200"/>
              <a:buChar char="○"/>
            </a:pPr>
            <a:r>
              <a:rPr lang="en"/>
              <a:t>P</a:t>
            </a:r>
            <a:r>
              <a:rPr lang="en" sz="1100"/>
              <a:t>romoti</a:t>
            </a:r>
            <a:r>
              <a:rPr lang="en"/>
              <a:t>ng</a:t>
            </a:r>
            <a:r>
              <a:rPr lang="en" sz="1100"/>
              <a:t> the integration of </a:t>
            </a:r>
            <a:r>
              <a:rPr lang="en" sz="1100" i="1"/>
              <a:t>Quantum Networks</a:t>
            </a:r>
            <a:r>
              <a:rPr lang="en" sz="1100"/>
              <a:t> with existing infrastructure;</a:t>
            </a:r>
            <a:endParaRPr/>
          </a:p>
          <a:p>
            <a:pPr marL="914400" lvl="0" indent="0" algn="l" rtl="0">
              <a:spcBef>
                <a:spcPts val="0"/>
              </a:spcBef>
              <a:spcAft>
                <a:spcPts val="0"/>
              </a:spcAft>
              <a:buNone/>
            </a:pPr>
            <a:endParaRPr/>
          </a:p>
          <a:p>
            <a:pPr marL="914400" lvl="1" indent="-304800" algn="l" rtl="0">
              <a:spcBef>
                <a:spcPts val="0"/>
              </a:spcBef>
              <a:spcAft>
                <a:spcPts val="0"/>
              </a:spcAft>
              <a:buSzPts val="1200"/>
              <a:buChar char="○"/>
            </a:pPr>
            <a:r>
              <a:rPr lang="en" sz="1100"/>
              <a:t>Training </a:t>
            </a:r>
            <a:r>
              <a:rPr lang="en"/>
              <a:t>specialised </a:t>
            </a:r>
            <a:r>
              <a:rPr lang="en" sz="1100" i="1"/>
              <a:t>Quantum Hackers</a:t>
            </a:r>
            <a:r>
              <a:rPr lang="en" sz="1100"/>
              <a:t> to test the security o</a:t>
            </a:r>
            <a:r>
              <a:rPr lang="en"/>
              <a:t>f newly developed </a:t>
            </a:r>
            <a:r>
              <a:rPr lang="en" sz="1100"/>
              <a:t>protocols</a:t>
            </a:r>
            <a:r>
              <a:rPr lang="en"/>
              <a:t>.</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10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
                                            <p:txEl>
                                              <p:pRg st="0" end="0"/>
                                            </p:txEl>
                                          </p:spTgt>
                                        </p:tgtEl>
                                        <p:attrNameLst>
                                          <p:attrName>style.visibility</p:attrName>
                                        </p:attrNameLst>
                                      </p:cBhvr>
                                      <p:to>
                                        <p:strVal val="visible"/>
                                      </p:to>
                                    </p:set>
                                    <p:animEffect transition="in" filter="fade">
                                      <p:cBhvr>
                                        <p:cTn id="12" dur="1000"/>
                                        <p:tgtEl>
                                          <p:spTgt spid="2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xEl>
                                              <p:pRg st="1" end="1"/>
                                            </p:txEl>
                                          </p:spTgt>
                                        </p:tgtEl>
                                        <p:attrNameLst>
                                          <p:attrName>style.visibility</p:attrName>
                                        </p:attrNameLst>
                                      </p:cBhvr>
                                      <p:to>
                                        <p:strVal val="visible"/>
                                      </p:to>
                                    </p:set>
                                    <p:animEffect transition="in" filter="fade">
                                      <p:cBhvr>
                                        <p:cTn id="17" dur="1000"/>
                                        <p:tgtEl>
                                          <p:spTgt spid="23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
                                            <p:txEl>
                                              <p:pRg st="2" end="2"/>
                                            </p:txEl>
                                          </p:spTgt>
                                        </p:tgtEl>
                                        <p:attrNameLst>
                                          <p:attrName>style.visibility</p:attrName>
                                        </p:attrNameLst>
                                      </p:cBhvr>
                                      <p:to>
                                        <p:strVal val="visible"/>
                                      </p:to>
                                    </p:set>
                                    <p:animEffect transition="in" filter="fade">
                                      <p:cBhvr>
                                        <p:cTn id="22" dur="1000"/>
                                        <p:tgtEl>
                                          <p:spTgt spid="23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6">
                                            <p:txEl>
                                              <p:pRg st="3" end="3"/>
                                            </p:txEl>
                                          </p:spTgt>
                                        </p:tgtEl>
                                        <p:attrNameLst>
                                          <p:attrName>style.visibility</p:attrName>
                                        </p:attrNameLst>
                                      </p:cBhvr>
                                      <p:to>
                                        <p:strVal val="visible"/>
                                      </p:to>
                                    </p:set>
                                    <p:animEffect transition="in" filter="fade">
                                      <p:cBhvr>
                                        <p:cTn id="27" dur="1000"/>
                                        <p:tgtEl>
                                          <p:spTgt spid="23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6">
                                            <p:txEl>
                                              <p:pRg st="4" end="4"/>
                                            </p:txEl>
                                          </p:spTgt>
                                        </p:tgtEl>
                                        <p:attrNameLst>
                                          <p:attrName>style.visibility</p:attrName>
                                        </p:attrNameLst>
                                      </p:cBhvr>
                                      <p:to>
                                        <p:strVal val="visible"/>
                                      </p:to>
                                    </p:set>
                                    <p:animEffect transition="in" filter="fade">
                                      <p:cBhvr>
                                        <p:cTn id="32" dur="1000"/>
                                        <p:tgtEl>
                                          <p:spTgt spid="23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6">
                                            <p:txEl>
                                              <p:pRg st="5" end="5"/>
                                            </p:txEl>
                                          </p:spTgt>
                                        </p:tgtEl>
                                        <p:attrNameLst>
                                          <p:attrName>style.visibility</p:attrName>
                                        </p:attrNameLst>
                                      </p:cBhvr>
                                      <p:to>
                                        <p:strVal val="visible"/>
                                      </p:to>
                                    </p:set>
                                    <p:animEffect transition="in" filter="fade">
                                      <p:cBhvr>
                                        <p:cTn id="37" dur="1000"/>
                                        <p:tgtEl>
                                          <p:spTgt spid="23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6">
                                            <p:txEl>
                                              <p:pRg st="6" end="6"/>
                                            </p:txEl>
                                          </p:spTgt>
                                        </p:tgtEl>
                                        <p:attrNameLst>
                                          <p:attrName>style.visibility</p:attrName>
                                        </p:attrNameLst>
                                      </p:cBhvr>
                                      <p:to>
                                        <p:strVal val="visible"/>
                                      </p:to>
                                    </p:set>
                                    <p:animEffect transition="in" filter="fade">
                                      <p:cBhvr>
                                        <p:cTn id="42" dur="1000"/>
                                        <p:tgtEl>
                                          <p:spTgt spid="23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6">
                                            <p:txEl>
                                              <p:pRg st="7" end="7"/>
                                            </p:txEl>
                                          </p:spTgt>
                                        </p:tgtEl>
                                        <p:attrNameLst>
                                          <p:attrName>style.visibility</p:attrName>
                                        </p:attrNameLst>
                                      </p:cBhvr>
                                      <p:to>
                                        <p:strVal val="visible"/>
                                      </p:to>
                                    </p:set>
                                    <p:animEffect transition="in" filter="fade">
                                      <p:cBhvr>
                                        <p:cTn id="47" dur="1000"/>
                                        <p:tgtEl>
                                          <p:spTgt spid="23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6">
                                            <p:txEl>
                                              <p:pRg st="8" end="8"/>
                                            </p:txEl>
                                          </p:spTgt>
                                        </p:tgtEl>
                                        <p:attrNameLst>
                                          <p:attrName>style.visibility</p:attrName>
                                        </p:attrNameLst>
                                      </p:cBhvr>
                                      <p:to>
                                        <p:strVal val="visible"/>
                                      </p:to>
                                    </p:set>
                                    <p:animEffect transition="in" filter="fade">
                                      <p:cBhvr>
                                        <p:cTn id="52" dur="1000"/>
                                        <p:tgtEl>
                                          <p:spTgt spid="23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6">
                                            <p:txEl>
                                              <p:pRg st="9" end="9"/>
                                            </p:txEl>
                                          </p:spTgt>
                                        </p:tgtEl>
                                        <p:attrNameLst>
                                          <p:attrName>style.visibility</p:attrName>
                                        </p:attrNameLst>
                                      </p:cBhvr>
                                      <p:to>
                                        <p:strVal val="visible"/>
                                      </p:to>
                                    </p:set>
                                    <p:animEffect transition="in" filter="fade">
                                      <p:cBhvr>
                                        <p:cTn id="57" dur="1000"/>
                                        <p:tgtEl>
                                          <p:spTgt spid="236">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36">
                                            <p:txEl>
                                              <p:pRg st="10" end="10"/>
                                            </p:txEl>
                                          </p:spTgt>
                                        </p:tgtEl>
                                        <p:attrNameLst>
                                          <p:attrName>style.visibility</p:attrName>
                                        </p:attrNameLst>
                                      </p:cBhvr>
                                      <p:to>
                                        <p:strVal val="visible"/>
                                      </p:to>
                                    </p:set>
                                    <p:animEffect transition="in" filter="fade">
                                      <p:cBhvr>
                                        <p:cTn id="62" dur="1000"/>
                                        <p:tgtEl>
                                          <p:spTgt spid="236">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6">
                                            <p:txEl>
                                              <p:pRg st="11" end="11"/>
                                            </p:txEl>
                                          </p:spTgt>
                                        </p:tgtEl>
                                        <p:attrNameLst>
                                          <p:attrName>style.visibility</p:attrName>
                                        </p:attrNameLst>
                                      </p:cBhvr>
                                      <p:to>
                                        <p:strVal val="visible"/>
                                      </p:to>
                                    </p:set>
                                    <p:animEffect transition="in" filter="fade">
                                      <p:cBhvr>
                                        <p:cTn id="67" dur="1000"/>
                                        <p:tgtEl>
                                          <p:spTgt spid="2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1297499" y="393750"/>
            <a:ext cx="7258215"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 challenges on Communication with Quantum Cryptography and Cybersecurity [2]</a:t>
            </a:r>
            <a:endParaRPr dirty="0"/>
          </a:p>
        </p:txBody>
      </p:sp>
      <p:sp>
        <p:nvSpPr>
          <p:cNvPr id="242" name="Google Shape;242;p26"/>
          <p:cNvSpPr txBox="1">
            <a:spLocks noGrp="1"/>
          </p:cNvSpPr>
          <p:nvPr>
            <p:ph type="body" idx="1"/>
          </p:nvPr>
        </p:nvSpPr>
        <p:spPr>
          <a:xfrm>
            <a:off x="1297500" y="1404725"/>
            <a:ext cx="7039800" cy="2592600"/>
          </a:xfrm>
          <a:prstGeom prst="rect">
            <a:avLst/>
          </a:prstGeom>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lt1"/>
              </a:buClr>
              <a:buSzPts val="1300"/>
              <a:buFont typeface="Lato"/>
              <a:buChar char="●"/>
            </a:pPr>
            <a:r>
              <a:rPr lang="en" sz="1100"/>
              <a:t>This also has a direct impact on the buying decisions of </a:t>
            </a:r>
            <a:r>
              <a:rPr lang="en" sz="1100" i="1"/>
              <a:t>Chief Information Security Officers (CISOs)</a:t>
            </a:r>
            <a:r>
              <a:rPr lang="en" sz="1100"/>
              <a:t> and </a:t>
            </a:r>
            <a:r>
              <a:rPr lang="en" sz="1100" i="1"/>
              <a:t>Chief Technology Officers (CTOs)</a:t>
            </a:r>
            <a:r>
              <a:rPr lang="en" sz="1100"/>
              <a:t> today, because privacy legislation often requires information like medical records to be kept confidential even after a person dies (e.g., </a:t>
            </a:r>
            <a:r>
              <a:rPr lang="en" sz="1100" i="1"/>
              <a:t>German </a:t>
            </a:r>
            <a:r>
              <a:rPr lang="en" sz="1100"/>
              <a:t>law stipulates that medical and legal data remain confidential from third parties even after the death of a patient or client).</a:t>
            </a:r>
            <a:endParaRPr sz="1100"/>
          </a:p>
          <a:p>
            <a:pPr marL="0" marR="0" lvl="0" indent="0" algn="l" rtl="0">
              <a:lnSpc>
                <a:spcPct val="115000"/>
              </a:lnSpc>
              <a:spcBef>
                <a:spcPts val="0"/>
              </a:spcBef>
              <a:spcAft>
                <a:spcPts val="0"/>
              </a:spcAft>
              <a:buNone/>
            </a:pPr>
            <a:endParaRPr sz="1100"/>
          </a:p>
          <a:p>
            <a:pPr marL="457200" marR="0" lvl="0" indent="-311150" algn="l" rtl="0">
              <a:lnSpc>
                <a:spcPct val="115000"/>
              </a:lnSpc>
              <a:spcBef>
                <a:spcPts val="0"/>
              </a:spcBef>
              <a:spcAft>
                <a:spcPts val="0"/>
              </a:spcAft>
              <a:buClr>
                <a:schemeClr val="lt1"/>
              </a:buClr>
              <a:buSzPts val="1300"/>
              <a:buFont typeface="Lato"/>
              <a:buChar char="●"/>
            </a:pPr>
            <a:r>
              <a:rPr lang="en" sz="1100"/>
              <a:t>A buyer/adopter of </a:t>
            </a:r>
            <a:r>
              <a:rPr lang="en" sz="1100" i="1"/>
              <a:t>encryption products</a:t>
            </a:r>
            <a:r>
              <a:rPr lang="en" sz="1100"/>
              <a:t> will then face two choices:</a:t>
            </a:r>
            <a:endParaRPr sz="1100"/>
          </a:p>
          <a:p>
            <a:pPr marL="914400" marR="0" lvl="1" indent="-304800" algn="l" rtl="0">
              <a:lnSpc>
                <a:spcPct val="115000"/>
              </a:lnSpc>
              <a:spcBef>
                <a:spcPts val="0"/>
              </a:spcBef>
              <a:spcAft>
                <a:spcPts val="0"/>
              </a:spcAft>
              <a:buClr>
                <a:schemeClr val="lt1"/>
              </a:buClr>
              <a:buSzPts val="1200"/>
              <a:buFont typeface="Lato"/>
              <a:buChar char="○"/>
            </a:pPr>
            <a:r>
              <a:rPr lang="en" sz="1100"/>
              <a:t>Purchase</a:t>
            </a:r>
            <a:r>
              <a:rPr lang="en"/>
              <a:t> </a:t>
            </a:r>
            <a:r>
              <a:rPr lang="en" sz="1100"/>
              <a:t>a </a:t>
            </a:r>
            <a:r>
              <a:rPr lang="en" sz="1100" i="1"/>
              <a:t>cryptosystem </a:t>
            </a:r>
            <a:r>
              <a:rPr lang="en" sz="1100"/>
              <a:t>that’s</a:t>
            </a:r>
            <a:r>
              <a:rPr lang="en"/>
              <a:t> </a:t>
            </a:r>
            <a:r>
              <a:rPr lang="en" sz="1100"/>
              <a:t>secure</a:t>
            </a:r>
            <a:r>
              <a:rPr lang="en"/>
              <a:t> in the </a:t>
            </a:r>
            <a:r>
              <a:rPr lang="en" sz="1100"/>
              <a:t>long-term,</a:t>
            </a:r>
            <a:r>
              <a:rPr lang="en"/>
              <a:t> </a:t>
            </a:r>
            <a:r>
              <a:rPr lang="en" sz="1100"/>
              <a:t>but </a:t>
            </a:r>
            <a:r>
              <a:rPr lang="en"/>
              <a:t>less widely deployed, and with a smaller selection; such </a:t>
            </a:r>
            <a:r>
              <a:rPr lang="en" i="1"/>
              <a:t>cryptosystems</a:t>
            </a:r>
            <a:r>
              <a:rPr lang="en"/>
              <a:t> may be</a:t>
            </a:r>
            <a:r>
              <a:rPr lang="en" sz="1100"/>
              <a:t> easily identifi</a:t>
            </a:r>
            <a:r>
              <a:rPr lang="en"/>
              <a:t>able as</a:t>
            </a:r>
            <a:r>
              <a:rPr lang="en" sz="1100"/>
              <a:t> </a:t>
            </a:r>
            <a:r>
              <a:rPr lang="en" sz="1100" i="1"/>
              <a:t>quantum resistant</a:t>
            </a:r>
            <a:r>
              <a:rPr lang="en" sz="1100"/>
              <a:t> or </a:t>
            </a:r>
            <a:r>
              <a:rPr lang="en" sz="1100" i="1"/>
              <a:t>post-quantum</a:t>
            </a:r>
            <a:r>
              <a:rPr lang="en" sz="1100"/>
              <a:t> </a:t>
            </a:r>
            <a:r>
              <a:rPr lang="en" sz="1100" i="1"/>
              <a:t>cryptography</a:t>
            </a:r>
            <a:r>
              <a:rPr lang="en" sz="1100"/>
              <a:t>;</a:t>
            </a:r>
            <a:endParaRPr sz="1100"/>
          </a:p>
          <a:p>
            <a:pPr marL="914400" marR="0" lvl="0" indent="0" algn="l" rtl="0">
              <a:lnSpc>
                <a:spcPct val="115000"/>
              </a:lnSpc>
              <a:spcBef>
                <a:spcPts val="0"/>
              </a:spcBef>
              <a:spcAft>
                <a:spcPts val="0"/>
              </a:spcAft>
              <a:buNone/>
            </a:pPr>
            <a:endParaRPr/>
          </a:p>
          <a:p>
            <a:pPr marL="914400" marR="0" lvl="1" indent="-304800" algn="l" rtl="0">
              <a:lnSpc>
                <a:spcPct val="115000"/>
              </a:lnSpc>
              <a:spcBef>
                <a:spcPts val="0"/>
              </a:spcBef>
              <a:spcAft>
                <a:spcPts val="0"/>
              </a:spcAft>
              <a:buClr>
                <a:schemeClr val="lt1"/>
              </a:buClr>
              <a:buSzPts val="1200"/>
              <a:buFont typeface="Lato"/>
              <a:buChar char="○"/>
            </a:pPr>
            <a:r>
              <a:rPr lang="en" sz="1100"/>
              <a:t>Purchase a </a:t>
            </a:r>
            <a:r>
              <a:rPr lang="en" sz="1100" i="1"/>
              <a:t>cryptosystem</a:t>
            </a:r>
            <a:r>
              <a:rPr lang="en" sz="1100"/>
              <a:t> that’s</a:t>
            </a:r>
            <a:r>
              <a:rPr lang="en"/>
              <a:t> </a:t>
            </a:r>
            <a:r>
              <a:rPr lang="en" sz="1100"/>
              <a:t>not secure against quantum</a:t>
            </a:r>
            <a:r>
              <a:rPr lang="en"/>
              <a:t>-based attacks</a:t>
            </a:r>
            <a:r>
              <a:rPr lang="en" sz="1100"/>
              <a:t>, and accept</a:t>
            </a:r>
            <a:r>
              <a:rPr lang="en"/>
              <a:t> </a:t>
            </a:r>
            <a:r>
              <a:rPr lang="en" sz="1100"/>
              <a:t>that encrypted data will</a:t>
            </a:r>
            <a:r>
              <a:rPr lang="en"/>
              <a:t> </a:t>
            </a:r>
            <a:r>
              <a:rPr lang="en" sz="1100"/>
              <a:t>only remain confidential until </a:t>
            </a:r>
            <a:r>
              <a:rPr lang="en" i="1"/>
              <a:t>quantum computers</a:t>
            </a:r>
            <a:r>
              <a:rPr lang="en"/>
              <a:t> are readily accessible.</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animEffect transition="in" filter="fade">
                                      <p:cBhvr>
                                        <p:cTn id="7" dur="1000"/>
                                        <p:tgtEl>
                                          <p:spTgt spid="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2">
                                            <p:txEl>
                                              <p:pRg st="1" end="1"/>
                                            </p:txEl>
                                          </p:spTgt>
                                        </p:tgtEl>
                                        <p:attrNameLst>
                                          <p:attrName>style.visibility</p:attrName>
                                        </p:attrNameLst>
                                      </p:cBhvr>
                                      <p:to>
                                        <p:strVal val="visible"/>
                                      </p:to>
                                    </p:set>
                                    <p:animEffect transition="in" filter="fade">
                                      <p:cBhvr>
                                        <p:cTn id="12" dur="1000"/>
                                        <p:tgtEl>
                                          <p:spTgt spid="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xEl>
                                              <p:pRg st="2" end="2"/>
                                            </p:txEl>
                                          </p:spTgt>
                                        </p:tgtEl>
                                        <p:attrNameLst>
                                          <p:attrName>style.visibility</p:attrName>
                                        </p:attrNameLst>
                                      </p:cBhvr>
                                      <p:to>
                                        <p:strVal val="visible"/>
                                      </p:to>
                                    </p:set>
                                    <p:animEffect transition="in" filter="fade">
                                      <p:cBhvr>
                                        <p:cTn id="17" dur="1000"/>
                                        <p:tgtEl>
                                          <p:spTgt spid="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2">
                                            <p:txEl>
                                              <p:pRg st="3" end="3"/>
                                            </p:txEl>
                                          </p:spTgt>
                                        </p:tgtEl>
                                        <p:attrNameLst>
                                          <p:attrName>style.visibility</p:attrName>
                                        </p:attrNameLst>
                                      </p:cBhvr>
                                      <p:to>
                                        <p:strVal val="visible"/>
                                      </p:to>
                                    </p:set>
                                    <p:animEffect transition="in" filter="fade">
                                      <p:cBhvr>
                                        <p:cTn id="22" dur="1000"/>
                                        <p:tgtEl>
                                          <p:spTgt spid="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2">
                                            <p:txEl>
                                              <p:pRg st="4" end="4"/>
                                            </p:txEl>
                                          </p:spTgt>
                                        </p:tgtEl>
                                        <p:attrNameLst>
                                          <p:attrName>style.visibility</p:attrName>
                                        </p:attrNameLst>
                                      </p:cBhvr>
                                      <p:to>
                                        <p:strVal val="visible"/>
                                      </p:to>
                                    </p:set>
                                    <p:animEffect transition="in" filter="fade">
                                      <p:cBhvr>
                                        <p:cTn id="27" dur="1000"/>
                                        <p:tgtEl>
                                          <p:spTgt spid="2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2">
                                            <p:txEl>
                                              <p:pRg st="5" end="5"/>
                                            </p:txEl>
                                          </p:spTgt>
                                        </p:tgtEl>
                                        <p:attrNameLst>
                                          <p:attrName>style.visibility</p:attrName>
                                        </p:attrNameLst>
                                      </p:cBhvr>
                                      <p:to>
                                        <p:strVal val="visible"/>
                                      </p:to>
                                    </p:set>
                                    <p:animEffect transition="in" filter="fade">
                                      <p:cBhvr>
                                        <p:cTn id="32" dur="1000"/>
                                        <p:tgtEl>
                                          <p:spTgt spid="2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297500" y="393750"/>
            <a:ext cx="7170600"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Social, Ethic and Moral Analysis of</a:t>
            </a:r>
            <a:endParaRPr/>
          </a:p>
          <a:p>
            <a:pPr marL="0" lvl="0" indent="0" algn="l" rtl="0">
              <a:spcBef>
                <a:spcPts val="0"/>
              </a:spcBef>
              <a:spcAft>
                <a:spcPts val="0"/>
              </a:spcAft>
              <a:buNone/>
            </a:pPr>
            <a:r>
              <a:rPr lang="en"/>
              <a:t>Quantum Cryptography [1]</a:t>
            </a:r>
            <a:endParaRPr/>
          </a:p>
        </p:txBody>
      </p:sp>
      <p:sp>
        <p:nvSpPr>
          <p:cNvPr id="248" name="Google Shape;248;p27"/>
          <p:cNvSpPr txBox="1">
            <a:spLocks noGrp="1"/>
          </p:cNvSpPr>
          <p:nvPr>
            <p:ph type="body" idx="1"/>
          </p:nvPr>
        </p:nvSpPr>
        <p:spPr>
          <a:xfrm>
            <a:off x="1297500" y="1246100"/>
            <a:ext cx="7039800" cy="3773700"/>
          </a:xfrm>
          <a:prstGeom prst="rect">
            <a:avLst/>
          </a:prstGeom>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lt1"/>
              </a:buClr>
              <a:buSzPts val="1300"/>
              <a:buFont typeface="Lato"/>
              <a:buChar char="●"/>
            </a:pPr>
            <a:r>
              <a:rPr lang="en" sz="1100"/>
              <a:t>Socially, it’s possible to argue that the applications based on </a:t>
            </a:r>
            <a:r>
              <a:rPr lang="en" sz="1100" i="1"/>
              <a:t>Quantum Computing</a:t>
            </a:r>
            <a:r>
              <a:rPr lang="en" sz="1100"/>
              <a:t> will be good, at general, because they can be a great evolution in </a:t>
            </a:r>
            <a:r>
              <a:rPr lang="en" sz="1100" i="1"/>
              <a:t>Science </a:t>
            </a:r>
            <a:r>
              <a:rPr lang="en" sz="1100"/>
              <a:t>and </a:t>
            </a:r>
            <a:r>
              <a:rPr lang="en" sz="1100" i="1"/>
              <a:t>Engineering</a:t>
            </a:r>
            <a:r>
              <a:rPr lang="en" sz="1100"/>
              <a:t>, when applied to some of fields in daily lives of the people.</a:t>
            </a:r>
            <a:endParaRPr sz="1100"/>
          </a:p>
          <a:p>
            <a:pPr marL="0" marR="0" lvl="0" indent="0" algn="l" rtl="0">
              <a:lnSpc>
                <a:spcPct val="115000"/>
              </a:lnSpc>
              <a:spcBef>
                <a:spcPts val="0"/>
              </a:spcBef>
              <a:spcAft>
                <a:spcPts val="0"/>
              </a:spcAft>
              <a:buNone/>
            </a:pPr>
            <a:endParaRPr sz="1100"/>
          </a:p>
          <a:p>
            <a:pPr marL="457200" marR="0" lvl="0" indent="-311150" algn="l" rtl="0">
              <a:lnSpc>
                <a:spcPct val="115000"/>
              </a:lnSpc>
              <a:spcBef>
                <a:spcPts val="0"/>
              </a:spcBef>
              <a:spcAft>
                <a:spcPts val="0"/>
              </a:spcAft>
              <a:buClr>
                <a:schemeClr val="lt1"/>
              </a:buClr>
              <a:buSzPts val="1300"/>
              <a:buFont typeface="Lato"/>
              <a:buChar char="●"/>
            </a:pPr>
            <a:r>
              <a:rPr lang="en" sz="1100"/>
              <a:t>But, it’s debatable if, per example, to train some </a:t>
            </a:r>
            <a:r>
              <a:rPr lang="en" sz="1100" i="1"/>
              <a:t>Quantum Hackers</a:t>
            </a:r>
            <a:r>
              <a:rPr lang="en" sz="1100"/>
              <a:t> will be good for the global society:</a:t>
            </a:r>
            <a:endParaRPr sz="1100"/>
          </a:p>
          <a:p>
            <a:pPr marL="914400" marR="0" lvl="1" indent="-304800" algn="l" rtl="0">
              <a:lnSpc>
                <a:spcPct val="115000"/>
              </a:lnSpc>
              <a:spcBef>
                <a:spcPts val="0"/>
              </a:spcBef>
              <a:spcAft>
                <a:spcPts val="0"/>
              </a:spcAft>
              <a:buClr>
                <a:schemeClr val="lt1"/>
              </a:buClr>
              <a:buSzPts val="1200"/>
              <a:buFont typeface="Lato"/>
              <a:buChar char="○"/>
            </a:pPr>
            <a:r>
              <a:rPr lang="en" sz="1100"/>
              <a:t>The </a:t>
            </a:r>
            <a:r>
              <a:rPr lang="en" sz="1100" i="1" u="sng"/>
              <a:t>act utilitarianism</a:t>
            </a:r>
            <a:r>
              <a:rPr lang="en" sz="1100"/>
              <a:t> supports the idea of training these </a:t>
            </a:r>
            <a:r>
              <a:rPr lang="en" sz="1100" i="1"/>
              <a:t>Hackers</a:t>
            </a:r>
            <a:r>
              <a:rPr lang="en" sz="1100"/>
              <a:t>, because it could help the developers to build more secure </a:t>
            </a:r>
            <a:r>
              <a:rPr lang="en" sz="1100" i="1"/>
              <a:t>crypto</a:t>
            </a:r>
            <a:r>
              <a:rPr lang="en" i="1"/>
              <a:t>s</a:t>
            </a:r>
            <a:r>
              <a:rPr lang="en" sz="1100" i="1"/>
              <a:t>ystems </a:t>
            </a:r>
            <a:r>
              <a:rPr lang="en" sz="1100"/>
              <a:t>for the final users and clients, in a long-term.</a:t>
            </a:r>
            <a:endParaRPr sz="1100"/>
          </a:p>
          <a:p>
            <a:pPr marL="914400" marR="0" lvl="0" indent="0" algn="l" rtl="0">
              <a:lnSpc>
                <a:spcPct val="115000"/>
              </a:lnSpc>
              <a:spcBef>
                <a:spcPts val="0"/>
              </a:spcBef>
              <a:spcAft>
                <a:spcPts val="0"/>
              </a:spcAft>
              <a:buNone/>
            </a:pPr>
            <a:endParaRPr/>
          </a:p>
          <a:p>
            <a:pPr marL="914400" marR="0" lvl="1" indent="-304800" algn="l" rtl="0">
              <a:lnSpc>
                <a:spcPct val="115000"/>
              </a:lnSpc>
              <a:spcBef>
                <a:spcPts val="0"/>
              </a:spcBef>
              <a:spcAft>
                <a:spcPts val="0"/>
              </a:spcAft>
              <a:buClr>
                <a:schemeClr val="lt1"/>
              </a:buClr>
              <a:buSzPts val="1200"/>
              <a:buFont typeface="Lato"/>
              <a:buChar char="○"/>
            </a:pPr>
            <a:r>
              <a:rPr lang="en" sz="1100"/>
              <a:t>However, the </a:t>
            </a:r>
            <a:r>
              <a:rPr lang="en" sz="1100" i="1" u="sng"/>
              <a:t>rule utilitarianism</a:t>
            </a:r>
            <a:r>
              <a:rPr lang="en" sz="1100"/>
              <a:t> is opposed to it, because a </a:t>
            </a:r>
            <a:r>
              <a:rPr lang="en" sz="1100" i="1"/>
              <a:t>Hacker </a:t>
            </a:r>
            <a:r>
              <a:rPr lang="en" sz="1100"/>
              <a:t>that uses a </a:t>
            </a:r>
            <a:r>
              <a:rPr lang="en" sz="1100" i="1"/>
              <a:t>Quantum Computer </a:t>
            </a:r>
            <a:r>
              <a:rPr lang="en" sz="1100"/>
              <a:t>can hack and break some of the current most secure and almost unbreakable </a:t>
            </a:r>
            <a:r>
              <a:rPr lang="en" sz="1100" i="1"/>
              <a:t>cryptosystems</a:t>
            </a:r>
            <a:r>
              <a:rPr lang="en" sz="1100"/>
              <a:t>, causing harm to some people, in a short-term. </a:t>
            </a:r>
            <a:endParaRPr/>
          </a:p>
          <a:p>
            <a:pPr marL="914400" marR="0" lvl="0" indent="0" algn="l" rtl="0">
              <a:lnSpc>
                <a:spcPct val="115000"/>
              </a:lnSpc>
              <a:spcBef>
                <a:spcPts val="0"/>
              </a:spcBef>
              <a:spcAft>
                <a:spcPts val="0"/>
              </a:spcAft>
              <a:buNone/>
            </a:pPr>
            <a:endParaRPr/>
          </a:p>
          <a:p>
            <a:pPr marL="914400" marR="0" lvl="1" indent="-304800" algn="l" rtl="0">
              <a:lnSpc>
                <a:spcPct val="115000"/>
              </a:lnSpc>
              <a:spcBef>
                <a:spcPts val="0"/>
              </a:spcBef>
              <a:spcAft>
                <a:spcPts val="0"/>
              </a:spcAft>
              <a:buClr>
                <a:schemeClr val="lt1"/>
              </a:buClr>
              <a:buSzPts val="1200"/>
              <a:buFont typeface="Lato"/>
              <a:buChar char="○"/>
            </a:pPr>
            <a:r>
              <a:rPr lang="en" sz="1100"/>
              <a:t>Additionally, hacking it’s a violation of people’s privacy rights, also, illegal and punishable by law.</a:t>
            </a:r>
            <a:endParaRPr sz="1100"/>
          </a:p>
          <a:p>
            <a:pPr marL="914400" marR="0" lvl="0" indent="0" algn="l" rtl="0">
              <a:lnSpc>
                <a:spcPct val="115000"/>
              </a:lnSpc>
              <a:spcBef>
                <a:spcPts val="0"/>
              </a:spcBef>
              <a:spcAft>
                <a:spcPts val="0"/>
              </a:spcAft>
              <a:buNone/>
            </a:pPr>
            <a:endParaRPr/>
          </a:p>
          <a:p>
            <a:pPr marL="914400" marR="0" lvl="1" indent="-304800" algn="l" rtl="0">
              <a:lnSpc>
                <a:spcPct val="115000"/>
              </a:lnSpc>
              <a:spcBef>
                <a:spcPts val="0"/>
              </a:spcBef>
              <a:spcAft>
                <a:spcPts val="0"/>
              </a:spcAft>
              <a:buSzPts val="1200"/>
              <a:buChar char="○"/>
            </a:pPr>
            <a:r>
              <a:rPr lang="en"/>
              <a:t>Also, in the </a:t>
            </a:r>
            <a:r>
              <a:rPr lang="en" i="1" u="sng"/>
              <a:t>theoretical moral analysis of Kant</a:t>
            </a:r>
            <a:r>
              <a:rPr lang="en"/>
              <a:t>, it’s reasonable to say that a </a:t>
            </a:r>
            <a:r>
              <a:rPr lang="en" i="1"/>
              <a:t>Hacker </a:t>
            </a:r>
            <a:r>
              <a:rPr lang="en"/>
              <a:t>that possibly, has bad intentions and wants to cause harm to the people, shouldn’t ever accept to be trained to  test these kinds of </a:t>
            </a:r>
            <a:r>
              <a:rPr lang="en" i="1"/>
              <a:t>cryptosystems </a:t>
            </a:r>
            <a:r>
              <a:rPr lang="en"/>
              <a:t>and possibly, be a </a:t>
            </a:r>
            <a:r>
              <a:rPr lang="en" i="1"/>
              <a:t>Quantum Hacker</a:t>
            </a:r>
            <a:r>
              <a:rPr lang="en"/>
              <a:t>, in the future.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
                                            <p:txEl>
                                              <p:pRg st="0" end="0"/>
                                            </p:txEl>
                                          </p:spTgt>
                                        </p:tgtEl>
                                        <p:attrNameLst>
                                          <p:attrName>style.visibility</p:attrName>
                                        </p:attrNameLst>
                                      </p:cBhvr>
                                      <p:to>
                                        <p:strVal val="visible"/>
                                      </p:to>
                                    </p:set>
                                    <p:animEffect transition="in" filter="fade">
                                      <p:cBhvr>
                                        <p:cTn id="12" dur="1000"/>
                                        <p:tgtEl>
                                          <p:spTgt spid="2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8">
                                            <p:txEl>
                                              <p:pRg st="1" end="1"/>
                                            </p:txEl>
                                          </p:spTgt>
                                        </p:tgtEl>
                                        <p:attrNameLst>
                                          <p:attrName>style.visibility</p:attrName>
                                        </p:attrNameLst>
                                      </p:cBhvr>
                                      <p:to>
                                        <p:strVal val="visible"/>
                                      </p:to>
                                    </p:set>
                                    <p:animEffect transition="in" filter="fade">
                                      <p:cBhvr>
                                        <p:cTn id="17" dur="1000"/>
                                        <p:tgtEl>
                                          <p:spTgt spid="2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8">
                                            <p:txEl>
                                              <p:pRg st="2" end="2"/>
                                            </p:txEl>
                                          </p:spTgt>
                                        </p:tgtEl>
                                        <p:attrNameLst>
                                          <p:attrName>style.visibility</p:attrName>
                                        </p:attrNameLst>
                                      </p:cBhvr>
                                      <p:to>
                                        <p:strVal val="visible"/>
                                      </p:to>
                                    </p:set>
                                    <p:animEffect transition="in" filter="fade">
                                      <p:cBhvr>
                                        <p:cTn id="22" dur="1000"/>
                                        <p:tgtEl>
                                          <p:spTgt spid="2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8">
                                            <p:txEl>
                                              <p:pRg st="3" end="3"/>
                                            </p:txEl>
                                          </p:spTgt>
                                        </p:tgtEl>
                                        <p:attrNameLst>
                                          <p:attrName>style.visibility</p:attrName>
                                        </p:attrNameLst>
                                      </p:cBhvr>
                                      <p:to>
                                        <p:strVal val="visible"/>
                                      </p:to>
                                    </p:set>
                                    <p:animEffect transition="in" filter="fade">
                                      <p:cBhvr>
                                        <p:cTn id="27" dur="1000"/>
                                        <p:tgtEl>
                                          <p:spTgt spid="24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8">
                                            <p:txEl>
                                              <p:pRg st="4" end="4"/>
                                            </p:txEl>
                                          </p:spTgt>
                                        </p:tgtEl>
                                        <p:attrNameLst>
                                          <p:attrName>style.visibility</p:attrName>
                                        </p:attrNameLst>
                                      </p:cBhvr>
                                      <p:to>
                                        <p:strVal val="visible"/>
                                      </p:to>
                                    </p:set>
                                    <p:animEffect transition="in" filter="fade">
                                      <p:cBhvr>
                                        <p:cTn id="32" dur="1000"/>
                                        <p:tgtEl>
                                          <p:spTgt spid="24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8">
                                            <p:txEl>
                                              <p:pRg st="5" end="5"/>
                                            </p:txEl>
                                          </p:spTgt>
                                        </p:tgtEl>
                                        <p:attrNameLst>
                                          <p:attrName>style.visibility</p:attrName>
                                        </p:attrNameLst>
                                      </p:cBhvr>
                                      <p:to>
                                        <p:strVal val="visible"/>
                                      </p:to>
                                    </p:set>
                                    <p:animEffect transition="in" filter="fade">
                                      <p:cBhvr>
                                        <p:cTn id="37" dur="1000"/>
                                        <p:tgtEl>
                                          <p:spTgt spid="24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8">
                                            <p:txEl>
                                              <p:pRg st="6" end="6"/>
                                            </p:txEl>
                                          </p:spTgt>
                                        </p:tgtEl>
                                        <p:attrNameLst>
                                          <p:attrName>style.visibility</p:attrName>
                                        </p:attrNameLst>
                                      </p:cBhvr>
                                      <p:to>
                                        <p:strVal val="visible"/>
                                      </p:to>
                                    </p:set>
                                    <p:animEffect transition="in" filter="fade">
                                      <p:cBhvr>
                                        <p:cTn id="42" dur="1000"/>
                                        <p:tgtEl>
                                          <p:spTgt spid="24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8">
                                            <p:txEl>
                                              <p:pRg st="7" end="7"/>
                                            </p:txEl>
                                          </p:spTgt>
                                        </p:tgtEl>
                                        <p:attrNameLst>
                                          <p:attrName>style.visibility</p:attrName>
                                        </p:attrNameLst>
                                      </p:cBhvr>
                                      <p:to>
                                        <p:strVal val="visible"/>
                                      </p:to>
                                    </p:set>
                                    <p:animEffect transition="in" filter="fade">
                                      <p:cBhvr>
                                        <p:cTn id="47" dur="1000"/>
                                        <p:tgtEl>
                                          <p:spTgt spid="24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8">
                                            <p:txEl>
                                              <p:pRg st="8" end="8"/>
                                            </p:txEl>
                                          </p:spTgt>
                                        </p:tgtEl>
                                        <p:attrNameLst>
                                          <p:attrName>style.visibility</p:attrName>
                                        </p:attrNameLst>
                                      </p:cBhvr>
                                      <p:to>
                                        <p:strVal val="visible"/>
                                      </p:to>
                                    </p:set>
                                    <p:animEffect transition="in" filter="fade">
                                      <p:cBhvr>
                                        <p:cTn id="52" dur="1000"/>
                                        <p:tgtEl>
                                          <p:spTgt spid="24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8">
                                            <p:txEl>
                                              <p:pRg st="9" end="9"/>
                                            </p:txEl>
                                          </p:spTgt>
                                        </p:tgtEl>
                                        <p:attrNameLst>
                                          <p:attrName>style.visibility</p:attrName>
                                        </p:attrNameLst>
                                      </p:cBhvr>
                                      <p:to>
                                        <p:strVal val="visible"/>
                                      </p:to>
                                    </p:set>
                                    <p:animEffect transition="in" filter="fade">
                                      <p:cBhvr>
                                        <p:cTn id="57" dur="1000"/>
                                        <p:tgtEl>
                                          <p:spTgt spid="24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1297500" y="393750"/>
            <a:ext cx="7170600"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Social, Ethic and Moral Analysis of</a:t>
            </a:r>
            <a:endParaRPr/>
          </a:p>
          <a:p>
            <a:pPr marL="0" lvl="0" indent="0" algn="l" rtl="0">
              <a:spcBef>
                <a:spcPts val="0"/>
              </a:spcBef>
              <a:spcAft>
                <a:spcPts val="0"/>
              </a:spcAft>
              <a:buNone/>
            </a:pPr>
            <a:r>
              <a:rPr lang="en"/>
              <a:t>Quantum Cryptography [2]</a:t>
            </a:r>
            <a:endParaRPr/>
          </a:p>
        </p:txBody>
      </p:sp>
      <p:sp>
        <p:nvSpPr>
          <p:cNvPr id="254" name="Google Shape;254;p28"/>
          <p:cNvSpPr txBox="1">
            <a:spLocks noGrp="1"/>
          </p:cNvSpPr>
          <p:nvPr>
            <p:ph type="body" idx="1"/>
          </p:nvPr>
        </p:nvSpPr>
        <p:spPr>
          <a:xfrm>
            <a:off x="1297500" y="1246100"/>
            <a:ext cx="7039800" cy="2634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100"/>
              <a:t>In analysis of the ethic code, generally used in computing professional area, it’s possible to argue the following:</a:t>
            </a:r>
            <a:endParaRPr sz="1100"/>
          </a:p>
          <a:p>
            <a:pPr marL="914400" lvl="1" indent="-304800" algn="l" rtl="0">
              <a:spcBef>
                <a:spcPts val="0"/>
              </a:spcBef>
              <a:spcAft>
                <a:spcPts val="0"/>
              </a:spcAft>
              <a:buSzPts val="1200"/>
              <a:buChar char="○"/>
            </a:pPr>
            <a:r>
              <a:rPr lang="en"/>
              <a:t>The society can benefit with these new kinds of </a:t>
            </a:r>
            <a:r>
              <a:rPr lang="en" i="1"/>
              <a:t>cryptosystems </a:t>
            </a:r>
            <a:r>
              <a:rPr lang="en"/>
              <a:t>because they promise to be much more secure than the current ones. But the global society and some enterprises using the current </a:t>
            </a:r>
            <a:r>
              <a:rPr lang="en" i="1"/>
              <a:t>cryptosystems</a:t>
            </a:r>
            <a:r>
              <a:rPr lang="en"/>
              <a:t>, aren’t prepared yet, to handle a </a:t>
            </a:r>
            <a:r>
              <a:rPr lang="en" i="1"/>
              <a:t>Security </a:t>
            </a:r>
            <a:r>
              <a:rPr lang="en"/>
              <a:t>and </a:t>
            </a:r>
            <a:r>
              <a:rPr lang="en" i="1"/>
              <a:t>Cryptography </a:t>
            </a:r>
            <a:r>
              <a:rPr lang="en"/>
              <a:t>attack made by a powerful </a:t>
            </a:r>
            <a:r>
              <a:rPr lang="en" i="1"/>
              <a:t>Quantum Computer </a:t>
            </a:r>
            <a:r>
              <a:rPr lang="en"/>
              <a:t>and can be seriously harmed by that;</a:t>
            </a:r>
            <a:endParaRPr/>
          </a:p>
          <a:p>
            <a:pPr marL="914400" lvl="0" indent="0" algn="l" rtl="0">
              <a:spcBef>
                <a:spcPts val="0"/>
              </a:spcBef>
              <a:spcAft>
                <a:spcPts val="0"/>
              </a:spcAft>
              <a:buNone/>
            </a:pPr>
            <a:endParaRPr/>
          </a:p>
          <a:p>
            <a:pPr marL="914400" lvl="1" indent="-304800" algn="l" rtl="0">
              <a:spcBef>
                <a:spcPts val="0"/>
              </a:spcBef>
              <a:spcAft>
                <a:spcPts val="0"/>
              </a:spcAft>
              <a:buSzPts val="1200"/>
              <a:buChar char="○"/>
            </a:pPr>
            <a:r>
              <a:rPr lang="en"/>
              <a:t>A </a:t>
            </a:r>
            <a:r>
              <a:rPr lang="en" i="1"/>
              <a:t>Quantum Hacker </a:t>
            </a:r>
            <a:r>
              <a:rPr lang="en"/>
              <a:t>currently being trained, shouldn’t omit to his supervisor, his possible bad intentions to harm people and violate their privacy rights using </a:t>
            </a:r>
            <a:r>
              <a:rPr lang="en" i="1"/>
              <a:t>Quantum Computer</a:t>
            </a:r>
            <a:r>
              <a:rPr lang="en"/>
              <a:t>;</a:t>
            </a:r>
            <a:endParaRPr/>
          </a:p>
          <a:p>
            <a:pPr marL="914400" lvl="0" indent="0" algn="l" rtl="0">
              <a:spcBef>
                <a:spcPts val="0"/>
              </a:spcBef>
              <a:spcAft>
                <a:spcPts val="0"/>
              </a:spcAft>
              <a:buNone/>
            </a:pPr>
            <a:endParaRPr/>
          </a:p>
          <a:p>
            <a:pPr marL="914400" lvl="1" indent="-304800" algn="l" rtl="0">
              <a:spcBef>
                <a:spcPts val="0"/>
              </a:spcBef>
              <a:spcAft>
                <a:spcPts val="0"/>
              </a:spcAft>
              <a:buSzPts val="1200"/>
              <a:buChar char="○"/>
            </a:pPr>
            <a:r>
              <a:rPr lang="en"/>
              <a:t>The  clients  that  are  seeking  and  demanding  these cryptosystems should be always informed  about its development, because it addresses the protection of the user’s private data;</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1000"/>
                                        <p:tgtEl>
                                          <p:spTgt spid="2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Effect transition="in" filter="fade">
                                      <p:cBhvr>
                                        <p:cTn id="12" dur="1000"/>
                                        <p:tgtEl>
                                          <p:spTgt spid="2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4">
                                            <p:txEl>
                                              <p:pRg st="2" end="2"/>
                                            </p:txEl>
                                          </p:spTgt>
                                        </p:tgtEl>
                                        <p:attrNameLst>
                                          <p:attrName>style.visibility</p:attrName>
                                        </p:attrNameLst>
                                      </p:cBhvr>
                                      <p:to>
                                        <p:strVal val="visible"/>
                                      </p:to>
                                    </p:set>
                                    <p:animEffect transition="in" filter="fade">
                                      <p:cBhvr>
                                        <p:cTn id="17" dur="1000"/>
                                        <p:tgtEl>
                                          <p:spTgt spid="2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4">
                                            <p:txEl>
                                              <p:pRg st="3" end="3"/>
                                            </p:txEl>
                                          </p:spTgt>
                                        </p:tgtEl>
                                        <p:attrNameLst>
                                          <p:attrName>style.visibility</p:attrName>
                                        </p:attrNameLst>
                                      </p:cBhvr>
                                      <p:to>
                                        <p:strVal val="visible"/>
                                      </p:to>
                                    </p:set>
                                    <p:animEffect transition="in" filter="fade">
                                      <p:cBhvr>
                                        <p:cTn id="22" dur="1000"/>
                                        <p:tgtEl>
                                          <p:spTgt spid="2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4">
                                            <p:txEl>
                                              <p:pRg st="4" end="4"/>
                                            </p:txEl>
                                          </p:spTgt>
                                        </p:tgtEl>
                                        <p:attrNameLst>
                                          <p:attrName>style.visibility</p:attrName>
                                        </p:attrNameLst>
                                      </p:cBhvr>
                                      <p:to>
                                        <p:strVal val="visible"/>
                                      </p:to>
                                    </p:set>
                                    <p:animEffect transition="in" filter="fade">
                                      <p:cBhvr>
                                        <p:cTn id="27" dur="1000"/>
                                        <p:tgtEl>
                                          <p:spTgt spid="2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4">
                                            <p:txEl>
                                              <p:pRg st="5" end="5"/>
                                            </p:txEl>
                                          </p:spTgt>
                                        </p:tgtEl>
                                        <p:attrNameLst>
                                          <p:attrName>style.visibility</p:attrName>
                                        </p:attrNameLst>
                                      </p:cBhvr>
                                      <p:to>
                                        <p:strVal val="visible"/>
                                      </p:to>
                                    </p:set>
                                    <p:animEffect transition="in" filter="fade">
                                      <p:cBhvr>
                                        <p:cTn id="32" dur="1000"/>
                                        <p:tgtEl>
                                          <p:spTgt spid="2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1297500" y="393750"/>
            <a:ext cx="7170600"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Social, Ethic and Moral Analysis of</a:t>
            </a:r>
            <a:endParaRPr/>
          </a:p>
          <a:p>
            <a:pPr marL="0" lvl="0" indent="0" algn="l" rtl="0">
              <a:spcBef>
                <a:spcPts val="0"/>
              </a:spcBef>
              <a:spcAft>
                <a:spcPts val="0"/>
              </a:spcAft>
              <a:buNone/>
            </a:pPr>
            <a:r>
              <a:rPr lang="en"/>
              <a:t>Quantum Cryptography [3]</a:t>
            </a:r>
            <a:endParaRPr/>
          </a:p>
        </p:txBody>
      </p:sp>
      <p:sp>
        <p:nvSpPr>
          <p:cNvPr id="260" name="Google Shape;260;p29"/>
          <p:cNvSpPr txBox="1">
            <a:spLocks noGrp="1"/>
          </p:cNvSpPr>
          <p:nvPr>
            <p:ph type="body" idx="1"/>
          </p:nvPr>
        </p:nvSpPr>
        <p:spPr>
          <a:xfrm>
            <a:off x="1297500" y="1246100"/>
            <a:ext cx="7039800" cy="492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100"/>
              <a:t>In analysis of the ethic code, generally used in computing professional area, it’s possible to argue the following:</a:t>
            </a:r>
            <a:endParaRPr/>
          </a:p>
        </p:txBody>
      </p:sp>
      <p:sp>
        <p:nvSpPr>
          <p:cNvPr id="261" name="Google Shape;261;p29"/>
          <p:cNvSpPr txBox="1"/>
          <p:nvPr/>
        </p:nvSpPr>
        <p:spPr>
          <a:xfrm>
            <a:off x="1297500" y="1662409"/>
            <a:ext cx="7039800" cy="1980000"/>
          </a:xfrm>
          <a:prstGeom prst="rect">
            <a:avLst/>
          </a:prstGeom>
          <a:noFill/>
          <a:ln>
            <a:noFill/>
          </a:ln>
        </p:spPr>
        <p:txBody>
          <a:bodyPr spcFirstLastPara="1" wrap="square" lIns="91425" tIns="91425" rIns="91425" bIns="91425" anchor="t" anchorCtr="0">
            <a:noAutofit/>
          </a:bodyPr>
          <a:lstStyle/>
          <a:p>
            <a:pPr marL="914400" lvl="1" indent="-304800" algn="l" rtl="0">
              <a:lnSpc>
                <a:spcPct val="115000"/>
              </a:lnSpc>
              <a:spcBef>
                <a:spcPts val="0"/>
              </a:spcBef>
              <a:spcAft>
                <a:spcPts val="0"/>
              </a:spcAft>
              <a:buClr>
                <a:schemeClr val="lt1"/>
              </a:buClr>
              <a:buSzPts val="1200"/>
              <a:buFont typeface="Lato"/>
              <a:buChar char="○"/>
            </a:pPr>
            <a:r>
              <a:rPr lang="en" sz="1100">
                <a:solidFill>
                  <a:schemeClr val="lt1"/>
                </a:solidFill>
                <a:latin typeface="Lato"/>
                <a:ea typeface="Lato"/>
                <a:cs typeface="Lato"/>
                <a:sym typeface="Lato"/>
              </a:rPr>
              <a:t>An enterprise or organization that is trying to implement these kinds of cryptosystems and develop them unsuccessful, causing harm to the society, at general, should be severely punished;</a:t>
            </a:r>
            <a:endParaRPr sz="1100">
              <a:solidFill>
                <a:schemeClr val="lt1"/>
              </a:solidFill>
              <a:latin typeface="Lato"/>
              <a:ea typeface="Lato"/>
              <a:cs typeface="Lato"/>
              <a:sym typeface="Lato"/>
            </a:endParaRPr>
          </a:p>
          <a:p>
            <a:pPr marL="914400" lvl="0" indent="0" algn="l" rtl="0">
              <a:lnSpc>
                <a:spcPct val="115000"/>
              </a:lnSpc>
              <a:spcBef>
                <a:spcPts val="0"/>
              </a:spcBef>
              <a:spcAft>
                <a:spcPts val="0"/>
              </a:spcAft>
              <a:buNone/>
            </a:pPr>
            <a:endParaRPr sz="1300">
              <a:solidFill>
                <a:schemeClr val="lt1"/>
              </a:solidFill>
              <a:latin typeface="Lato"/>
              <a:ea typeface="Lato"/>
              <a:cs typeface="Lato"/>
              <a:sym typeface="Lato"/>
            </a:endParaRPr>
          </a:p>
          <a:p>
            <a:pPr marL="914400" lvl="1" indent="-304800" algn="l" rtl="0">
              <a:lnSpc>
                <a:spcPct val="115000"/>
              </a:lnSpc>
              <a:spcBef>
                <a:spcPts val="0"/>
              </a:spcBef>
              <a:spcAft>
                <a:spcPts val="0"/>
              </a:spcAft>
              <a:buClr>
                <a:schemeClr val="lt1"/>
              </a:buClr>
              <a:buSzPts val="1200"/>
              <a:buFont typeface="Lato"/>
              <a:buChar char="○"/>
            </a:pPr>
            <a:r>
              <a:rPr lang="en" sz="1100">
                <a:solidFill>
                  <a:schemeClr val="lt1"/>
                </a:solidFill>
                <a:latin typeface="Lato"/>
                <a:ea typeface="Lato"/>
                <a:cs typeface="Lato"/>
                <a:sym typeface="Lato"/>
              </a:rPr>
              <a:t>A colleague of a developer of a cryptosystem based on Quantum Computing should be alert to his possible vulnerabilities and risks, warn him and try to show him that aspects;</a:t>
            </a:r>
            <a:endParaRPr sz="1100">
              <a:solidFill>
                <a:schemeClr val="lt1"/>
              </a:solidFill>
              <a:latin typeface="Lato"/>
              <a:ea typeface="Lato"/>
              <a:cs typeface="Lato"/>
              <a:sym typeface="Lato"/>
            </a:endParaRPr>
          </a:p>
          <a:p>
            <a:pPr marL="914400" lvl="0" indent="0" algn="l" rtl="0">
              <a:lnSpc>
                <a:spcPct val="115000"/>
              </a:lnSpc>
              <a:spcBef>
                <a:spcPts val="0"/>
              </a:spcBef>
              <a:spcAft>
                <a:spcPts val="0"/>
              </a:spcAft>
              <a:buNone/>
            </a:pPr>
            <a:endParaRPr sz="1300">
              <a:solidFill>
                <a:schemeClr val="lt1"/>
              </a:solidFill>
              <a:latin typeface="Lato"/>
              <a:ea typeface="Lato"/>
              <a:cs typeface="Lato"/>
              <a:sym typeface="Lato"/>
            </a:endParaRPr>
          </a:p>
          <a:p>
            <a:pPr marL="914400" lvl="1" indent="-304800" algn="l" rtl="0">
              <a:lnSpc>
                <a:spcPct val="115000"/>
              </a:lnSpc>
              <a:spcBef>
                <a:spcPts val="0"/>
              </a:spcBef>
              <a:spcAft>
                <a:spcPts val="0"/>
              </a:spcAft>
              <a:buClr>
                <a:schemeClr val="lt1"/>
              </a:buClr>
              <a:buSzPts val="1200"/>
              <a:buFont typeface="Lato"/>
              <a:buChar char="○"/>
            </a:pPr>
            <a:r>
              <a:rPr lang="en" sz="1100">
                <a:solidFill>
                  <a:schemeClr val="lt1"/>
                </a:solidFill>
                <a:latin typeface="Lato"/>
                <a:ea typeface="Lato"/>
                <a:cs typeface="Lato"/>
                <a:sym typeface="Lato"/>
              </a:rPr>
              <a:t>At the core of computing, at general, shouldn’t be developed software that, possibly, can cause some harm to the global society and try to avoid some aspect that can denigrate the profession itself;</a:t>
            </a:r>
            <a:endParaRPr sz="1100">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000"/>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Effect transition="in" filter="fade">
                                      <p:cBhvr>
                                        <p:cTn id="12" dur="1000"/>
                                        <p:tgtEl>
                                          <p:spTgt spid="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Effect transition="in" filter="fade">
                                      <p:cBhvr>
                                        <p:cTn id="17" dur="1000"/>
                                        <p:tgtEl>
                                          <p:spTgt spid="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Effect transition="in" filter="fade">
                                      <p:cBhvr>
                                        <p:cTn id="22" dur="1000"/>
                                        <p:tgtEl>
                                          <p:spTgt spid="2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1">
                                            <p:txEl>
                                              <p:pRg st="4" end="4"/>
                                            </p:txEl>
                                          </p:spTgt>
                                        </p:tgtEl>
                                        <p:attrNameLst>
                                          <p:attrName>style.visibility</p:attrName>
                                        </p:attrNameLst>
                                      </p:cBhvr>
                                      <p:to>
                                        <p:strVal val="visible"/>
                                      </p:to>
                                    </p:set>
                                    <p:animEffect transition="in" filter="fade">
                                      <p:cBhvr>
                                        <p:cTn id="27" dur="1000"/>
                                        <p:tgtEl>
                                          <p:spTgt spid="2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a:spLocks noGrp="1"/>
          </p:cNvSpPr>
          <p:nvPr>
            <p:ph type="body" idx="1"/>
          </p:nvPr>
        </p:nvSpPr>
        <p:spPr>
          <a:xfrm>
            <a:off x="1335150" y="578625"/>
            <a:ext cx="6473700" cy="171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Thank you very much!!!</a:t>
            </a:r>
            <a:endParaRPr sz="4800"/>
          </a:p>
          <a:p>
            <a:pPr marL="914400" lvl="0" indent="0" algn="l" rtl="0">
              <a:spcBef>
                <a:spcPts val="0"/>
              </a:spcBef>
              <a:spcAft>
                <a:spcPts val="0"/>
              </a:spcAft>
              <a:buNone/>
            </a:pPr>
            <a:r>
              <a:rPr lang="en" sz="4800"/>
              <a:t>   Any question?!</a:t>
            </a:r>
            <a:endParaRPr sz="4800"/>
          </a:p>
        </p:txBody>
      </p:sp>
      <p:pic>
        <p:nvPicPr>
          <p:cNvPr id="267" name="Google Shape;267;p30"/>
          <p:cNvPicPr preferRelativeResize="0"/>
          <p:nvPr/>
        </p:nvPicPr>
        <p:blipFill>
          <a:blip r:embed="rId3">
            <a:alphaModFix/>
          </a:blip>
          <a:stretch>
            <a:fillRect/>
          </a:stretch>
        </p:blipFill>
        <p:spPr>
          <a:xfrm>
            <a:off x="1245200" y="2519050"/>
            <a:ext cx="6653596" cy="2136050"/>
          </a:xfrm>
          <a:prstGeom prst="rect">
            <a:avLst/>
          </a:prstGeom>
          <a:noFill/>
          <a:ln>
            <a:noFill/>
          </a:ln>
        </p:spPr>
      </p:pic>
      <p:sp>
        <p:nvSpPr>
          <p:cNvPr id="268" name="Google Shape;268;p30"/>
          <p:cNvSpPr txBox="1"/>
          <p:nvPr/>
        </p:nvSpPr>
        <p:spPr>
          <a:xfrm>
            <a:off x="5065900" y="4655100"/>
            <a:ext cx="28329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FFFFFF"/>
                </a:solidFill>
                <a:hlinkClick r:id="rId4"/>
              </a:rPr>
              <a:t>https://cdn-images-1.medium.com/max/1600/1*tETV7-LwciIZJ2t2fGNo7Q.jpeg</a:t>
            </a:r>
            <a:endParaRPr sz="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gtEl>
                                        <p:attrNameLst>
                                          <p:attrName>style.visibility</p:attrName>
                                        </p:attrNameLst>
                                      </p:cBhvr>
                                      <p:to>
                                        <p:strVal val="visible"/>
                                      </p:to>
                                    </p:set>
                                    <p:animEffect transition="in" filter="fade">
                                      <p:cBhvr>
                                        <p:cTn id="12" dur="1000"/>
                                        <p:tgtEl>
                                          <p:spTgt spid="2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8"/>
                                        </p:tgtEl>
                                        <p:attrNameLst>
                                          <p:attrName>style.visibility</p:attrName>
                                        </p:attrNameLst>
                                      </p:cBhvr>
                                      <p:to>
                                        <p:strVal val="visible"/>
                                      </p:to>
                                    </p:set>
                                    <p:animEffect transition="in" filter="fade">
                                      <p:cBhvr>
                                        <p:cTn id="17" dur="10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and History of </a:t>
            </a:r>
            <a:endParaRPr/>
          </a:p>
          <a:p>
            <a:pPr marL="0" lvl="0" indent="0" algn="l" rtl="0">
              <a:spcBef>
                <a:spcPts val="0"/>
              </a:spcBef>
              <a:spcAft>
                <a:spcPts val="0"/>
              </a:spcAft>
              <a:buNone/>
            </a:pPr>
            <a:r>
              <a:rPr lang="en"/>
              <a:t>Quantum Computing over the Years [1]</a:t>
            </a:r>
            <a:endParaRPr/>
          </a:p>
        </p:txBody>
      </p:sp>
      <p:sp>
        <p:nvSpPr>
          <p:cNvPr id="142" name="Google Shape;142;p14"/>
          <p:cNvSpPr txBox="1">
            <a:spLocks noGrp="1"/>
          </p:cNvSpPr>
          <p:nvPr>
            <p:ph type="body" idx="1"/>
          </p:nvPr>
        </p:nvSpPr>
        <p:spPr>
          <a:xfrm>
            <a:off x="1297500" y="1418175"/>
            <a:ext cx="7038900" cy="1524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research for the development of the </a:t>
            </a:r>
            <a:r>
              <a:rPr lang="en" i="1"/>
              <a:t>Quantum Computing</a:t>
            </a:r>
            <a:r>
              <a:rPr lang="en"/>
              <a:t> began as early as the 1950s when was thought in the application of the laws of </a:t>
            </a:r>
            <a:r>
              <a:rPr lang="en" i="1"/>
              <a:t>Physics </a:t>
            </a:r>
            <a:r>
              <a:rPr lang="en"/>
              <a:t>and </a:t>
            </a:r>
            <a:r>
              <a:rPr lang="en" i="1"/>
              <a:t>Quantum Mechanics </a:t>
            </a:r>
            <a:r>
              <a:rPr lang="en"/>
              <a:t>to </a:t>
            </a:r>
            <a:r>
              <a:rPr lang="en" i="1"/>
              <a:t>Computers</a:t>
            </a:r>
            <a:r>
              <a:rPr lang="en"/>
              <a:t>.</a:t>
            </a:r>
            <a:endParaRPr/>
          </a:p>
          <a:p>
            <a:pPr marL="457200" lvl="0" indent="0" algn="l" rtl="0">
              <a:lnSpc>
                <a:spcPct val="100000"/>
              </a:lnSpc>
              <a:spcBef>
                <a:spcPts val="0"/>
              </a:spcBef>
              <a:spcAft>
                <a:spcPts val="0"/>
              </a:spcAft>
              <a:buNone/>
            </a:pPr>
            <a:endParaRPr sz="1400"/>
          </a:p>
          <a:p>
            <a:pPr marL="457200" lvl="0" indent="-311150" algn="l" rtl="0">
              <a:spcBef>
                <a:spcPts val="0"/>
              </a:spcBef>
              <a:spcAft>
                <a:spcPts val="0"/>
              </a:spcAft>
              <a:buSzPts val="1300"/>
              <a:buChar char="●"/>
            </a:pPr>
            <a:r>
              <a:rPr lang="en"/>
              <a:t>In 1981, </a:t>
            </a:r>
            <a:r>
              <a:rPr lang="en" i="1"/>
              <a:t>Richard Feynman </a:t>
            </a:r>
            <a:r>
              <a:rPr lang="en"/>
              <a:t>presented a proposal for using </a:t>
            </a:r>
            <a:r>
              <a:rPr lang="en" i="1"/>
              <a:t>Quantum Systems </a:t>
            </a:r>
            <a:r>
              <a:rPr lang="en"/>
              <a:t>in </a:t>
            </a:r>
            <a:r>
              <a:rPr lang="en" i="1"/>
              <a:t>Computers</a:t>
            </a:r>
            <a:r>
              <a:rPr lang="en"/>
              <a:t>, which would then have a higher processing capacity than ordinary </a:t>
            </a:r>
            <a:r>
              <a:rPr lang="en" i="1"/>
              <a:t>Computers</a:t>
            </a:r>
            <a:r>
              <a:rPr lang="en"/>
              <a:t>.</a:t>
            </a:r>
            <a:endParaRPr/>
          </a:p>
        </p:txBody>
      </p:sp>
      <p:pic>
        <p:nvPicPr>
          <p:cNvPr id="143" name="Google Shape;143;p14"/>
          <p:cNvPicPr preferRelativeResize="0"/>
          <p:nvPr/>
        </p:nvPicPr>
        <p:blipFill>
          <a:blip r:embed="rId3">
            <a:alphaModFix/>
          </a:blip>
          <a:stretch>
            <a:fillRect/>
          </a:stretch>
        </p:blipFill>
        <p:spPr>
          <a:xfrm>
            <a:off x="7137365" y="2943142"/>
            <a:ext cx="1205550" cy="1808276"/>
          </a:xfrm>
          <a:prstGeom prst="rect">
            <a:avLst/>
          </a:prstGeom>
          <a:noFill/>
          <a:ln w="28575" cap="flat" cmpd="sng">
            <a:solidFill>
              <a:schemeClr val="lt1"/>
            </a:solidFill>
            <a:prstDash val="solid"/>
            <a:round/>
            <a:headEnd type="none" w="sm" len="sm"/>
            <a:tailEnd type="none" w="sm" len="sm"/>
          </a:ln>
        </p:spPr>
      </p:pic>
      <p:sp>
        <p:nvSpPr>
          <p:cNvPr id="144" name="Google Shape;144;p14"/>
          <p:cNvSpPr txBox="1"/>
          <p:nvPr/>
        </p:nvSpPr>
        <p:spPr>
          <a:xfrm>
            <a:off x="7137425" y="4751425"/>
            <a:ext cx="1205400" cy="29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FFFFFF"/>
                </a:solidFill>
                <a:hlinkClick r:id="rId4"/>
              </a:rPr>
              <a:t>http://www-math.mit.edu/~shor/pic2.jpg</a:t>
            </a:r>
            <a:endParaRPr sz="600">
              <a:solidFill>
                <a:srgbClr val="FFFFFF"/>
              </a:solidFill>
            </a:endParaRPr>
          </a:p>
        </p:txBody>
      </p:sp>
      <p:sp>
        <p:nvSpPr>
          <p:cNvPr id="145" name="Google Shape;145;p14"/>
          <p:cNvSpPr txBox="1"/>
          <p:nvPr/>
        </p:nvSpPr>
        <p:spPr>
          <a:xfrm>
            <a:off x="1297500" y="2994900"/>
            <a:ext cx="5677800" cy="15249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As early as 1985, </a:t>
            </a:r>
            <a:r>
              <a:rPr lang="en" sz="1300" i="1">
                <a:solidFill>
                  <a:schemeClr val="lt1"/>
                </a:solidFill>
                <a:latin typeface="Lato"/>
                <a:ea typeface="Lato"/>
                <a:cs typeface="Lato"/>
                <a:sym typeface="Lato"/>
              </a:rPr>
              <a:t>David Deutsch </a:t>
            </a:r>
            <a:r>
              <a:rPr lang="en" sz="1300">
                <a:solidFill>
                  <a:schemeClr val="lt1"/>
                </a:solidFill>
                <a:latin typeface="Lato"/>
                <a:ea typeface="Lato"/>
                <a:cs typeface="Lato"/>
                <a:sym typeface="Lato"/>
              </a:rPr>
              <a:t>described the first </a:t>
            </a:r>
            <a:r>
              <a:rPr lang="en" sz="1300" i="1">
                <a:solidFill>
                  <a:schemeClr val="lt1"/>
                </a:solidFill>
                <a:latin typeface="Lato"/>
                <a:ea typeface="Lato"/>
                <a:cs typeface="Lato"/>
                <a:sym typeface="Lato"/>
              </a:rPr>
              <a:t>Quantum Computer</a:t>
            </a:r>
            <a:r>
              <a:rPr lang="en" sz="1300">
                <a:solidFill>
                  <a:schemeClr val="lt1"/>
                </a:solidFill>
                <a:latin typeface="Lato"/>
                <a:ea typeface="Lato"/>
                <a:cs typeface="Lato"/>
                <a:sym typeface="Lato"/>
              </a:rPr>
              <a:t>, a </a:t>
            </a:r>
            <a:r>
              <a:rPr lang="en" sz="1300" i="1">
                <a:solidFill>
                  <a:schemeClr val="lt1"/>
                </a:solidFill>
                <a:latin typeface="Lato"/>
                <a:ea typeface="Lato"/>
                <a:cs typeface="Lato"/>
                <a:sym typeface="Lato"/>
              </a:rPr>
              <a:t>Quantum Turing Machine</a:t>
            </a:r>
            <a:r>
              <a:rPr lang="en" sz="1300">
                <a:solidFill>
                  <a:schemeClr val="lt1"/>
                </a:solidFill>
                <a:latin typeface="Lato"/>
                <a:ea typeface="Lato"/>
                <a:cs typeface="Lato"/>
                <a:sym typeface="Lato"/>
              </a:rPr>
              <a:t>, it would simulate another </a:t>
            </a:r>
            <a:r>
              <a:rPr lang="en" sz="1300" i="1">
                <a:solidFill>
                  <a:schemeClr val="lt1"/>
                </a:solidFill>
                <a:latin typeface="Lato"/>
                <a:ea typeface="Lato"/>
                <a:cs typeface="Lato"/>
                <a:sym typeface="Lato"/>
              </a:rPr>
              <a:t>Quantum Computer</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marL="457200" lvl="0" indent="0" algn="l" rtl="0">
              <a:spcBef>
                <a:spcPts val="0"/>
              </a:spcBef>
              <a:spcAft>
                <a:spcPts val="0"/>
              </a:spcAft>
              <a:buNone/>
            </a:pPr>
            <a:endParaRPr sz="1300">
              <a:solidFill>
                <a:schemeClr val="lt1"/>
              </a:solidFill>
              <a:latin typeface="Lato"/>
              <a:ea typeface="Lato"/>
              <a:cs typeface="Lato"/>
              <a:sym typeface="Lato"/>
            </a:endParaRPr>
          </a:p>
          <a:p>
            <a:pPr marL="457200" lvl="0"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In 1994, </a:t>
            </a:r>
            <a:r>
              <a:rPr lang="en" sz="1300" i="1">
                <a:solidFill>
                  <a:schemeClr val="lt1"/>
                </a:solidFill>
                <a:latin typeface="Lato"/>
                <a:ea typeface="Lato"/>
                <a:cs typeface="Lato"/>
                <a:sym typeface="Lato"/>
              </a:rPr>
              <a:t>Peter Shor</a:t>
            </a:r>
            <a:r>
              <a:rPr lang="en" sz="1300">
                <a:solidFill>
                  <a:schemeClr val="lt1"/>
                </a:solidFill>
                <a:latin typeface="Lato"/>
                <a:ea typeface="Lato"/>
                <a:cs typeface="Lato"/>
                <a:sym typeface="Lato"/>
              </a:rPr>
              <a:t> developed the </a:t>
            </a:r>
            <a:r>
              <a:rPr lang="en" sz="1300" i="1">
                <a:solidFill>
                  <a:schemeClr val="lt1"/>
                </a:solidFill>
                <a:latin typeface="Lato"/>
                <a:ea typeface="Lato"/>
                <a:cs typeface="Lato"/>
                <a:sym typeface="Lato"/>
              </a:rPr>
              <a:t>Shor’s Algorithm</a:t>
            </a:r>
            <a:r>
              <a:rPr lang="en" sz="1300">
                <a:solidFill>
                  <a:schemeClr val="lt1"/>
                </a:solidFill>
                <a:latin typeface="Lato"/>
                <a:ea typeface="Lato"/>
                <a:cs typeface="Lato"/>
                <a:sym typeface="Lato"/>
              </a:rPr>
              <a:t>, capable of factoring large numbers at a much faster speed than </a:t>
            </a:r>
            <a:r>
              <a:rPr lang="en" sz="1300" i="1">
                <a:solidFill>
                  <a:schemeClr val="lt1"/>
                </a:solidFill>
                <a:latin typeface="Lato"/>
                <a:ea typeface="Lato"/>
                <a:cs typeface="Lato"/>
                <a:sym typeface="Lato"/>
              </a:rPr>
              <a:t>conventional computers</a:t>
            </a:r>
            <a:r>
              <a:rPr lang="en" sz="1300">
                <a:solidFill>
                  <a:schemeClr val="lt1"/>
                </a:solidFill>
                <a:latin typeface="Lato"/>
                <a:ea typeface="Lato"/>
                <a:cs typeface="Lato"/>
                <a:sym typeface="Lato"/>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xEl>
                                              <p:pRg st="0" end="0"/>
                                            </p:txEl>
                                          </p:spTgt>
                                        </p:tgtEl>
                                        <p:attrNameLst>
                                          <p:attrName>style.visibility</p:attrName>
                                        </p:attrNameLst>
                                      </p:cBhvr>
                                      <p:to>
                                        <p:strVal val="visible"/>
                                      </p:to>
                                    </p:set>
                                    <p:animEffect transition="in" filter="fade">
                                      <p:cBhvr>
                                        <p:cTn id="12" dur="1000"/>
                                        <p:tgtEl>
                                          <p:spTgt spid="1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1" end="1"/>
                                            </p:txEl>
                                          </p:spTgt>
                                        </p:tgtEl>
                                        <p:attrNameLst>
                                          <p:attrName>style.visibility</p:attrName>
                                        </p:attrNameLst>
                                      </p:cBhvr>
                                      <p:to>
                                        <p:strVal val="visible"/>
                                      </p:to>
                                    </p:set>
                                    <p:animEffect transition="in" filter="fade">
                                      <p:cBhvr>
                                        <p:cTn id="17" dur="1000"/>
                                        <p:tgtEl>
                                          <p:spTgt spid="1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xEl>
                                              <p:pRg st="2" end="2"/>
                                            </p:txEl>
                                          </p:spTgt>
                                        </p:tgtEl>
                                        <p:attrNameLst>
                                          <p:attrName>style.visibility</p:attrName>
                                        </p:attrNameLst>
                                      </p:cBhvr>
                                      <p:to>
                                        <p:strVal val="visible"/>
                                      </p:to>
                                    </p:set>
                                    <p:animEffect transition="in" filter="fade">
                                      <p:cBhvr>
                                        <p:cTn id="22" dur="1000"/>
                                        <p:tgtEl>
                                          <p:spTgt spid="1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5">
                                            <p:txEl>
                                              <p:pRg st="0" end="0"/>
                                            </p:txEl>
                                          </p:spTgt>
                                        </p:tgtEl>
                                        <p:attrNameLst>
                                          <p:attrName>style.visibility</p:attrName>
                                        </p:attrNameLst>
                                      </p:cBhvr>
                                      <p:to>
                                        <p:strVal val="visible"/>
                                      </p:to>
                                    </p:set>
                                    <p:animEffect transition="in" filter="fade">
                                      <p:cBhvr>
                                        <p:cTn id="27" dur="1000"/>
                                        <p:tgtEl>
                                          <p:spTgt spid="14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5">
                                            <p:txEl>
                                              <p:pRg st="1" end="1"/>
                                            </p:txEl>
                                          </p:spTgt>
                                        </p:tgtEl>
                                        <p:attrNameLst>
                                          <p:attrName>style.visibility</p:attrName>
                                        </p:attrNameLst>
                                      </p:cBhvr>
                                      <p:to>
                                        <p:strVal val="visible"/>
                                      </p:to>
                                    </p:set>
                                    <p:animEffect transition="in" filter="fade">
                                      <p:cBhvr>
                                        <p:cTn id="32" dur="1000"/>
                                        <p:tgtEl>
                                          <p:spTgt spid="14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5">
                                            <p:txEl>
                                              <p:pRg st="2" end="2"/>
                                            </p:txEl>
                                          </p:spTgt>
                                        </p:tgtEl>
                                        <p:attrNameLst>
                                          <p:attrName>style.visibility</p:attrName>
                                        </p:attrNameLst>
                                      </p:cBhvr>
                                      <p:to>
                                        <p:strVal val="visible"/>
                                      </p:to>
                                    </p:set>
                                    <p:animEffect transition="in" filter="fade">
                                      <p:cBhvr>
                                        <p:cTn id="37" dur="1000"/>
                                        <p:tgtEl>
                                          <p:spTgt spid="14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3"/>
                                        </p:tgtEl>
                                        <p:attrNameLst>
                                          <p:attrName>style.visibility</p:attrName>
                                        </p:attrNameLst>
                                      </p:cBhvr>
                                      <p:to>
                                        <p:strVal val="visible"/>
                                      </p:to>
                                    </p:set>
                                    <p:animEffect transition="in" filter="fade">
                                      <p:cBhvr>
                                        <p:cTn id="42" dur="1000"/>
                                        <p:tgtEl>
                                          <p:spTgt spid="1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4"/>
                                        </p:tgtEl>
                                        <p:attrNameLst>
                                          <p:attrName>style.visibility</p:attrName>
                                        </p:attrNameLst>
                                      </p:cBhvr>
                                      <p:to>
                                        <p:strVal val="visible"/>
                                      </p:to>
                                    </p:set>
                                    <p:animEffect transition="in" filter="fade">
                                      <p:cBhvr>
                                        <p:cTn id="47" dur="1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and History of </a:t>
            </a:r>
            <a:endParaRPr/>
          </a:p>
          <a:p>
            <a:pPr marL="0" lvl="0" indent="0" algn="l" rtl="0">
              <a:spcBef>
                <a:spcPts val="0"/>
              </a:spcBef>
              <a:spcAft>
                <a:spcPts val="0"/>
              </a:spcAft>
              <a:buNone/>
            </a:pPr>
            <a:r>
              <a:rPr lang="en"/>
              <a:t>Quantum Computing over the Years [2]</a:t>
            </a:r>
            <a:endParaRPr/>
          </a:p>
        </p:txBody>
      </p:sp>
      <p:sp>
        <p:nvSpPr>
          <p:cNvPr id="151" name="Google Shape;151;p15"/>
          <p:cNvSpPr txBox="1">
            <a:spLocks noGrp="1"/>
          </p:cNvSpPr>
          <p:nvPr>
            <p:ph type="body" idx="1"/>
          </p:nvPr>
        </p:nvSpPr>
        <p:spPr>
          <a:xfrm>
            <a:off x="1297500" y="1418175"/>
            <a:ext cx="7038900" cy="2765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 1996, </a:t>
            </a:r>
            <a:r>
              <a:rPr lang="en" i="1"/>
              <a:t>Lov Grover</a:t>
            </a:r>
            <a:r>
              <a:rPr lang="en"/>
              <a:t>, developed Speedup, the first algorithm for </a:t>
            </a:r>
            <a:r>
              <a:rPr lang="en" i="1"/>
              <a:t>Quantum Database Research</a:t>
            </a:r>
            <a:r>
              <a:rPr lang="en"/>
              <a:t>. In that same year, a model for the correction of the </a:t>
            </a:r>
            <a:r>
              <a:rPr lang="en" i="1"/>
              <a:t>Quantum Error</a:t>
            </a:r>
            <a:r>
              <a:rPr lang="en"/>
              <a:t> was proposed.</a:t>
            </a:r>
            <a:endParaRPr/>
          </a:p>
          <a:p>
            <a:pPr marL="457200" lvl="0" indent="0" algn="l" rtl="0">
              <a:lnSpc>
                <a:spcPct val="100000"/>
              </a:lnSpc>
              <a:spcBef>
                <a:spcPts val="0"/>
              </a:spcBef>
              <a:spcAft>
                <a:spcPts val="0"/>
              </a:spcAft>
              <a:buNone/>
            </a:pPr>
            <a:endParaRPr/>
          </a:p>
          <a:p>
            <a:pPr marL="457200" lvl="0" indent="-311150" algn="l" rtl="0">
              <a:spcBef>
                <a:spcPts val="0"/>
              </a:spcBef>
              <a:spcAft>
                <a:spcPts val="0"/>
              </a:spcAft>
              <a:buSzPts val="1300"/>
              <a:buChar char="●"/>
            </a:pPr>
            <a:r>
              <a:rPr lang="en"/>
              <a:t>In 1999, the first prototypes of </a:t>
            </a:r>
            <a:r>
              <a:rPr lang="en" i="1"/>
              <a:t>Quantum Computer </a:t>
            </a:r>
            <a:r>
              <a:rPr lang="en"/>
              <a:t>were built using thermal assembly.</a:t>
            </a:r>
            <a:endParaRPr/>
          </a:p>
          <a:p>
            <a:pPr marL="457200" lvl="0" indent="0" algn="l" rtl="0">
              <a:lnSpc>
                <a:spcPct val="100000"/>
              </a:lnSpc>
              <a:spcBef>
                <a:spcPts val="0"/>
              </a:spcBef>
              <a:spcAft>
                <a:spcPts val="0"/>
              </a:spcAft>
              <a:buNone/>
            </a:pPr>
            <a:endParaRPr/>
          </a:p>
          <a:p>
            <a:pPr marL="457200" lvl="0" indent="-311150" algn="l" rtl="0">
              <a:spcBef>
                <a:spcPts val="0"/>
              </a:spcBef>
              <a:spcAft>
                <a:spcPts val="0"/>
              </a:spcAft>
              <a:buSzPts val="1300"/>
              <a:buChar char="●"/>
            </a:pPr>
            <a:r>
              <a:rPr lang="en"/>
              <a:t>In 2007, was developed by </a:t>
            </a:r>
            <a:r>
              <a:rPr lang="en" i="1"/>
              <a:t>D-Wave Systems</a:t>
            </a:r>
            <a:r>
              <a:rPr lang="en"/>
              <a:t>, a </a:t>
            </a:r>
            <a:r>
              <a:rPr lang="en" i="1"/>
              <a:t>Quantum</a:t>
            </a:r>
            <a:r>
              <a:rPr lang="en"/>
              <a:t> 16 </a:t>
            </a:r>
            <a:r>
              <a:rPr lang="en" i="1"/>
              <a:t>qubits </a:t>
            </a:r>
            <a:r>
              <a:rPr lang="en"/>
              <a:t>processor called </a:t>
            </a:r>
            <a:r>
              <a:rPr lang="en" i="1" u="sng"/>
              <a:t>Orion </a:t>
            </a:r>
            <a:r>
              <a:rPr lang="en"/>
              <a:t>that performs practical tasks.</a:t>
            </a:r>
            <a:endParaRPr/>
          </a:p>
          <a:p>
            <a:pPr marL="457200" lvl="0" indent="0" algn="l" rtl="0">
              <a:lnSpc>
                <a:spcPct val="100000"/>
              </a:lnSpc>
              <a:spcBef>
                <a:spcPts val="0"/>
              </a:spcBef>
              <a:spcAft>
                <a:spcPts val="0"/>
              </a:spcAft>
              <a:buNone/>
            </a:pPr>
            <a:endParaRPr/>
          </a:p>
          <a:p>
            <a:pPr marL="457200" lvl="0" indent="-311150" algn="l" rtl="0">
              <a:spcBef>
                <a:spcPts val="0"/>
              </a:spcBef>
              <a:spcAft>
                <a:spcPts val="0"/>
              </a:spcAft>
              <a:buSzPts val="1300"/>
              <a:buChar char="●"/>
            </a:pPr>
            <a:r>
              <a:rPr lang="en"/>
              <a:t>In 2011, </a:t>
            </a:r>
            <a:r>
              <a:rPr lang="en" i="1"/>
              <a:t>D-Wave Systems</a:t>
            </a:r>
            <a:r>
              <a:rPr lang="en"/>
              <a:t> launched the first </a:t>
            </a:r>
            <a:r>
              <a:rPr lang="en" i="1"/>
              <a:t>Quantum Computer</a:t>
            </a:r>
            <a:r>
              <a:rPr lang="en"/>
              <a:t> for commercialization, the </a:t>
            </a:r>
            <a:r>
              <a:rPr lang="en" i="1"/>
              <a:t>D-Wave One</a:t>
            </a:r>
            <a:r>
              <a:rPr lang="en"/>
              <a:t>, which has a 128-qubit processor. But the </a:t>
            </a:r>
            <a:r>
              <a:rPr lang="en" i="1"/>
              <a:t>D-Wave One</a:t>
            </a:r>
            <a:r>
              <a:rPr lang="en"/>
              <a:t> isn’t yet fully independent, it needs to be used in conjunction with </a:t>
            </a:r>
            <a:r>
              <a:rPr lang="en" i="1"/>
              <a:t>conventional computers</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10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fade">
                                      <p:cBhvr>
                                        <p:cTn id="12" dur="10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fade">
                                      <p:cBhvr>
                                        <p:cTn id="17" dur="10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fade">
                                      <p:cBhvr>
                                        <p:cTn id="22" dur="1000"/>
                                        <p:tgtEl>
                                          <p:spTgt spid="1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xEl>
                                              <p:pRg st="4" end="4"/>
                                            </p:txEl>
                                          </p:spTgt>
                                        </p:tgtEl>
                                        <p:attrNameLst>
                                          <p:attrName>style.visibility</p:attrName>
                                        </p:attrNameLst>
                                      </p:cBhvr>
                                      <p:to>
                                        <p:strVal val="visible"/>
                                      </p:to>
                                    </p:set>
                                    <p:animEffect transition="in" filter="fade">
                                      <p:cBhvr>
                                        <p:cTn id="27" dur="1000"/>
                                        <p:tgtEl>
                                          <p:spTgt spid="1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1">
                                            <p:txEl>
                                              <p:pRg st="5" end="5"/>
                                            </p:txEl>
                                          </p:spTgt>
                                        </p:tgtEl>
                                        <p:attrNameLst>
                                          <p:attrName>style.visibility</p:attrName>
                                        </p:attrNameLst>
                                      </p:cBhvr>
                                      <p:to>
                                        <p:strVal val="visible"/>
                                      </p:to>
                                    </p:set>
                                    <p:animEffect transition="in" filter="fade">
                                      <p:cBhvr>
                                        <p:cTn id="32" dur="1000"/>
                                        <p:tgtEl>
                                          <p:spTgt spid="1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1">
                                            <p:txEl>
                                              <p:pRg st="6" end="6"/>
                                            </p:txEl>
                                          </p:spTgt>
                                        </p:tgtEl>
                                        <p:attrNameLst>
                                          <p:attrName>style.visibility</p:attrName>
                                        </p:attrNameLst>
                                      </p:cBhvr>
                                      <p:to>
                                        <p:strVal val="visible"/>
                                      </p:to>
                                    </p:set>
                                    <p:animEffect transition="in" filter="fade">
                                      <p:cBhvr>
                                        <p:cTn id="37" dur="1000"/>
                                        <p:tgtEl>
                                          <p:spTgt spid="1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and History of </a:t>
            </a:r>
            <a:endParaRPr/>
          </a:p>
          <a:p>
            <a:pPr marL="0" lvl="0" indent="0" algn="l" rtl="0">
              <a:spcBef>
                <a:spcPts val="0"/>
              </a:spcBef>
              <a:spcAft>
                <a:spcPts val="0"/>
              </a:spcAft>
              <a:buNone/>
            </a:pPr>
            <a:r>
              <a:rPr lang="en"/>
              <a:t>Quantum Computing over the Years [3]</a:t>
            </a:r>
            <a:endParaRPr/>
          </a:p>
        </p:txBody>
      </p:sp>
      <p:sp>
        <p:nvSpPr>
          <p:cNvPr id="157" name="Google Shape;157;p16"/>
          <p:cNvSpPr txBox="1">
            <a:spLocks noGrp="1"/>
          </p:cNvSpPr>
          <p:nvPr>
            <p:ph type="body" idx="1"/>
          </p:nvPr>
        </p:nvSpPr>
        <p:spPr>
          <a:xfrm>
            <a:off x="1297500" y="1418175"/>
            <a:ext cx="7038900" cy="2857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 2017, </a:t>
            </a:r>
            <a:r>
              <a:rPr lang="en" i="1"/>
              <a:t>D-Wave Systems</a:t>
            </a:r>
            <a:r>
              <a:rPr lang="en"/>
              <a:t> commercially launched the </a:t>
            </a:r>
            <a:r>
              <a:rPr lang="en" i="1"/>
              <a:t>2000Q</a:t>
            </a:r>
            <a:r>
              <a:rPr lang="en"/>
              <a:t>, a </a:t>
            </a:r>
            <a:r>
              <a:rPr lang="en" i="1"/>
              <a:t>Quantum Computer</a:t>
            </a:r>
            <a:r>
              <a:rPr lang="en"/>
              <a:t> of 2,000</a:t>
            </a:r>
            <a:r>
              <a:rPr lang="en" i="1"/>
              <a:t> qubits</a:t>
            </a:r>
            <a:r>
              <a:rPr lang="en"/>
              <a:t> at a meager $ 15 million. The company’s previous </a:t>
            </a:r>
            <a:r>
              <a:rPr lang="en" i="1"/>
              <a:t>Quantum Computer</a:t>
            </a:r>
            <a:r>
              <a:rPr lang="en"/>
              <a:t> had 1,000 </a:t>
            </a:r>
            <a:r>
              <a:rPr lang="en" i="1"/>
              <a:t>qubits</a:t>
            </a:r>
            <a:r>
              <a:rPr lang="en"/>
              <a:t>. The </a:t>
            </a:r>
            <a:r>
              <a:rPr lang="en" i="1"/>
              <a:t>D-Wave Systems</a:t>
            </a:r>
            <a:r>
              <a:rPr lang="en"/>
              <a:t>’ </a:t>
            </a:r>
            <a:r>
              <a:rPr lang="en" i="1"/>
              <a:t>2000Q</a:t>
            </a:r>
            <a:r>
              <a:rPr lang="en"/>
              <a:t> is capable to perform 2,2000 operations at the same time.</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
              <a:t>In this year, </a:t>
            </a:r>
            <a:r>
              <a:rPr lang="en" i="1"/>
              <a:t>Guilherme Tosi</a:t>
            </a:r>
            <a:r>
              <a:rPr lang="en"/>
              <a:t>, invented a radical new architecture for </a:t>
            </a:r>
            <a:r>
              <a:rPr lang="en" i="1"/>
              <a:t>Quantum Computing</a:t>
            </a:r>
            <a:r>
              <a:rPr lang="en"/>
              <a:t>, based on ”</a:t>
            </a:r>
            <a:r>
              <a:rPr lang="en" i="1"/>
              <a:t>flip-flop qubits</a:t>
            </a:r>
            <a:r>
              <a:rPr lang="en"/>
              <a:t>” that can be used in a new type of </a:t>
            </a:r>
            <a:r>
              <a:rPr lang="en" i="1"/>
              <a:t>Quantum Computers</a:t>
            </a:r>
            <a:r>
              <a:rPr lang="en"/>
              <a:t> thus enabling the manufacture of large-scale </a:t>
            </a:r>
            <a:r>
              <a:rPr lang="en" i="1"/>
              <a:t>Quantum processors</a:t>
            </a:r>
            <a:r>
              <a:rPr lang="en"/>
              <a:t> can become much cheaper and easier than was thought possible.</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
              <a:t>Also in 2017, </a:t>
            </a:r>
            <a:r>
              <a:rPr lang="en" i="1"/>
              <a:t>IBM </a:t>
            </a:r>
            <a:r>
              <a:rPr lang="en"/>
              <a:t>announced a </a:t>
            </a:r>
            <a:r>
              <a:rPr lang="en" i="1"/>
              <a:t>Quantum Computer</a:t>
            </a:r>
            <a:r>
              <a:rPr lang="en"/>
              <a:t> that handles 50 </a:t>
            </a:r>
            <a:r>
              <a:rPr lang="en" i="1"/>
              <a:t>qubits</a:t>
            </a:r>
            <a:r>
              <a:rPr lang="en"/>
              <a:t>. The company is also making a 20-</a:t>
            </a:r>
            <a:r>
              <a:rPr lang="en" i="1"/>
              <a:t>qubit</a:t>
            </a:r>
            <a:r>
              <a:rPr lang="en"/>
              <a:t> system available through its </a:t>
            </a:r>
            <a:r>
              <a:rPr lang="en" i="1"/>
              <a:t>Cloud Computing</a:t>
            </a:r>
            <a:r>
              <a:rPr lang="en"/>
              <a:t> platform.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animEffect transition="in" filter="fade">
                                      <p:cBhvr>
                                        <p:cTn id="7" dur="1000"/>
                                        <p:tgtEl>
                                          <p:spTgt spid="1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1" end="1"/>
                                            </p:txEl>
                                          </p:spTgt>
                                        </p:tgtEl>
                                        <p:attrNameLst>
                                          <p:attrName>style.visibility</p:attrName>
                                        </p:attrNameLst>
                                      </p:cBhvr>
                                      <p:to>
                                        <p:strVal val="visible"/>
                                      </p:to>
                                    </p:set>
                                    <p:animEffect transition="in" filter="fade">
                                      <p:cBhvr>
                                        <p:cTn id="12" dur="1000"/>
                                        <p:tgtEl>
                                          <p:spTgt spid="1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7">
                                            <p:txEl>
                                              <p:pRg st="2" end="2"/>
                                            </p:txEl>
                                          </p:spTgt>
                                        </p:tgtEl>
                                        <p:attrNameLst>
                                          <p:attrName>style.visibility</p:attrName>
                                        </p:attrNameLst>
                                      </p:cBhvr>
                                      <p:to>
                                        <p:strVal val="visible"/>
                                      </p:to>
                                    </p:set>
                                    <p:animEffect transition="in" filter="fade">
                                      <p:cBhvr>
                                        <p:cTn id="17" dur="1000"/>
                                        <p:tgtEl>
                                          <p:spTgt spid="1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7">
                                            <p:txEl>
                                              <p:pRg st="3" end="3"/>
                                            </p:txEl>
                                          </p:spTgt>
                                        </p:tgtEl>
                                        <p:attrNameLst>
                                          <p:attrName>style.visibility</p:attrName>
                                        </p:attrNameLst>
                                      </p:cBhvr>
                                      <p:to>
                                        <p:strVal val="visible"/>
                                      </p:to>
                                    </p:set>
                                    <p:animEffect transition="in" filter="fade">
                                      <p:cBhvr>
                                        <p:cTn id="22" dur="1000"/>
                                        <p:tgtEl>
                                          <p:spTgt spid="1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7">
                                            <p:txEl>
                                              <p:pRg st="4" end="4"/>
                                            </p:txEl>
                                          </p:spTgt>
                                        </p:tgtEl>
                                        <p:attrNameLst>
                                          <p:attrName>style.visibility</p:attrName>
                                        </p:attrNameLst>
                                      </p:cBhvr>
                                      <p:to>
                                        <p:strVal val="visible"/>
                                      </p:to>
                                    </p:set>
                                    <p:animEffect transition="in" filter="fade">
                                      <p:cBhvr>
                                        <p:cTn id="27" dur="1000"/>
                                        <p:tgtEl>
                                          <p:spTgt spid="1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and History of </a:t>
            </a:r>
            <a:endParaRPr/>
          </a:p>
          <a:p>
            <a:pPr marL="0" lvl="0" indent="0" algn="l" rtl="0">
              <a:spcBef>
                <a:spcPts val="0"/>
              </a:spcBef>
              <a:spcAft>
                <a:spcPts val="0"/>
              </a:spcAft>
              <a:buNone/>
            </a:pPr>
            <a:r>
              <a:rPr lang="en"/>
              <a:t>Quantum Computing over the Years [4]</a:t>
            </a:r>
            <a:endParaRPr/>
          </a:p>
        </p:txBody>
      </p:sp>
      <p:sp>
        <p:nvSpPr>
          <p:cNvPr id="163" name="Google Shape;163;p17"/>
          <p:cNvSpPr txBox="1">
            <a:spLocks noGrp="1"/>
          </p:cNvSpPr>
          <p:nvPr>
            <p:ph type="body" idx="1"/>
          </p:nvPr>
        </p:nvSpPr>
        <p:spPr>
          <a:xfrm>
            <a:off x="1297500" y="1418175"/>
            <a:ext cx="7190400" cy="2850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 2018, </a:t>
            </a:r>
            <a:r>
              <a:rPr lang="en" i="1"/>
              <a:t>Google</a:t>
            </a:r>
            <a:r>
              <a:rPr lang="en"/>
              <a:t> announced it has created a 72 qubits chip called </a:t>
            </a:r>
            <a:r>
              <a:rPr lang="en" i="1" u="sng"/>
              <a:t>Bristlecone</a:t>
            </a:r>
            <a:r>
              <a:rPr lang="en" i="1"/>
              <a:t> </a:t>
            </a:r>
            <a:r>
              <a:rPr lang="en"/>
              <a:t>which will serve as a basis for its demonstration of </a:t>
            </a:r>
            <a:r>
              <a:rPr lang="en" i="1"/>
              <a:t>Quantum</a:t>
            </a:r>
            <a:r>
              <a:rPr lang="en"/>
              <a:t> supremacy.</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
              <a:t>In 2019, </a:t>
            </a:r>
            <a:r>
              <a:rPr lang="en" i="1"/>
              <a:t>IBM</a:t>
            </a:r>
            <a:r>
              <a:rPr lang="en"/>
              <a:t> unveiled </a:t>
            </a:r>
            <a:r>
              <a:rPr lang="en" i="1" u="sng"/>
              <a:t>IBM Q System One ™</a:t>
            </a:r>
            <a:r>
              <a:rPr lang="en"/>
              <a:t>, the world’s first integrated universal approximate </a:t>
            </a:r>
            <a:r>
              <a:rPr lang="en" i="1"/>
              <a:t>Quantum Computer System</a:t>
            </a:r>
            <a:r>
              <a:rPr lang="en"/>
              <a:t> designed for scientific and commercial use. </a:t>
            </a:r>
            <a:r>
              <a:rPr lang="en" i="1"/>
              <a:t>IBM</a:t>
            </a:r>
            <a:r>
              <a:rPr lang="en"/>
              <a:t> also announced plans to open its first </a:t>
            </a:r>
            <a:r>
              <a:rPr lang="en" i="1"/>
              <a:t>IBM Q Quantum Computation Center</a:t>
            </a:r>
            <a:r>
              <a:rPr lang="en"/>
              <a:t> for commercial clients, in New York.</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
              <a:t>Also in 2019, a team of Physicists from </a:t>
            </a:r>
            <a:r>
              <a:rPr lang="en" i="1"/>
              <a:t>ETH Zurich</a:t>
            </a:r>
            <a:r>
              <a:rPr lang="en"/>
              <a:t>, “experimentally demonstrate a time reversal” in a single electron, sending a </a:t>
            </a:r>
            <a:r>
              <a:rPr lang="en" i="1"/>
              <a:t>qubit</a:t>
            </a:r>
            <a:r>
              <a:rPr lang="en"/>
              <a:t> from a more complicated state to a simpler one. The experiment’s results got a success rate of 85% in a </a:t>
            </a:r>
            <a:r>
              <a:rPr lang="en" i="1"/>
              <a:t>Quantum Computer</a:t>
            </a:r>
            <a:r>
              <a:rPr lang="en"/>
              <a:t> of 2 </a:t>
            </a:r>
            <a:r>
              <a:rPr lang="en" i="1"/>
              <a:t>qubits</a:t>
            </a:r>
            <a:r>
              <a:rPr lang="en"/>
              <a:t>, occurring more errors and dropping to a success rate to 50%, when introduced a 3rd </a:t>
            </a:r>
            <a:r>
              <a:rPr lang="en" i="1"/>
              <a:t>qubit</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Effect transition="in" filter="fade">
                                      <p:cBhvr>
                                        <p:cTn id="12" dur="1000"/>
                                        <p:tgtEl>
                                          <p:spTgt spid="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Effect transition="in" filter="fade">
                                      <p:cBhvr>
                                        <p:cTn id="17" dur="1000"/>
                                        <p:tgtEl>
                                          <p:spTgt spid="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3" end="3"/>
                                            </p:txEl>
                                          </p:spTgt>
                                        </p:tgtEl>
                                        <p:attrNameLst>
                                          <p:attrName>style.visibility</p:attrName>
                                        </p:attrNameLst>
                                      </p:cBhvr>
                                      <p:to>
                                        <p:strVal val="visible"/>
                                      </p:to>
                                    </p:set>
                                    <p:animEffect transition="in" filter="fade">
                                      <p:cBhvr>
                                        <p:cTn id="22" dur="1000"/>
                                        <p:tgtEl>
                                          <p:spTgt spid="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
                                            <p:txEl>
                                              <p:pRg st="4" end="4"/>
                                            </p:txEl>
                                          </p:spTgt>
                                        </p:tgtEl>
                                        <p:attrNameLst>
                                          <p:attrName>style.visibility</p:attrName>
                                        </p:attrNameLst>
                                      </p:cBhvr>
                                      <p:to>
                                        <p:strVal val="visible"/>
                                      </p:to>
                                    </p:set>
                                    <p:animEffect transition="in" filter="fade">
                                      <p:cBhvr>
                                        <p:cTn id="27" dur="1000"/>
                                        <p:tgtEl>
                                          <p:spTgt spid="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Tractable and Intractable Problems</a:t>
            </a:r>
            <a:endParaRPr/>
          </a:p>
        </p:txBody>
      </p:sp>
      <p:sp>
        <p:nvSpPr>
          <p:cNvPr id="169" name="Google Shape;169;p18"/>
          <p:cNvSpPr txBox="1">
            <a:spLocks noGrp="1"/>
          </p:cNvSpPr>
          <p:nvPr>
            <p:ph type="body" idx="1"/>
          </p:nvPr>
        </p:nvSpPr>
        <p:spPr>
          <a:xfrm>
            <a:off x="1297500" y="900450"/>
            <a:ext cx="7239000" cy="703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The </a:t>
            </a:r>
            <a:r>
              <a:rPr lang="en" sz="1200" i="1"/>
              <a:t>Quantum Computing</a:t>
            </a:r>
            <a:r>
              <a:rPr lang="en" sz="1200"/>
              <a:t> promises to break many paradigms of </a:t>
            </a:r>
            <a:r>
              <a:rPr lang="en" sz="1200" i="1"/>
              <a:t>Classical Computing</a:t>
            </a:r>
            <a:r>
              <a:rPr lang="en" sz="1200"/>
              <a:t>, in which divide the problems into </a:t>
            </a:r>
            <a:r>
              <a:rPr lang="en" sz="1200" i="1"/>
              <a:t>“tractable problems”</a:t>
            </a:r>
            <a:r>
              <a:rPr lang="en" sz="1200"/>
              <a:t> that have </a:t>
            </a:r>
            <a:r>
              <a:rPr lang="en" sz="1200" i="1"/>
              <a:t>reasonable</a:t>
            </a:r>
            <a:r>
              <a:rPr lang="en" sz="1200"/>
              <a:t>, </a:t>
            </a:r>
            <a:r>
              <a:rPr lang="en" sz="1200" i="1"/>
              <a:t>polynomial-time</a:t>
            </a:r>
            <a:r>
              <a:rPr lang="en" sz="1200"/>
              <a:t> solutions and </a:t>
            </a:r>
            <a:r>
              <a:rPr lang="en" sz="1200" i="1"/>
              <a:t>“intractable problems”</a:t>
            </a:r>
            <a:r>
              <a:rPr lang="en" sz="1200"/>
              <a:t>, that are problems that don’t have it:</a:t>
            </a:r>
            <a:endParaRPr sz="1200">
              <a:solidFill>
                <a:srgbClr val="FFFFFF"/>
              </a:solidFill>
              <a:latin typeface="Arial"/>
              <a:ea typeface="Arial"/>
              <a:cs typeface="Arial"/>
              <a:sym typeface="Arial"/>
            </a:endParaRPr>
          </a:p>
          <a:p>
            <a:pPr marL="457200" lvl="0" indent="0" algn="l" rtl="0">
              <a:spcBef>
                <a:spcPts val="0"/>
              </a:spcBef>
              <a:spcAft>
                <a:spcPts val="1600"/>
              </a:spcAft>
              <a:buNone/>
            </a:pPr>
            <a:endParaRPr/>
          </a:p>
        </p:txBody>
      </p:sp>
      <p:graphicFrame>
        <p:nvGraphicFramePr>
          <p:cNvPr id="170" name="Google Shape;170;p18"/>
          <p:cNvGraphicFramePr/>
          <p:nvPr/>
        </p:nvGraphicFramePr>
        <p:xfrm>
          <a:off x="1693488" y="1730714"/>
          <a:ext cx="6246900" cy="3108660"/>
        </p:xfrm>
        <a:graphic>
          <a:graphicData uri="http://schemas.openxmlformats.org/drawingml/2006/table">
            <a:tbl>
              <a:tblPr>
                <a:noFill/>
                <a:tableStyleId>{49926472-FFBA-4641-B353-7523F1265312}</a:tableStyleId>
              </a:tblPr>
              <a:tblGrid>
                <a:gridCol w="2217150">
                  <a:extLst>
                    <a:ext uri="{9D8B030D-6E8A-4147-A177-3AD203B41FA5}">
                      <a16:colId xmlns:a16="http://schemas.microsoft.com/office/drawing/2014/main" val="20000"/>
                    </a:ext>
                  </a:extLst>
                </a:gridCol>
                <a:gridCol w="1875375">
                  <a:extLst>
                    <a:ext uri="{9D8B030D-6E8A-4147-A177-3AD203B41FA5}">
                      <a16:colId xmlns:a16="http://schemas.microsoft.com/office/drawing/2014/main" val="20001"/>
                    </a:ext>
                  </a:extLst>
                </a:gridCol>
                <a:gridCol w="2154375">
                  <a:extLst>
                    <a:ext uri="{9D8B030D-6E8A-4147-A177-3AD203B41FA5}">
                      <a16:colId xmlns:a16="http://schemas.microsoft.com/office/drawing/2014/main" val="20002"/>
                    </a:ext>
                  </a:extLst>
                </a:gridCol>
              </a:tblGrid>
              <a:tr h="362350">
                <a:tc>
                  <a:txBody>
                    <a:bodyPr/>
                    <a:lstStyle/>
                    <a:p>
                      <a:pPr marL="0" lvl="0" indent="0" algn="ctr" rtl="0">
                        <a:spcBef>
                          <a:spcPts val="0"/>
                        </a:spcBef>
                        <a:spcAft>
                          <a:spcPts val="0"/>
                        </a:spcAft>
                        <a:buNone/>
                      </a:pPr>
                      <a:r>
                        <a:rPr lang="en" sz="1200" b="1" i="1">
                          <a:solidFill>
                            <a:srgbClr val="FFFFFF"/>
                          </a:solidFill>
                          <a:latin typeface="Calibri"/>
                          <a:ea typeface="Calibri"/>
                          <a:cs typeface="Calibri"/>
                          <a:sym typeface="Calibri"/>
                        </a:rPr>
                        <a:t>Mathematical Notation</a:t>
                      </a:r>
                      <a:endParaRPr sz="12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b="1" i="1">
                          <a:solidFill>
                            <a:srgbClr val="FFFFFF"/>
                          </a:solidFill>
                          <a:latin typeface="Calibri"/>
                          <a:ea typeface="Calibri"/>
                          <a:cs typeface="Calibri"/>
                          <a:sym typeface="Calibri"/>
                        </a:rPr>
                        <a:t>Complexity Time</a:t>
                      </a:r>
                      <a:endParaRPr sz="12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b="1" i="1">
                          <a:solidFill>
                            <a:srgbClr val="FFFFFF"/>
                          </a:solidFill>
                          <a:latin typeface="Calibri"/>
                          <a:ea typeface="Calibri"/>
                          <a:cs typeface="Calibri"/>
                          <a:sym typeface="Calibri"/>
                        </a:rPr>
                        <a:t>Tractable/Intractable</a:t>
                      </a:r>
                      <a:endParaRPr sz="12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4250">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O(1)</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Constant</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00FF00"/>
                          </a:solidFill>
                          <a:latin typeface="Calibri"/>
                          <a:ea typeface="Calibri"/>
                          <a:cs typeface="Calibri"/>
                          <a:sym typeface="Calibri"/>
                        </a:rPr>
                        <a:t>Tractable</a:t>
                      </a:r>
                      <a:endParaRPr sz="800" b="1" i="1">
                        <a:solidFill>
                          <a:srgbClr val="00FF00"/>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294250">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O(log(n))</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Logarithmic</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00FF00"/>
                          </a:solidFill>
                          <a:latin typeface="Calibri"/>
                          <a:ea typeface="Calibri"/>
                          <a:cs typeface="Calibri"/>
                          <a:sym typeface="Calibri"/>
                        </a:rPr>
                        <a:t>Tractable</a:t>
                      </a:r>
                      <a:endParaRPr sz="800" b="1" i="1">
                        <a:solidFill>
                          <a:srgbClr val="00FF00"/>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294250">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O(n)</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Linear</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00FF00"/>
                          </a:solidFill>
                          <a:latin typeface="Calibri"/>
                          <a:ea typeface="Calibri"/>
                          <a:cs typeface="Calibri"/>
                          <a:sym typeface="Calibri"/>
                        </a:rPr>
                        <a:t>Tractable</a:t>
                      </a:r>
                      <a:endParaRPr sz="800" b="1" i="1">
                        <a:solidFill>
                          <a:srgbClr val="00FF00"/>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294250">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O(n x log(n))</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N-Log-N</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00FF00"/>
                          </a:solidFill>
                          <a:latin typeface="Calibri"/>
                          <a:ea typeface="Calibri"/>
                          <a:cs typeface="Calibri"/>
                          <a:sym typeface="Calibri"/>
                        </a:rPr>
                        <a:t>Tractable</a:t>
                      </a:r>
                      <a:endParaRPr sz="800" b="1" i="1">
                        <a:solidFill>
                          <a:srgbClr val="00FF00"/>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4"/>
                  </a:ext>
                </a:extLst>
              </a:tr>
              <a:tr h="294250">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O(n</a:t>
                      </a:r>
                      <a:r>
                        <a:rPr lang="en" sz="800" b="1" i="1" baseline="30000">
                          <a:solidFill>
                            <a:srgbClr val="FFFFFF"/>
                          </a:solidFill>
                          <a:latin typeface="Calibri"/>
                          <a:ea typeface="Calibri"/>
                          <a:cs typeface="Calibri"/>
                          <a:sym typeface="Calibri"/>
                        </a:rPr>
                        <a:t>2</a:t>
                      </a:r>
                      <a:r>
                        <a:rPr lang="en" sz="800" b="1" i="1">
                          <a:solidFill>
                            <a:srgbClr val="FFFFFF"/>
                          </a:solidFill>
                          <a:latin typeface="Calibri"/>
                          <a:ea typeface="Calibri"/>
                          <a:cs typeface="Calibri"/>
                          <a:sym typeface="Calibri"/>
                        </a:rPr>
                        <a:t>)</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Polynomial (Quadratic)</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00FF00"/>
                          </a:solidFill>
                          <a:latin typeface="Calibri"/>
                          <a:ea typeface="Calibri"/>
                          <a:cs typeface="Calibri"/>
                          <a:sym typeface="Calibri"/>
                        </a:rPr>
                        <a:t>Tractable</a:t>
                      </a:r>
                      <a:endParaRPr sz="800" b="1" i="1">
                        <a:solidFill>
                          <a:srgbClr val="00FF00"/>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5"/>
                  </a:ext>
                </a:extLst>
              </a:tr>
              <a:tr h="294250">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O(n</a:t>
                      </a:r>
                      <a:r>
                        <a:rPr lang="en" sz="800" b="1" i="1" baseline="30000">
                          <a:solidFill>
                            <a:srgbClr val="FFFFFF"/>
                          </a:solidFill>
                          <a:latin typeface="Calibri"/>
                          <a:ea typeface="Calibri"/>
                          <a:cs typeface="Calibri"/>
                          <a:sym typeface="Calibri"/>
                        </a:rPr>
                        <a:t>3</a:t>
                      </a:r>
                      <a:r>
                        <a:rPr lang="en" sz="800" b="1" i="1">
                          <a:solidFill>
                            <a:srgbClr val="FFFFFF"/>
                          </a:solidFill>
                          <a:latin typeface="Calibri"/>
                          <a:ea typeface="Calibri"/>
                          <a:cs typeface="Calibri"/>
                          <a:sym typeface="Calibri"/>
                        </a:rPr>
                        <a:t>)</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Polynomial (Cubic)</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00FF00"/>
                          </a:solidFill>
                          <a:latin typeface="Calibri"/>
                          <a:ea typeface="Calibri"/>
                          <a:cs typeface="Calibri"/>
                          <a:sym typeface="Calibri"/>
                        </a:rPr>
                        <a:t>Tractable</a:t>
                      </a:r>
                      <a:endParaRPr sz="800" b="1" i="1">
                        <a:solidFill>
                          <a:srgbClr val="00FF00"/>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6"/>
                  </a:ext>
                </a:extLst>
              </a:tr>
              <a:tr h="294250">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O(k</a:t>
                      </a:r>
                      <a:r>
                        <a:rPr lang="en" sz="800" b="1" i="1" baseline="30000">
                          <a:solidFill>
                            <a:srgbClr val="FFFFFF"/>
                          </a:solidFill>
                          <a:latin typeface="Calibri"/>
                          <a:ea typeface="Calibri"/>
                          <a:cs typeface="Calibri"/>
                          <a:sym typeface="Calibri"/>
                        </a:rPr>
                        <a:t>n</a:t>
                      </a:r>
                      <a:r>
                        <a:rPr lang="en" sz="800" b="1" i="1">
                          <a:solidFill>
                            <a:srgbClr val="FFFFFF"/>
                          </a:solidFill>
                          <a:latin typeface="Calibri"/>
                          <a:ea typeface="Calibri"/>
                          <a:cs typeface="Calibri"/>
                          <a:sym typeface="Calibri"/>
                        </a:rPr>
                        <a:t>), e.g., O(2</a:t>
                      </a:r>
                      <a:r>
                        <a:rPr lang="en" sz="800" b="1" i="1" baseline="30000">
                          <a:solidFill>
                            <a:srgbClr val="FFFFFF"/>
                          </a:solidFill>
                          <a:latin typeface="Calibri"/>
                          <a:ea typeface="Calibri"/>
                          <a:cs typeface="Calibri"/>
                          <a:sym typeface="Calibri"/>
                        </a:rPr>
                        <a:t>n</a:t>
                      </a:r>
                      <a:r>
                        <a:rPr lang="en" sz="800" b="1" i="1">
                          <a:solidFill>
                            <a:srgbClr val="FFFFFF"/>
                          </a:solidFill>
                          <a:latin typeface="Calibri"/>
                          <a:ea typeface="Calibri"/>
                          <a:cs typeface="Calibri"/>
                          <a:sym typeface="Calibri"/>
                        </a:rPr>
                        <a:t>)</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Exponential</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0000"/>
                          </a:solidFill>
                          <a:latin typeface="Calibri"/>
                          <a:ea typeface="Calibri"/>
                          <a:cs typeface="Calibri"/>
                          <a:sym typeface="Calibri"/>
                        </a:rPr>
                        <a:t>Intractable</a:t>
                      </a:r>
                      <a:endParaRPr sz="800" b="1" i="1">
                        <a:solidFill>
                          <a:srgbClr val="FF0000"/>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7"/>
                  </a:ext>
                </a:extLst>
              </a:tr>
              <a:tr h="294250">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O(n!)</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Factorial</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0000"/>
                          </a:solidFill>
                          <a:latin typeface="Calibri"/>
                          <a:ea typeface="Calibri"/>
                          <a:cs typeface="Calibri"/>
                          <a:sym typeface="Calibri"/>
                        </a:rPr>
                        <a:t>Intractable</a:t>
                      </a:r>
                      <a:endParaRPr sz="800" b="1" i="1">
                        <a:solidFill>
                          <a:srgbClr val="FF0000"/>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8"/>
                  </a:ext>
                </a:extLst>
              </a:tr>
              <a:tr h="294250">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O(n</a:t>
                      </a:r>
                      <a:r>
                        <a:rPr lang="en" sz="800" b="1" i="1" baseline="30000">
                          <a:solidFill>
                            <a:srgbClr val="FFFFFF"/>
                          </a:solidFill>
                          <a:latin typeface="Calibri"/>
                          <a:ea typeface="Calibri"/>
                          <a:cs typeface="Calibri"/>
                          <a:sym typeface="Calibri"/>
                        </a:rPr>
                        <a:t>n</a:t>
                      </a:r>
                      <a:r>
                        <a:rPr lang="en" sz="800" b="1" i="1">
                          <a:solidFill>
                            <a:srgbClr val="FFFFFF"/>
                          </a:solidFill>
                          <a:latin typeface="Calibri"/>
                          <a:ea typeface="Calibri"/>
                          <a:cs typeface="Calibri"/>
                          <a:sym typeface="Calibri"/>
                        </a:rPr>
                        <a:t>)</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FFFF"/>
                          </a:solidFill>
                          <a:latin typeface="Calibri"/>
                          <a:ea typeface="Calibri"/>
                          <a:cs typeface="Calibri"/>
                          <a:sym typeface="Calibri"/>
                        </a:rPr>
                        <a:t>Super-Exponential</a:t>
                      </a:r>
                      <a:endParaRPr sz="800" b="1" i="1">
                        <a:solidFill>
                          <a:srgbClr val="FFFFFF"/>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800" b="1" i="1">
                          <a:solidFill>
                            <a:srgbClr val="FF0000"/>
                          </a:solidFill>
                          <a:latin typeface="Calibri"/>
                          <a:ea typeface="Calibri"/>
                          <a:cs typeface="Calibri"/>
                          <a:sym typeface="Calibri"/>
                        </a:rPr>
                        <a:t>Intractable</a:t>
                      </a:r>
                      <a:endParaRPr sz="800" b="1" i="1">
                        <a:solidFill>
                          <a:srgbClr val="FF0000"/>
                        </a:solidFill>
                        <a:latin typeface="Calibri"/>
                        <a:ea typeface="Calibri"/>
                        <a:cs typeface="Calibri"/>
                        <a:sym typeface="Calibri"/>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5"/>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10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Moore’s Law</a:t>
            </a:r>
            <a:endParaRPr/>
          </a:p>
        </p:txBody>
      </p:sp>
      <p:sp>
        <p:nvSpPr>
          <p:cNvPr id="176" name="Google Shape;176;p19"/>
          <p:cNvSpPr txBox="1">
            <a:spLocks noGrp="1"/>
          </p:cNvSpPr>
          <p:nvPr>
            <p:ph type="body" idx="1"/>
          </p:nvPr>
        </p:nvSpPr>
        <p:spPr>
          <a:xfrm>
            <a:off x="1297500" y="900450"/>
            <a:ext cx="7239000" cy="579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a:t>
            </a:r>
            <a:r>
              <a:rPr lang="en" i="1"/>
              <a:t>Moore’s Law</a:t>
            </a:r>
            <a:r>
              <a:rPr lang="en"/>
              <a:t> predicted that computing should reach its limits by 2020s, as it becomes  harder to produce </a:t>
            </a:r>
            <a:r>
              <a:rPr lang="en" i="1"/>
              <a:t>processors</a:t>
            </a:r>
            <a:r>
              <a:rPr lang="en"/>
              <a:t> and </a:t>
            </a:r>
            <a:r>
              <a:rPr lang="en" i="1"/>
              <a:t>chips</a:t>
            </a:r>
            <a:r>
              <a:rPr lang="en"/>
              <a:t>, in smaller dimensions and geometries:</a:t>
            </a:r>
            <a:endParaRPr sz="1100"/>
          </a:p>
        </p:txBody>
      </p:sp>
      <p:pic>
        <p:nvPicPr>
          <p:cNvPr id="177" name="Google Shape;177;p19"/>
          <p:cNvPicPr preferRelativeResize="0"/>
          <p:nvPr/>
        </p:nvPicPr>
        <p:blipFill rotWithShape="1">
          <a:blip r:embed="rId3">
            <a:alphaModFix/>
          </a:blip>
          <a:srcRect t="12671"/>
          <a:stretch/>
        </p:blipFill>
        <p:spPr>
          <a:xfrm>
            <a:off x="1372275" y="1681262"/>
            <a:ext cx="5880852" cy="2933700"/>
          </a:xfrm>
          <a:prstGeom prst="rect">
            <a:avLst/>
          </a:prstGeom>
          <a:noFill/>
          <a:ln w="19050" cap="flat" cmpd="sng">
            <a:solidFill>
              <a:srgbClr val="FFFFFF"/>
            </a:solidFill>
            <a:prstDash val="solid"/>
            <a:round/>
            <a:headEnd type="none" w="sm" len="sm"/>
            <a:tailEnd type="none" w="sm" len="sm"/>
          </a:ln>
        </p:spPr>
      </p:pic>
      <p:sp>
        <p:nvSpPr>
          <p:cNvPr id="178" name="Google Shape;178;p19"/>
          <p:cNvSpPr txBox="1"/>
          <p:nvPr/>
        </p:nvSpPr>
        <p:spPr>
          <a:xfrm>
            <a:off x="7570700" y="2055550"/>
            <a:ext cx="1270800" cy="97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Rate of CPU Performance Increase is Slowing</a:t>
            </a:r>
            <a:endParaRPr>
              <a:solidFill>
                <a:srgbClr val="FFFFFF"/>
              </a:solidFill>
              <a:latin typeface="Lato"/>
              <a:ea typeface="Lato"/>
              <a:cs typeface="Lato"/>
              <a:sym typeface="Lato"/>
            </a:endParaRPr>
          </a:p>
        </p:txBody>
      </p:sp>
      <p:pic>
        <p:nvPicPr>
          <p:cNvPr id="179" name="Google Shape;179;p19"/>
          <p:cNvPicPr preferRelativeResize="0"/>
          <p:nvPr/>
        </p:nvPicPr>
        <p:blipFill>
          <a:blip r:embed="rId4">
            <a:alphaModFix/>
          </a:blip>
          <a:stretch>
            <a:fillRect/>
          </a:stretch>
        </p:blipFill>
        <p:spPr>
          <a:xfrm>
            <a:off x="7538578" y="3147128"/>
            <a:ext cx="1335050" cy="888425"/>
          </a:xfrm>
          <a:prstGeom prst="rect">
            <a:avLst/>
          </a:prstGeom>
          <a:noFill/>
          <a:ln w="19050" cap="flat" cmpd="sng">
            <a:solidFill>
              <a:srgbClr val="FFFFFF"/>
            </a:solidFill>
            <a:prstDash val="solid"/>
            <a:round/>
            <a:headEnd type="none" w="sm" len="sm"/>
            <a:tailEnd type="none" w="sm" len="sm"/>
          </a:ln>
        </p:spPr>
      </p:pic>
      <p:sp>
        <p:nvSpPr>
          <p:cNvPr id="180" name="Google Shape;180;p19"/>
          <p:cNvSpPr txBox="1"/>
          <p:nvPr/>
        </p:nvSpPr>
        <p:spPr>
          <a:xfrm>
            <a:off x="2585150" y="4643775"/>
            <a:ext cx="3455100" cy="2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FFFFFF"/>
                </a:solidFill>
                <a:hlinkClick r:id="rId5"/>
              </a:rPr>
              <a:t>https://blog.tidalscale.com/hubfs/Screen%20Shot%202018-03-06%20at%205.49.02%20PM.png</a:t>
            </a:r>
            <a:endParaRPr sz="600">
              <a:solidFill>
                <a:srgbClr val="FFFFFF"/>
              </a:solidFill>
            </a:endParaRPr>
          </a:p>
        </p:txBody>
      </p:sp>
      <p:sp>
        <p:nvSpPr>
          <p:cNvPr id="181" name="Google Shape;181;p19"/>
          <p:cNvSpPr txBox="1"/>
          <p:nvPr/>
        </p:nvSpPr>
        <p:spPr>
          <a:xfrm>
            <a:off x="7538600" y="4035550"/>
            <a:ext cx="13350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FFFFFF"/>
                </a:solidFill>
                <a:hlinkClick r:id="rId6"/>
              </a:rPr>
              <a:t>https://cdn.wccftech.com/wp-content/uploads/2018/10/Intel-9th-Gen-Core-1-Custom-740x494.jpg</a:t>
            </a:r>
            <a:endParaRPr sz="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fade">
                                      <p:cBhvr>
                                        <p:cTn id="12" dur="1000"/>
                                        <p:tgtEl>
                                          <p:spTgt spid="1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1000"/>
                                        <p:tgtEl>
                                          <p:spTgt spid="1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fade">
                                      <p:cBhvr>
                                        <p:cTn id="22" dur="1000"/>
                                        <p:tgtEl>
                                          <p:spTgt spid="1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animEffect transition="in" filter="fade">
                                      <p:cBhvr>
                                        <p:cTn id="27" dur="1000"/>
                                        <p:tgtEl>
                                          <p:spTgt spid="1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9"/>
                                        </p:tgtEl>
                                        <p:attrNameLst>
                                          <p:attrName>style.visibility</p:attrName>
                                        </p:attrNameLst>
                                      </p:cBhvr>
                                      <p:to>
                                        <p:strVal val="visible"/>
                                      </p:to>
                                    </p:set>
                                    <p:animEffect transition="in" filter="fade">
                                      <p:cBhvr>
                                        <p:cTn id="32" dur="1000"/>
                                        <p:tgtEl>
                                          <p:spTgt spid="1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1"/>
                                        </p:tgtEl>
                                        <p:attrNameLst>
                                          <p:attrName>style.visibility</p:attrName>
                                        </p:attrNameLst>
                                      </p:cBhvr>
                                      <p:to>
                                        <p:strVal val="visible"/>
                                      </p:to>
                                    </p:set>
                                    <p:animEffect transition="in" filter="fade">
                                      <p:cBhvr>
                                        <p:cTn id="37"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1297500" y="393750"/>
            <a:ext cx="70389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Principles of Quantum Computing [1]</a:t>
            </a:r>
            <a:endParaRPr/>
          </a:p>
        </p:txBody>
      </p:sp>
      <p:sp>
        <p:nvSpPr>
          <p:cNvPr id="187" name="Google Shape;187;p20"/>
          <p:cNvSpPr txBox="1">
            <a:spLocks noGrp="1"/>
          </p:cNvSpPr>
          <p:nvPr>
            <p:ph type="body" idx="1"/>
          </p:nvPr>
        </p:nvSpPr>
        <p:spPr>
          <a:xfrm>
            <a:off x="1297500" y="913900"/>
            <a:ext cx="7260600" cy="2978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principles of </a:t>
            </a:r>
            <a:r>
              <a:rPr lang="en" i="1"/>
              <a:t>Quantum Computing</a:t>
            </a:r>
            <a:r>
              <a:rPr lang="en"/>
              <a:t>, come from some foundations of </a:t>
            </a:r>
            <a:r>
              <a:rPr lang="en" i="1"/>
              <a:t>Classical Physics</a:t>
            </a:r>
            <a:r>
              <a:rPr lang="en"/>
              <a:t>, where it can be highlighted:</a:t>
            </a:r>
            <a:endParaRPr/>
          </a:p>
          <a:p>
            <a:pPr marL="457200" lvl="0" indent="0" algn="l" rtl="0">
              <a:spcBef>
                <a:spcPts val="0"/>
              </a:spcBef>
              <a:spcAft>
                <a:spcPts val="0"/>
              </a:spcAft>
              <a:buNone/>
            </a:pPr>
            <a:endParaRPr/>
          </a:p>
          <a:p>
            <a:pPr marL="914400" lvl="1" indent="-298450" algn="l" rtl="0">
              <a:spcBef>
                <a:spcPts val="0"/>
              </a:spcBef>
              <a:spcAft>
                <a:spcPts val="0"/>
              </a:spcAft>
              <a:buSzPts val="1100"/>
              <a:buChar char="○"/>
            </a:pPr>
            <a:r>
              <a:rPr lang="en" i="1"/>
              <a:t>1) Quantum Overlap</a:t>
            </a:r>
            <a:r>
              <a:rPr lang="en"/>
              <a:t>:</a:t>
            </a:r>
            <a:endParaRPr/>
          </a:p>
          <a:p>
            <a:pPr marL="1371600" lvl="2" indent="-298450" algn="l" rtl="0">
              <a:spcBef>
                <a:spcPts val="0"/>
              </a:spcBef>
              <a:spcAft>
                <a:spcPts val="0"/>
              </a:spcAft>
              <a:buSzPts val="1100"/>
              <a:buChar char="■"/>
            </a:pPr>
            <a:r>
              <a:rPr lang="en"/>
              <a:t>A partially existence of a </a:t>
            </a:r>
            <a:r>
              <a:rPr lang="en" i="1"/>
              <a:t>Physical System</a:t>
            </a:r>
            <a:r>
              <a:rPr lang="en"/>
              <a:t> in all theoretically possible states simultaneously before being  measured. But when measured or observed, the system is shown in a single state;</a:t>
            </a:r>
            <a:endParaRPr/>
          </a:p>
          <a:p>
            <a:pPr marL="914400" lvl="1" indent="-298450" algn="l" rtl="0">
              <a:spcBef>
                <a:spcPts val="0"/>
              </a:spcBef>
              <a:spcAft>
                <a:spcPts val="0"/>
              </a:spcAft>
              <a:buSzPts val="1100"/>
              <a:buChar char="○"/>
            </a:pPr>
            <a:r>
              <a:rPr lang="en" i="1"/>
              <a:t>2) Schrödinger’s Cat Experience</a:t>
            </a:r>
            <a:r>
              <a:rPr lang="en"/>
              <a:t>:</a:t>
            </a:r>
            <a:endParaRPr/>
          </a:p>
          <a:p>
            <a:pPr marL="1371600" lvl="2" indent="-298450" algn="l" rtl="0">
              <a:spcBef>
                <a:spcPts val="0"/>
              </a:spcBef>
              <a:spcAft>
                <a:spcPts val="0"/>
              </a:spcAft>
              <a:buSzPts val="1100"/>
              <a:buChar char="■"/>
            </a:pPr>
            <a:r>
              <a:rPr lang="en"/>
              <a:t>An </a:t>
            </a:r>
            <a:r>
              <a:rPr lang="en" sz="1100"/>
              <a:t>experiment seek</a:t>
            </a:r>
            <a:r>
              <a:rPr lang="en"/>
              <a:t>ing </a:t>
            </a:r>
            <a:r>
              <a:rPr lang="en" sz="1100"/>
              <a:t>to illustrate </a:t>
            </a:r>
            <a:r>
              <a:rPr lang="en" sz="1100" i="1"/>
              <a:t>Copenhagen’s Interpretation of Quantum Mechanics</a:t>
            </a:r>
            <a:r>
              <a:rPr lang="en"/>
              <a:t>, applied to a cat</a:t>
            </a:r>
            <a:r>
              <a:rPr lang="en" sz="1100"/>
              <a:t> enclosed in a box, so that</a:t>
            </a:r>
            <a:r>
              <a:rPr lang="en"/>
              <a:t> </a:t>
            </a:r>
            <a:r>
              <a:rPr lang="en" sz="1100"/>
              <a:t>it’s not only alive or only dead, but ”undead”;</a:t>
            </a:r>
            <a:endParaRPr sz="1100"/>
          </a:p>
          <a:p>
            <a:pPr marL="914400" lvl="1" indent="-298450" algn="l" rtl="0">
              <a:spcBef>
                <a:spcPts val="0"/>
              </a:spcBef>
              <a:spcAft>
                <a:spcPts val="0"/>
              </a:spcAft>
              <a:buSzPts val="1100"/>
              <a:buChar char="○"/>
            </a:pPr>
            <a:r>
              <a:rPr lang="en" i="1"/>
              <a:t>3) Quantum Entanglement or “Ghostly Action at a Distance”:</a:t>
            </a:r>
            <a:endParaRPr i="1"/>
          </a:p>
          <a:p>
            <a:pPr marL="1371600" lvl="2" indent="-298450" algn="l" rtl="0">
              <a:spcBef>
                <a:spcPts val="0"/>
              </a:spcBef>
              <a:spcAft>
                <a:spcPts val="0"/>
              </a:spcAft>
              <a:buSzPts val="1100"/>
              <a:buChar char="■"/>
            </a:pPr>
            <a:r>
              <a:rPr lang="en"/>
              <a:t>Two or more objects to be somehow so connected that an object can’t be correctly described without its counterpart be mentioned (even if may be spatially separated by millions of light years).</a:t>
            </a:r>
            <a:endParaRPr b="1"/>
          </a:p>
        </p:txBody>
      </p:sp>
      <p:pic>
        <p:nvPicPr>
          <p:cNvPr id="188" name="Google Shape;188;p20"/>
          <p:cNvPicPr preferRelativeResize="0"/>
          <p:nvPr/>
        </p:nvPicPr>
        <p:blipFill rotWithShape="1">
          <a:blip r:embed="rId3">
            <a:alphaModFix/>
          </a:blip>
          <a:srcRect l="9096" t="4909" r="11733" b="5008"/>
          <a:stretch/>
        </p:blipFill>
        <p:spPr>
          <a:xfrm>
            <a:off x="3421825" y="3701579"/>
            <a:ext cx="1873782" cy="985622"/>
          </a:xfrm>
          <a:prstGeom prst="rect">
            <a:avLst/>
          </a:prstGeom>
          <a:noFill/>
          <a:ln w="38100" cap="flat" cmpd="sng">
            <a:solidFill>
              <a:srgbClr val="FFFFFF"/>
            </a:solidFill>
            <a:prstDash val="solid"/>
            <a:round/>
            <a:headEnd type="none" w="sm" len="sm"/>
            <a:tailEnd type="none" w="sm" len="sm"/>
          </a:ln>
        </p:spPr>
      </p:pic>
      <p:sp>
        <p:nvSpPr>
          <p:cNvPr id="189" name="Google Shape;189;p20"/>
          <p:cNvSpPr txBox="1"/>
          <p:nvPr/>
        </p:nvSpPr>
        <p:spPr>
          <a:xfrm>
            <a:off x="3421812" y="4687200"/>
            <a:ext cx="1873800" cy="2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FFFFFF"/>
                </a:solidFill>
                <a:hlinkClick r:id="rId4"/>
              </a:rPr>
              <a:t>http://astronimate.com/wp-content/uploads/2017/03/schrodingers-cat-explained-setup.jpg?x70168</a:t>
            </a:r>
            <a:endParaRPr sz="600">
              <a:solidFill>
                <a:srgbClr val="FFFFFF"/>
              </a:solidFill>
            </a:endParaRPr>
          </a:p>
        </p:txBody>
      </p:sp>
      <p:pic>
        <p:nvPicPr>
          <p:cNvPr id="190" name="Google Shape;190;p20"/>
          <p:cNvPicPr preferRelativeResize="0"/>
          <p:nvPr/>
        </p:nvPicPr>
        <p:blipFill>
          <a:blip r:embed="rId5">
            <a:alphaModFix/>
          </a:blip>
          <a:stretch>
            <a:fillRect/>
          </a:stretch>
        </p:blipFill>
        <p:spPr>
          <a:xfrm>
            <a:off x="6129276" y="3701579"/>
            <a:ext cx="1873784" cy="977220"/>
          </a:xfrm>
          <a:prstGeom prst="rect">
            <a:avLst/>
          </a:prstGeom>
          <a:noFill/>
          <a:ln w="38100" cap="flat" cmpd="sng">
            <a:solidFill>
              <a:srgbClr val="FFFFFF"/>
            </a:solidFill>
            <a:prstDash val="solid"/>
            <a:round/>
            <a:headEnd type="none" w="sm" len="sm"/>
            <a:tailEnd type="none" w="sm" len="sm"/>
          </a:ln>
        </p:spPr>
      </p:pic>
      <p:sp>
        <p:nvSpPr>
          <p:cNvPr id="191" name="Google Shape;191;p20"/>
          <p:cNvSpPr txBox="1"/>
          <p:nvPr/>
        </p:nvSpPr>
        <p:spPr>
          <a:xfrm>
            <a:off x="6076306" y="4678800"/>
            <a:ext cx="1979700" cy="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FFFFFF"/>
                </a:solidFill>
                <a:hlinkClick r:id="rId6"/>
              </a:rPr>
              <a:t>http://www.astronomy.com/-/media/Images/News%20and%20Observing/News/2018/08/quantumentanglement.jpg?mw=600</a:t>
            </a:r>
            <a:endParaRPr sz="6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xEl>
                                              <p:pRg st="0" end="0"/>
                                            </p:txEl>
                                          </p:spTgt>
                                        </p:tgtEl>
                                        <p:attrNameLst>
                                          <p:attrName>style.visibility</p:attrName>
                                        </p:attrNameLst>
                                      </p:cBhvr>
                                      <p:to>
                                        <p:strVal val="visible"/>
                                      </p:to>
                                    </p:set>
                                    <p:animEffect transition="in" filter="fade">
                                      <p:cBhvr>
                                        <p:cTn id="12" dur="1000"/>
                                        <p:tgtEl>
                                          <p:spTgt spid="1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xEl>
                                              <p:pRg st="1" end="1"/>
                                            </p:txEl>
                                          </p:spTgt>
                                        </p:tgtEl>
                                        <p:attrNameLst>
                                          <p:attrName>style.visibility</p:attrName>
                                        </p:attrNameLst>
                                      </p:cBhvr>
                                      <p:to>
                                        <p:strVal val="visible"/>
                                      </p:to>
                                    </p:set>
                                    <p:animEffect transition="in" filter="fade">
                                      <p:cBhvr>
                                        <p:cTn id="17" dur="1000"/>
                                        <p:tgtEl>
                                          <p:spTgt spid="1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7">
                                            <p:txEl>
                                              <p:pRg st="2" end="2"/>
                                            </p:txEl>
                                          </p:spTgt>
                                        </p:tgtEl>
                                        <p:attrNameLst>
                                          <p:attrName>style.visibility</p:attrName>
                                        </p:attrNameLst>
                                      </p:cBhvr>
                                      <p:to>
                                        <p:strVal val="visible"/>
                                      </p:to>
                                    </p:set>
                                    <p:animEffect transition="in" filter="fade">
                                      <p:cBhvr>
                                        <p:cTn id="22" dur="1000"/>
                                        <p:tgtEl>
                                          <p:spTgt spid="1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7">
                                            <p:txEl>
                                              <p:pRg st="3" end="3"/>
                                            </p:txEl>
                                          </p:spTgt>
                                        </p:tgtEl>
                                        <p:attrNameLst>
                                          <p:attrName>style.visibility</p:attrName>
                                        </p:attrNameLst>
                                      </p:cBhvr>
                                      <p:to>
                                        <p:strVal val="visible"/>
                                      </p:to>
                                    </p:set>
                                    <p:animEffect transition="in" filter="fade">
                                      <p:cBhvr>
                                        <p:cTn id="27" dur="1000"/>
                                        <p:tgtEl>
                                          <p:spTgt spid="1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7">
                                            <p:txEl>
                                              <p:pRg st="4" end="4"/>
                                            </p:txEl>
                                          </p:spTgt>
                                        </p:tgtEl>
                                        <p:attrNameLst>
                                          <p:attrName>style.visibility</p:attrName>
                                        </p:attrNameLst>
                                      </p:cBhvr>
                                      <p:to>
                                        <p:strVal val="visible"/>
                                      </p:to>
                                    </p:set>
                                    <p:animEffect transition="in" filter="fade">
                                      <p:cBhvr>
                                        <p:cTn id="32" dur="1000"/>
                                        <p:tgtEl>
                                          <p:spTgt spid="18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7">
                                            <p:txEl>
                                              <p:pRg st="5" end="5"/>
                                            </p:txEl>
                                          </p:spTgt>
                                        </p:tgtEl>
                                        <p:attrNameLst>
                                          <p:attrName>style.visibility</p:attrName>
                                        </p:attrNameLst>
                                      </p:cBhvr>
                                      <p:to>
                                        <p:strVal val="visible"/>
                                      </p:to>
                                    </p:set>
                                    <p:animEffect transition="in" filter="fade">
                                      <p:cBhvr>
                                        <p:cTn id="37" dur="1000"/>
                                        <p:tgtEl>
                                          <p:spTgt spid="18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7">
                                            <p:txEl>
                                              <p:pRg st="6" end="6"/>
                                            </p:txEl>
                                          </p:spTgt>
                                        </p:tgtEl>
                                        <p:attrNameLst>
                                          <p:attrName>style.visibility</p:attrName>
                                        </p:attrNameLst>
                                      </p:cBhvr>
                                      <p:to>
                                        <p:strVal val="visible"/>
                                      </p:to>
                                    </p:set>
                                    <p:animEffect transition="in" filter="fade">
                                      <p:cBhvr>
                                        <p:cTn id="42" dur="1000"/>
                                        <p:tgtEl>
                                          <p:spTgt spid="18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7">
                                            <p:txEl>
                                              <p:pRg st="7" end="7"/>
                                            </p:txEl>
                                          </p:spTgt>
                                        </p:tgtEl>
                                        <p:attrNameLst>
                                          <p:attrName>style.visibility</p:attrName>
                                        </p:attrNameLst>
                                      </p:cBhvr>
                                      <p:to>
                                        <p:strVal val="visible"/>
                                      </p:to>
                                    </p:set>
                                    <p:animEffect transition="in" filter="fade">
                                      <p:cBhvr>
                                        <p:cTn id="47" dur="1000"/>
                                        <p:tgtEl>
                                          <p:spTgt spid="18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8"/>
                                        </p:tgtEl>
                                        <p:attrNameLst>
                                          <p:attrName>style.visibility</p:attrName>
                                        </p:attrNameLst>
                                      </p:cBhvr>
                                      <p:to>
                                        <p:strVal val="visible"/>
                                      </p:to>
                                    </p:set>
                                    <p:animEffect transition="in" filter="fade">
                                      <p:cBhvr>
                                        <p:cTn id="52" dur="1000"/>
                                        <p:tgtEl>
                                          <p:spTgt spid="18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9"/>
                                        </p:tgtEl>
                                        <p:attrNameLst>
                                          <p:attrName>style.visibility</p:attrName>
                                        </p:attrNameLst>
                                      </p:cBhvr>
                                      <p:to>
                                        <p:strVal val="visible"/>
                                      </p:to>
                                    </p:set>
                                    <p:animEffect transition="in" filter="fade">
                                      <p:cBhvr>
                                        <p:cTn id="57" dur="1000"/>
                                        <p:tgtEl>
                                          <p:spTgt spid="18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0"/>
                                        </p:tgtEl>
                                        <p:attrNameLst>
                                          <p:attrName>style.visibility</p:attrName>
                                        </p:attrNameLst>
                                      </p:cBhvr>
                                      <p:to>
                                        <p:strVal val="visible"/>
                                      </p:to>
                                    </p:set>
                                    <p:animEffect transition="in" filter="fade">
                                      <p:cBhvr>
                                        <p:cTn id="62" dur="1000"/>
                                        <p:tgtEl>
                                          <p:spTgt spid="19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1"/>
                                        </p:tgtEl>
                                        <p:attrNameLst>
                                          <p:attrName>style.visibility</p:attrName>
                                        </p:attrNameLst>
                                      </p:cBhvr>
                                      <p:to>
                                        <p:strVal val="visible"/>
                                      </p:to>
                                    </p:set>
                                    <p:animEffect transition="in" filter="fade">
                                      <p:cBhvr>
                                        <p:cTn id="67"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1297500" y="393750"/>
            <a:ext cx="70389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Principles of Quantum Computing [2]</a:t>
            </a:r>
            <a:endParaRPr/>
          </a:p>
        </p:txBody>
      </p:sp>
      <p:sp>
        <p:nvSpPr>
          <p:cNvPr id="197" name="Google Shape;197;p21"/>
          <p:cNvSpPr txBox="1">
            <a:spLocks noGrp="1"/>
          </p:cNvSpPr>
          <p:nvPr>
            <p:ph type="body" idx="1"/>
          </p:nvPr>
        </p:nvSpPr>
        <p:spPr>
          <a:xfrm>
            <a:off x="1297500" y="912153"/>
            <a:ext cx="7281600" cy="609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principles of </a:t>
            </a:r>
            <a:r>
              <a:rPr lang="en" i="1"/>
              <a:t>Quantum Computing</a:t>
            </a:r>
            <a:r>
              <a:rPr lang="en"/>
              <a:t>, come from some foundations of </a:t>
            </a:r>
            <a:r>
              <a:rPr lang="en" i="1"/>
              <a:t>Classical Physics</a:t>
            </a:r>
            <a:r>
              <a:rPr lang="en"/>
              <a:t>, where it can be highlighted:</a:t>
            </a:r>
            <a:endParaRPr sz="1100" i="1"/>
          </a:p>
        </p:txBody>
      </p:sp>
      <p:pic>
        <p:nvPicPr>
          <p:cNvPr id="198" name="Google Shape;198;p21"/>
          <p:cNvPicPr preferRelativeResize="0"/>
          <p:nvPr/>
        </p:nvPicPr>
        <p:blipFill>
          <a:blip r:embed="rId3">
            <a:alphaModFix/>
          </a:blip>
          <a:stretch>
            <a:fillRect/>
          </a:stretch>
        </p:blipFill>
        <p:spPr>
          <a:xfrm>
            <a:off x="4226279" y="3833239"/>
            <a:ext cx="1783780" cy="859559"/>
          </a:xfrm>
          <a:prstGeom prst="rect">
            <a:avLst/>
          </a:prstGeom>
          <a:noFill/>
          <a:ln w="38100" cap="flat" cmpd="sng">
            <a:solidFill>
              <a:srgbClr val="FFFFFF"/>
            </a:solidFill>
            <a:prstDash val="solid"/>
            <a:round/>
            <a:headEnd type="none" w="sm" len="sm"/>
            <a:tailEnd type="none" w="sm" len="sm"/>
          </a:ln>
        </p:spPr>
      </p:pic>
      <p:sp>
        <p:nvSpPr>
          <p:cNvPr id="199" name="Google Shape;199;p21"/>
          <p:cNvSpPr txBox="1"/>
          <p:nvPr/>
        </p:nvSpPr>
        <p:spPr>
          <a:xfrm>
            <a:off x="6239425" y="3877499"/>
            <a:ext cx="2494500" cy="7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Lato"/>
                <a:ea typeface="Lato"/>
                <a:cs typeface="Lato"/>
                <a:sym typeface="Lato"/>
              </a:rPr>
              <a:t>The existence of many “worlds”, could explain also the </a:t>
            </a:r>
            <a:r>
              <a:rPr lang="en" sz="800" i="1">
                <a:solidFill>
                  <a:schemeClr val="lt1"/>
                </a:solidFill>
                <a:latin typeface="Lato"/>
                <a:ea typeface="Lato"/>
                <a:cs typeface="Lato"/>
                <a:sym typeface="Lato"/>
              </a:rPr>
              <a:t>Schrödinger’s Cat Experience:</a:t>
            </a:r>
            <a:endParaRPr sz="800" i="1">
              <a:solidFill>
                <a:schemeClr val="lt1"/>
              </a:solidFill>
              <a:latin typeface="Lato"/>
              <a:ea typeface="Lato"/>
              <a:cs typeface="Lato"/>
              <a:sym typeface="Lato"/>
            </a:endParaRPr>
          </a:p>
          <a:p>
            <a:pPr marL="457200" lvl="0" indent="-279400" algn="l" rtl="0">
              <a:spcBef>
                <a:spcPts val="0"/>
              </a:spcBef>
              <a:spcAft>
                <a:spcPts val="0"/>
              </a:spcAft>
              <a:buClr>
                <a:schemeClr val="lt1"/>
              </a:buClr>
              <a:buSzPts val="800"/>
              <a:buFont typeface="Lato"/>
              <a:buChar char="●"/>
            </a:pPr>
            <a:r>
              <a:rPr lang="en" sz="800">
                <a:solidFill>
                  <a:schemeClr val="lt1"/>
                </a:solidFill>
                <a:latin typeface="Lato"/>
                <a:ea typeface="Lato"/>
                <a:cs typeface="Lato"/>
                <a:sym typeface="Lato"/>
              </a:rPr>
              <a:t>In this case, in one “world”, the cat would be alive and in the another, the cat would be dead.</a:t>
            </a:r>
            <a:endParaRPr sz="800">
              <a:solidFill>
                <a:srgbClr val="FFFFFF"/>
              </a:solidFill>
              <a:latin typeface="Lato"/>
              <a:ea typeface="Lato"/>
              <a:cs typeface="Lato"/>
              <a:sym typeface="Lato"/>
            </a:endParaRPr>
          </a:p>
        </p:txBody>
      </p:sp>
      <p:sp>
        <p:nvSpPr>
          <p:cNvPr id="200" name="Google Shape;200;p21"/>
          <p:cNvSpPr txBox="1"/>
          <p:nvPr/>
        </p:nvSpPr>
        <p:spPr>
          <a:xfrm>
            <a:off x="4226275" y="4674099"/>
            <a:ext cx="1783800" cy="3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FFFFFF"/>
                </a:solidFill>
                <a:hlinkClick r:id="rId4"/>
              </a:rPr>
              <a:t>https://upload.wikimedia.org/wikipedia/commons/b/b7/MWI_Schrodingers_cat.png</a:t>
            </a:r>
            <a:endParaRPr sz="600">
              <a:solidFill>
                <a:srgbClr val="FFFFFF"/>
              </a:solidFill>
            </a:endParaRPr>
          </a:p>
        </p:txBody>
      </p:sp>
      <p:pic>
        <p:nvPicPr>
          <p:cNvPr id="201" name="Google Shape;201;p21"/>
          <p:cNvPicPr preferRelativeResize="0"/>
          <p:nvPr/>
        </p:nvPicPr>
        <p:blipFill>
          <a:blip r:embed="rId5">
            <a:alphaModFix/>
          </a:blip>
          <a:stretch>
            <a:fillRect/>
          </a:stretch>
        </p:blipFill>
        <p:spPr>
          <a:xfrm>
            <a:off x="1465923" y="3839983"/>
            <a:ext cx="2439923" cy="859551"/>
          </a:xfrm>
          <a:prstGeom prst="rect">
            <a:avLst/>
          </a:prstGeom>
          <a:noFill/>
          <a:ln w="38100" cap="flat" cmpd="sng">
            <a:solidFill>
              <a:srgbClr val="FFFFFF"/>
            </a:solidFill>
            <a:prstDash val="solid"/>
            <a:round/>
            <a:headEnd type="none" w="sm" len="sm"/>
            <a:tailEnd type="none" w="sm" len="sm"/>
          </a:ln>
        </p:spPr>
      </p:pic>
      <p:sp>
        <p:nvSpPr>
          <p:cNvPr id="202" name="Google Shape;202;p21"/>
          <p:cNvSpPr txBox="1"/>
          <p:nvPr/>
        </p:nvSpPr>
        <p:spPr>
          <a:xfrm>
            <a:off x="1465775" y="4689699"/>
            <a:ext cx="2439900" cy="3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FFFFFF"/>
                </a:solidFill>
                <a:hlinkClick r:id="rId6"/>
              </a:rPr>
              <a:t>https://www.phys.uniroma1.it/fisica/sites/default/files/teleportation%20highlight_3.1%20-%20Rinaldo%20Trotta.png</a:t>
            </a:r>
            <a:endParaRPr sz="600">
              <a:solidFill>
                <a:srgbClr val="FFFFFF"/>
              </a:solidFill>
            </a:endParaRPr>
          </a:p>
        </p:txBody>
      </p:sp>
      <p:sp>
        <p:nvSpPr>
          <p:cNvPr id="203" name="Google Shape;203;p21"/>
          <p:cNvSpPr txBox="1">
            <a:spLocks noGrp="1"/>
          </p:cNvSpPr>
          <p:nvPr>
            <p:ph type="body" idx="1"/>
          </p:nvPr>
        </p:nvSpPr>
        <p:spPr>
          <a:xfrm>
            <a:off x="1300175" y="1357450"/>
            <a:ext cx="7281600" cy="2440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100" i="1"/>
          </a:p>
          <a:p>
            <a:pPr marL="914400" lvl="1" indent="-298450" algn="l" rtl="0">
              <a:spcBef>
                <a:spcPts val="0"/>
              </a:spcBef>
              <a:spcAft>
                <a:spcPts val="0"/>
              </a:spcAft>
              <a:buSzPts val="1100"/>
              <a:buChar char="○"/>
            </a:pPr>
            <a:r>
              <a:rPr lang="en" sz="1100" i="1"/>
              <a:t>4) Quantum Teleportation:</a:t>
            </a:r>
            <a:endParaRPr sz="1100" i="1"/>
          </a:p>
          <a:p>
            <a:pPr marL="1371600" lvl="2" indent="-298450" algn="l" rtl="0">
              <a:spcBef>
                <a:spcPts val="0"/>
              </a:spcBef>
              <a:spcAft>
                <a:spcPts val="0"/>
              </a:spcAft>
              <a:buSzPts val="1100"/>
              <a:buChar char="■"/>
            </a:pPr>
            <a:r>
              <a:rPr lang="en"/>
              <a:t>A technology that allows teleportation of information, such as spinor polarization, (there’s  no  transport of energy or matter) with the help of classical communication. </a:t>
            </a:r>
            <a:endParaRPr/>
          </a:p>
          <a:p>
            <a:pPr marL="914400" lvl="1" indent="-298450" algn="l" rtl="0">
              <a:spcBef>
                <a:spcPts val="0"/>
              </a:spcBef>
              <a:spcAft>
                <a:spcPts val="0"/>
              </a:spcAft>
              <a:buSzPts val="1100"/>
              <a:buChar char="○"/>
            </a:pPr>
            <a:r>
              <a:rPr lang="en" sz="1100"/>
              <a:t>5) </a:t>
            </a:r>
            <a:r>
              <a:rPr lang="en" sz="1100" i="1"/>
              <a:t>Rutherford Scattering</a:t>
            </a:r>
            <a:r>
              <a:rPr lang="en" sz="1100"/>
              <a:t>:</a:t>
            </a:r>
            <a:endParaRPr sz="1100"/>
          </a:p>
          <a:p>
            <a:pPr marL="1371600" lvl="2" indent="-298450" algn="l" rtl="0">
              <a:spcBef>
                <a:spcPts val="0"/>
              </a:spcBef>
              <a:spcAft>
                <a:spcPts val="0"/>
              </a:spcAft>
              <a:buSzPts val="1100"/>
              <a:buChar char="■"/>
            </a:pPr>
            <a:r>
              <a:rPr lang="en"/>
              <a:t>A phenomenon that led to the development of the orbital theory of the atom. It’s now exploited by the </a:t>
            </a:r>
            <a:r>
              <a:rPr lang="en" i="1"/>
              <a:t>Rutherford’s Dispersion Spectrometry Material Analysis</a:t>
            </a:r>
            <a:r>
              <a:rPr lang="en"/>
              <a:t> technique.</a:t>
            </a:r>
            <a:endParaRPr/>
          </a:p>
          <a:p>
            <a:pPr marL="914400" lvl="1" indent="-298450" algn="l" rtl="0">
              <a:spcBef>
                <a:spcPts val="0"/>
              </a:spcBef>
              <a:spcAft>
                <a:spcPts val="0"/>
              </a:spcAft>
              <a:buSzPts val="1100"/>
              <a:buChar char="○"/>
            </a:pPr>
            <a:r>
              <a:rPr lang="en" sz="1100"/>
              <a:t>6) </a:t>
            </a:r>
            <a:r>
              <a:rPr lang="en" sz="1100" i="1"/>
              <a:t>Existence of Multiverse:</a:t>
            </a:r>
            <a:endParaRPr sz="1100" i="1"/>
          </a:p>
          <a:p>
            <a:pPr marL="1371600" lvl="2" indent="-298450" algn="l" rtl="0">
              <a:spcBef>
                <a:spcPts val="0"/>
              </a:spcBef>
              <a:spcAft>
                <a:spcPts val="0"/>
              </a:spcAft>
              <a:buSzPts val="1100"/>
              <a:buChar char="■"/>
            </a:pPr>
            <a:r>
              <a:rPr lang="en"/>
              <a:t>An interpretation that asserts the objective reality of the universal wave-function and denies the actuality of wave-function collapse. The existence of the other worlds makes it possible to remove randomness and action at a distance from </a:t>
            </a:r>
            <a:r>
              <a:rPr lang="en" i="1"/>
              <a:t>Quantum Theory</a:t>
            </a:r>
            <a:r>
              <a:rPr lang="en"/>
              <a:t> and </a:t>
            </a:r>
            <a:r>
              <a:rPr lang="en" sz="1100"/>
              <a:t>thus from all </a:t>
            </a:r>
            <a:r>
              <a:rPr lang="en" sz="1100" i="1"/>
              <a:t>Physics</a:t>
            </a:r>
            <a:r>
              <a:rPr lang="en" sz="1100"/>
              <a:t>.</a:t>
            </a:r>
            <a:endParaRPr sz="11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1000"/>
                                        <p:tgtEl>
                                          <p:spTgt spid="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Effect transition="in" filter="fade">
                                      <p:cBhvr>
                                        <p:cTn id="12" dur="1000"/>
                                        <p:tgtEl>
                                          <p:spTgt spid="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xEl>
                                              <p:pRg st="2" end="2"/>
                                            </p:txEl>
                                          </p:spTgt>
                                        </p:tgtEl>
                                        <p:attrNameLst>
                                          <p:attrName>style.visibility</p:attrName>
                                        </p:attrNameLst>
                                      </p:cBhvr>
                                      <p:to>
                                        <p:strVal val="visible"/>
                                      </p:to>
                                    </p:set>
                                    <p:animEffect transition="in" filter="fade">
                                      <p:cBhvr>
                                        <p:cTn id="17" dur="1000"/>
                                        <p:tgtEl>
                                          <p:spTgt spid="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xEl>
                                              <p:pRg st="3" end="3"/>
                                            </p:txEl>
                                          </p:spTgt>
                                        </p:tgtEl>
                                        <p:attrNameLst>
                                          <p:attrName>style.visibility</p:attrName>
                                        </p:attrNameLst>
                                      </p:cBhvr>
                                      <p:to>
                                        <p:strVal val="visible"/>
                                      </p:to>
                                    </p:set>
                                    <p:animEffect transition="in" filter="fade">
                                      <p:cBhvr>
                                        <p:cTn id="22" dur="1000"/>
                                        <p:tgtEl>
                                          <p:spTgt spid="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3">
                                            <p:txEl>
                                              <p:pRg st="4" end="4"/>
                                            </p:txEl>
                                          </p:spTgt>
                                        </p:tgtEl>
                                        <p:attrNameLst>
                                          <p:attrName>style.visibility</p:attrName>
                                        </p:attrNameLst>
                                      </p:cBhvr>
                                      <p:to>
                                        <p:strVal val="visible"/>
                                      </p:to>
                                    </p:set>
                                    <p:animEffect transition="in" filter="fade">
                                      <p:cBhvr>
                                        <p:cTn id="27" dur="1000"/>
                                        <p:tgtEl>
                                          <p:spTgt spid="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3">
                                            <p:txEl>
                                              <p:pRg st="5" end="5"/>
                                            </p:txEl>
                                          </p:spTgt>
                                        </p:tgtEl>
                                        <p:attrNameLst>
                                          <p:attrName>style.visibility</p:attrName>
                                        </p:attrNameLst>
                                      </p:cBhvr>
                                      <p:to>
                                        <p:strVal val="visible"/>
                                      </p:to>
                                    </p:set>
                                    <p:animEffect transition="in" filter="fade">
                                      <p:cBhvr>
                                        <p:cTn id="32" dur="1000"/>
                                        <p:tgtEl>
                                          <p:spTgt spid="2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3">
                                            <p:txEl>
                                              <p:pRg st="6" end="6"/>
                                            </p:txEl>
                                          </p:spTgt>
                                        </p:tgtEl>
                                        <p:attrNameLst>
                                          <p:attrName>style.visibility</p:attrName>
                                        </p:attrNameLst>
                                      </p:cBhvr>
                                      <p:to>
                                        <p:strVal val="visible"/>
                                      </p:to>
                                    </p:set>
                                    <p:animEffect transition="in" filter="fade">
                                      <p:cBhvr>
                                        <p:cTn id="37" dur="1000"/>
                                        <p:tgtEl>
                                          <p:spTgt spid="2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1"/>
                                        </p:tgtEl>
                                        <p:attrNameLst>
                                          <p:attrName>style.visibility</p:attrName>
                                        </p:attrNameLst>
                                      </p:cBhvr>
                                      <p:to>
                                        <p:strVal val="visible"/>
                                      </p:to>
                                    </p:set>
                                    <p:animEffect transition="in" filter="fade">
                                      <p:cBhvr>
                                        <p:cTn id="42" dur="1000"/>
                                        <p:tgtEl>
                                          <p:spTgt spid="2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2"/>
                                        </p:tgtEl>
                                        <p:attrNameLst>
                                          <p:attrName>style.visibility</p:attrName>
                                        </p:attrNameLst>
                                      </p:cBhvr>
                                      <p:to>
                                        <p:strVal val="visible"/>
                                      </p:to>
                                    </p:set>
                                    <p:animEffect transition="in" filter="fade">
                                      <p:cBhvr>
                                        <p:cTn id="47" dur="1000"/>
                                        <p:tgtEl>
                                          <p:spTgt spid="2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8"/>
                                        </p:tgtEl>
                                        <p:attrNameLst>
                                          <p:attrName>style.visibility</p:attrName>
                                        </p:attrNameLst>
                                      </p:cBhvr>
                                      <p:to>
                                        <p:strVal val="visible"/>
                                      </p:to>
                                    </p:set>
                                    <p:animEffect transition="in" filter="fade">
                                      <p:cBhvr>
                                        <p:cTn id="52" dur="1000"/>
                                        <p:tgtEl>
                                          <p:spTgt spid="1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0"/>
                                        </p:tgtEl>
                                        <p:attrNameLst>
                                          <p:attrName>style.visibility</p:attrName>
                                        </p:attrNameLst>
                                      </p:cBhvr>
                                      <p:to>
                                        <p:strVal val="visible"/>
                                      </p:to>
                                    </p:set>
                                    <p:animEffect transition="in" filter="fade">
                                      <p:cBhvr>
                                        <p:cTn id="57" dur="1000"/>
                                        <p:tgtEl>
                                          <p:spTgt spid="20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9"/>
                                        </p:tgtEl>
                                        <p:attrNameLst>
                                          <p:attrName>style.visibility</p:attrName>
                                        </p:attrNameLst>
                                      </p:cBhvr>
                                      <p:to>
                                        <p:strVal val="visible"/>
                                      </p:to>
                                    </p:set>
                                    <p:animEffect transition="in" filter="fade">
                                      <p:cBhvr>
                                        <p:cTn id="62" dur="1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2769</Words>
  <Application>Microsoft Office PowerPoint</Application>
  <PresentationFormat>On-screen Show (16:9)</PresentationFormat>
  <Paragraphs>245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Montserrat</vt:lpstr>
      <vt:lpstr>Calibri</vt:lpstr>
      <vt:lpstr>Lato</vt:lpstr>
      <vt:lpstr>Focus</vt:lpstr>
      <vt:lpstr>Quantum Computing</vt:lpstr>
      <vt:lpstr>Timeline and History of  Quantum Computing over the Years [1]</vt:lpstr>
      <vt:lpstr>Timeline and History of  Quantum Computing over the Years [2]</vt:lpstr>
      <vt:lpstr>Timeline and History of  Quantum Computing over the Years [3]</vt:lpstr>
      <vt:lpstr>Timeline and History of  Quantum Computing over the Years [4]</vt:lpstr>
      <vt:lpstr>Tractable and Intractable Problems</vt:lpstr>
      <vt:lpstr>Moore’s Law</vt:lpstr>
      <vt:lpstr>Principles of Quantum Computing [1]</vt:lpstr>
      <vt:lpstr>Principles of Quantum Computing [2]</vt:lpstr>
      <vt:lpstr>The Quantum Bit or Qubit</vt:lpstr>
      <vt:lpstr>The power of Quantum Computing</vt:lpstr>
      <vt:lpstr>How can Quantum Computing impact Internet Security?</vt:lpstr>
      <vt:lpstr>Some challenges on Communication with Quantum Cryptography and Cybersecurity [1]</vt:lpstr>
      <vt:lpstr>Some challenges on Communication with Quantum Cryptography and Cybersecurity [2]</vt:lpstr>
      <vt:lpstr>Social, Ethic and Moral Analysis of Quantum Cryptography [1]</vt:lpstr>
      <vt:lpstr>Social, Ethic and Moral Analysis of Quantum Cryptography [2]</vt:lpstr>
      <vt:lpstr>Social, Ethic and Moral Analysis of Quantum Cryptography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Rúben André Barreiro</dc:creator>
  <cp:lastModifiedBy>Rúben André Barreiro</cp:lastModifiedBy>
  <cp:revision>2</cp:revision>
  <dcterms:modified xsi:type="dcterms:W3CDTF">2019-06-29T22:08:27Z</dcterms:modified>
</cp:coreProperties>
</file>