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8"/>
  </p:notesMasterIdLst>
  <p:sldIdLst>
    <p:sldId id="480" r:id="rId5"/>
    <p:sldId id="481" r:id="rId6"/>
    <p:sldId id="4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51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FD48F-8719-40F2-B0CF-2A5A63C0F0B9}" type="datetimeFigureOut">
              <a:rPr lang="es-ES" smtClean="0"/>
              <a:t>25/02/2025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1C942-3B43-48F4-BEB8-B8FEBCDA626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02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C942-3B43-48F4-BEB8-B8FEBCDA626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64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8A52-9F35-0DDD-C522-F36B9842B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CF9D4-43AD-01CC-ED5F-BD7A9615E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6C8C5-8A35-AF51-709C-EF2EB328A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C6DB2-53BA-2FA5-5A10-A96CE1D30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C942-3B43-48F4-BEB8-B8FEBCDA62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48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5F250-D653-7A8C-8D4D-392806D6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60C5D-7704-1331-08C5-45A11F385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7DFDB-2D8A-C915-A4DE-03D291538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4B776-DB9B-305B-85A1-3651932E5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1C942-3B43-48F4-BEB8-B8FEBCDA626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9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E881-00F1-6E35-6098-BF8AC9F9B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57EE5-5566-6F59-F9EA-95DBA2F95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4912-0A69-2920-97F3-8CD0EA88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2CEE-9936-200C-7ADC-D17F113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4A8E4-5113-D024-F410-9EF08020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258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7132-4CC4-7162-4CA8-C572EBC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CC775-8596-6C61-62FB-859CA5F6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F7D10-056D-A2EC-CA4F-5975174C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9BA7-7BB7-175D-765B-BDC1342B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72FE-A5FE-71D9-8BB3-B2799432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387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2DBA3-D69E-543D-C276-7B1682D76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EFD45-D04B-3D73-D0FD-A40877C51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8821-694B-EA55-EDC8-B3B64558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D518-DE41-4B56-2E64-0D80646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48F2-58BB-A112-59F5-815BBE04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5183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A42D-9F4E-0EE0-E7C0-DFF00849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D6A7-30E7-076C-95CB-58B0C1BB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A087-9FD3-A468-5576-5A22061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DFFC-D3F4-AB5F-B2DD-34CC2AF0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06DC-67BE-45C7-7F8B-C10AD86C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39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F590-BFF1-E0B4-BDD5-77330562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EA9B-D0A6-C96F-0D40-F0E6DAB6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39FC-8092-81DB-9AF1-A57C2FBB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BCCE-E853-CABF-7C11-F8B1B21B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E66B-474B-1FE4-D555-E49D4E26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3302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3DC8-D52C-DDEF-F0A4-E87F78DA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DD33-AC4A-0B43-0516-9D4F52B5F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EDE1-2031-AA11-61BF-6288A18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E26F-98FA-EB4D-F0A1-FE695657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B298B-3D9C-D43E-BFCB-C3B5BF2F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51F01-B4E7-F698-AE7F-4C5B4941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25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49FC-BF20-F138-C013-E27A0E25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3347A-BC43-CF08-B723-7ED6610D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0028-3644-811A-04A9-DE2144AD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56C3A-AB47-9EA7-4475-06EFF399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23EB-7CDB-105A-727A-4D00C8839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D2387-AABC-26DC-776C-0EE1C313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6FAA8-CC12-4BBC-1604-93152449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5939C-0324-B9F9-A757-B6F85E55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9243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1151-3F59-4900-56A3-69EA373D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3B0D0-3303-B0EF-D0BF-BAEAE76D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992CB3-D27B-49B7-B9B2-BD9C6EA07BE5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5A91-D573-4ADC-4CCA-EB9A47A7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3DDA2-04EB-0D5D-84A5-00044C84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8CD86-949F-4BA4-B7B0-197FCFC941A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1DE4B-2C49-16FC-0CBA-51AA9FD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AA5F9-982C-0A23-A0E1-B28870BB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DF119-C49A-62E8-9070-BBB57F04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3122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91E-B267-CC82-3EA1-A2AE6045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14EB-3F72-28B5-35F5-187B6AE1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DF25-AED5-554A-90A3-5CA6D7E03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A322-68B3-31F3-08E5-A01F1E3E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5AABE-DE26-8729-BFA3-52D25600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01A3E-EA5D-33F8-ACA2-7CA229B8F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6405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1741-05E5-E1F0-82C0-C1963BAB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AC8B5-57AE-7AF9-0187-8D6EA9C62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6BA0B-A82C-5EE9-1A1D-08EC3ECA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26DCB-9357-F66A-F888-A65E0C84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C9D2-6988-AB40-5321-F5685D4A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F7C-66DF-B416-E3D4-CEACD710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5310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68554-D08C-E56E-C68C-E0BB58EE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25F7-F574-3C4F-C62A-E7811F8F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9DF7-B046-C96F-B8FE-21E5F194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CB45E51B-5D7B-4F74-A781-C4BDCF999B88}" type="datetimeFigureOut">
              <a:rPr lang="es-ES" smtClean="0"/>
              <a:pPr>
                <a:defRPr/>
              </a:pPr>
              <a:t>25/02/2025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8B3C6-EC03-5B8E-02DA-365827212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D843-B7B0-2A38-D52D-9AAAED4E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C4D759B6-D685-45AC-A6CC-885DA1306E64}" type="slidenum">
              <a:rPr lang="es-ES" altLang="es-ES" smtClean="0"/>
              <a:pPr>
                <a:defRPr/>
              </a:pPr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738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9A96D172-EFFC-7480-B236-272A095A0A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61" y="0"/>
            <a:ext cx="11849878" cy="704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B1FF6-E697-58E9-3D79-E3281CCA5136}"/>
              </a:ext>
            </a:extLst>
          </p:cNvPr>
          <p:cNvSpPr txBox="1"/>
          <p:nvPr/>
        </p:nvSpPr>
        <p:spPr>
          <a:xfrm>
            <a:off x="5001209" y="755781"/>
            <a:ext cx="231399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dirty="0"/>
              <a:t>Monociclo eléctrico fiable:</a:t>
            </a:r>
          </a:p>
          <a:p>
            <a:r>
              <a:rPr lang="es-ES" sz="1100" dirty="0"/>
              <a:t>Si al usarlo de forma intensa se apaga, no culparemos al usuario, lo consideraremos un fallo de diseño. Lo mismo con lluvia, polvo, sobrecalentamiento, etc. Facilidad para conseguir certificado VMP.</a:t>
            </a:r>
          </a:p>
          <a:p>
            <a:br>
              <a:rPr lang="es-ES" sz="1100" dirty="0"/>
            </a:br>
            <a:r>
              <a:rPr lang="es-ES" sz="1100" b="1" dirty="0"/>
              <a:t>Open-</a:t>
            </a:r>
            <a:r>
              <a:rPr lang="es-ES" sz="1100" b="1" dirty="0" err="1"/>
              <a:t>source</a:t>
            </a:r>
            <a:r>
              <a:rPr lang="es-ES" sz="1100" b="1" dirty="0"/>
              <a:t>:</a:t>
            </a:r>
            <a:endParaRPr lang="es-ES" sz="1100" dirty="0"/>
          </a:p>
          <a:p>
            <a:r>
              <a:rPr lang="es-ES" sz="1100" dirty="0"/>
              <a:t>El diseño será abierto y la comunidad podrá hacer las modificaciones que quiera, en Hardware y Software.</a:t>
            </a:r>
          </a:p>
          <a:p>
            <a:r>
              <a:rPr lang="es-ES" sz="1100" dirty="0"/>
              <a:t>Confianza para no quedarte tirado esperando una pieza que se ha roto.</a:t>
            </a:r>
          </a:p>
          <a:p>
            <a:endParaRPr lang="es-ES" sz="1100" dirty="0"/>
          </a:p>
          <a:p>
            <a:r>
              <a:rPr lang="es-ES" sz="1100" dirty="0"/>
              <a:t>Cientos de pequeñas mejoras como cargador integrado, luces </a:t>
            </a:r>
            <a:r>
              <a:rPr lang="es-ES" sz="1100" dirty="0" err="1"/>
              <a:t>autonivelables</a:t>
            </a:r>
            <a:r>
              <a:rPr lang="es-ES" sz="1100" dirty="0"/>
              <a:t>, sistema de frenado sin </a:t>
            </a:r>
            <a:r>
              <a:rPr lang="es-ES" sz="1100" dirty="0" err="1"/>
              <a:t>regen</a:t>
            </a:r>
            <a:r>
              <a:rPr lang="es-ES" sz="1100" dirty="0"/>
              <a:t> para batería cargada o sobrecalentada, pieza multiusos: tirador/asiento/pata de cabra/ brazo para candado</a:t>
            </a:r>
          </a:p>
          <a:p>
            <a:pPr algn="ctr"/>
            <a:endParaRPr lang="en-GB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78D9C-6FF4-2127-4A85-0A3C160D1C13}"/>
              </a:ext>
            </a:extLst>
          </p:cNvPr>
          <p:cNvSpPr txBox="1"/>
          <p:nvPr/>
        </p:nvSpPr>
        <p:spPr>
          <a:xfrm>
            <a:off x="9629192" y="755781"/>
            <a:ext cx="231399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Hombres de 30 a 44 años, aficionados a la tecnología.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Usuarios que buscan un medio de transporte personal pero los patinetes no cumplen sus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¿</a:t>
            </a:r>
            <a:r>
              <a:rPr lang="es-ES" sz="1100" dirty="0" err="1"/>
              <a:t>Early</a:t>
            </a:r>
            <a:r>
              <a:rPr lang="es-ES" sz="1100" dirty="0"/>
              <a:t> </a:t>
            </a:r>
            <a:r>
              <a:rPr lang="es-ES" sz="1100" dirty="0" err="1"/>
              <a:t>adopters</a:t>
            </a:r>
            <a:r>
              <a:rPr lang="es-ES" sz="1100" dirty="0"/>
              <a:t> son personas que van a comprar su primer monociclo, o ya tienen uno?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Geográficamente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1A605-7776-B8D1-622B-C96FC4016B8E}"/>
              </a:ext>
            </a:extLst>
          </p:cNvPr>
          <p:cNvSpPr txBox="1"/>
          <p:nvPr/>
        </p:nvSpPr>
        <p:spPr>
          <a:xfrm>
            <a:off x="2654559" y="3125661"/>
            <a:ext cx="231399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Conocimiento sobre ingeniería, y contactos con conocimiento específico sobre electrónica y mecánica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Algunos ahorros personales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Acceso a taller para fabricación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En el futuro: Comunidad que desarrolle por su cuenta en base a los diseños abiertos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D1632-0D75-7B20-C3CC-54074B88C1AD}"/>
              </a:ext>
            </a:extLst>
          </p:cNvPr>
          <p:cNvSpPr txBox="1"/>
          <p:nvPr/>
        </p:nvSpPr>
        <p:spPr>
          <a:xfrm>
            <a:off x="7315200" y="2994856"/>
            <a:ext cx="23139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Contenido en YouTube sobre el desarrollo, recortes a resto de redes sociales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Compra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Tienda online propia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Amazon?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Distribución en tiendas de patinetes/bicicletas eléctricas</a:t>
            </a:r>
          </a:p>
          <a:p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B5F12-C531-A235-FFAD-53911066484C}"/>
              </a:ext>
            </a:extLst>
          </p:cNvPr>
          <p:cNvSpPr txBox="1"/>
          <p:nvPr/>
        </p:nvSpPr>
        <p:spPr>
          <a:xfrm>
            <a:off x="7315200" y="595753"/>
            <a:ext cx="23139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Comunicación directa personalizada, soporte exclusivo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Interacción con comunidad </a:t>
            </a:r>
            <a:r>
              <a:rPr lang="es-ES" sz="1100" dirty="0" err="1"/>
              <a:t>via</a:t>
            </a:r>
            <a:r>
              <a:rPr lang="es-ES" sz="1100" dirty="0"/>
              <a:t> foros y redes sociales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60C02-308E-2F52-EF8B-3CD7B33C654B}"/>
              </a:ext>
            </a:extLst>
          </p:cNvPr>
          <p:cNvSpPr txBox="1"/>
          <p:nvPr/>
        </p:nvSpPr>
        <p:spPr>
          <a:xfrm>
            <a:off x="2687217" y="726558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A0462-E095-05DB-A2D3-1A4028047BCC}"/>
              </a:ext>
            </a:extLst>
          </p:cNvPr>
          <p:cNvSpPr txBox="1"/>
          <p:nvPr/>
        </p:nvSpPr>
        <p:spPr>
          <a:xfrm>
            <a:off x="326572" y="624976"/>
            <a:ext cx="23139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Proveedores de componentes electrónicos y baterías.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Comunidad open-</a:t>
            </a:r>
            <a:r>
              <a:rPr lang="es-ES" sz="1100" dirty="0" err="1"/>
              <a:t>source</a:t>
            </a:r>
            <a:r>
              <a:rPr lang="es-ES" sz="1100" dirty="0"/>
              <a:t> que colabora en el diseño y el 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Talleres para fabricación y ensamblaje.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Comunidades quedadas de monociclos, posibles clientes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Fabricación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Corte láser y doblado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 err="1"/>
              <a:t>PCBs</a:t>
            </a:r>
            <a:r>
              <a:rPr lang="es-ES" sz="1100" dirty="0"/>
              <a:t> electrónica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¿Materiales compuestos? (</a:t>
            </a:r>
            <a:r>
              <a:rPr lang="es-ES" sz="1100" dirty="0" err="1"/>
              <a:t>Fidamc</a:t>
            </a:r>
            <a:r>
              <a:rPr lang="es-ES" sz="1100" dirty="0"/>
              <a:t> Airbus </a:t>
            </a:r>
            <a:r>
              <a:rPr lang="es-ES" sz="1100" dirty="0" err="1"/>
              <a:t>Gurit</a:t>
            </a:r>
            <a:r>
              <a:rPr lang="es-ES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Diseño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Software diseño electrónica (</a:t>
            </a:r>
            <a:r>
              <a:rPr lang="es-ES" sz="1100" dirty="0" err="1"/>
              <a:t>Altium</a:t>
            </a:r>
            <a:r>
              <a:rPr lang="es-ES" sz="11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Eventos para enseñar a montar y mostrar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Distribución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BE9C9-2361-F479-424E-3B5A19D84F8F}"/>
              </a:ext>
            </a:extLst>
          </p:cNvPr>
          <p:cNvSpPr txBox="1"/>
          <p:nvPr/>
        </p:nvSpPr>
        <p:spPr>
          <a:xfrm>
            <a:off x="458758" y="5376944"/>
            <a:ext cx="1841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Operativos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Alquiler de taller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I+D, prototipos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100" dirty="0"/>
              <a:t>Marketing, Web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0E54-BAC0-A944-D7D0-C514AB1AD53E}"/>
              </a:ext>
            </a:extLst>
          </p:cNvPr>
          <p:cNvSpPr txBox="1"/>
          <p:nvPr/>
        </p:nvSpPr>
        <p:spPr>
          <a:xfrm>
            <a:off x="6176865" y="5376944"/>
            <a:ext cx="48519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Venta directa del monociclo (comerciales rondan 3k, nosotros ~5k?)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Accesorios y repuestos (probablemente más fácil al principio)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¿Venta de accesorios para otros monociclos?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¿</a:t>
            </a:r>
            <a:r>
              <a:rPr lang="en-GB" sz="1100" dirty="0" err="1"/>
              <a:t>Servicio</a:t>
            </a:r>
            <a:r>
              <a:rPr lang="en-GB" sz="1100" dirty="0"/>
              <a:t> de </a:t>
            </a:r>
            <a:r>
              <a:rPr lang="en-GB" sz="1100" dirty="0" err="1"/>
              <a:t>mantenimiento</a:t>
            </a:r>
            <a:r>
              <a:rPr lang="en-GB" sz="1100" dirty="0"/>
              <a:t> y upgrades?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¿</a:t>
            </a:r>
            <a:r>
              <a:rPr lang="en-GB" sz="1100" dirty="0" err="1"/>
              <a:t>Donaciones</a:t>
            </a:r>
            <a:r>
              <a:rPr lang="en-GB" sz="1100" dirty="0"/>
              <a:t> o </a:t>
            </a:r>
            <a:r>
              <a:rPr lang="en-GB" sz="1100" dirty="0" err="1"/>
              <a:t>patrocinios</a:t>
            </a:r>
            <a:r>
              <a:rPr lang="en-GB" sz="1100" dirty="0"/>
              <a:t> de </a:t>
            </a:r>
            <a:r>
              <a:rPr lang="en-GB" sz="1100" dirty="0" err="1"/>
              <a:t>comunidad</a:t>
            </a:r>
            <a:r>
              <a:rPr lang="en-GB" sz="1100" dirty="0"/>
              <a:t> open-source?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¿</a:t>
            </a:r>
            <a:r>
              <a:rPr lang="en-GB" sz="1100" dirty="0" err="1"/>
              <a:t>Alquiler</a:t>
            </a:r>
            <a:r>
              <a:rPr lang="en-GB" sz="1100" dirty="0"/>
              <a:t> del </a:t>
            </a:r>
            <a:r>
              <a:rPr lang="en-GB" sz="1100" dirty="0" err="1"/>
              <a:t>monociclo</a:t>
            </a:r>
            <a:r>
              <a:rPr lang="en-GB" sz="1100" dirty="0"/>
              <a:t> </a:t>
            </a:r>
            <a:r>
              <a:rPr lang="en-GB" sz="1100" dirty="0" err="1"/>
              <a:t>en</a:t>
            </a:r>
            <a:r>
              <a:rPr lang="en-GB" sz="1100" dirty="0"/>
              <a:t> zonas </a:t>
            </a:r>
            <a:r>
              <a:rPr lang="en-GB" sz="1100" dirty="0" err="1"/>
              <a:t>turísticas</a:t>
            </a:r>
            <a:r>
              <a:rPr lang="en-GB" sz="1100" dirty="0"/>
              <a:t>? </a:t>
            </a:r>
            <a:r>
              <a:rPr lang="en-GB" sz="1100" dirty="0" err="1"/>
              <a:t>Enseñar</a:t>
            </a:r>
            <a:r>
              <a:rPr lang="en-GB" sz="1100" dirty="0"/>
              <a:t> + </a:t>
            </a:r>
            <a:r>
              <a:rPr lang="en-GB" sz="1100" dirty="0" err="1"/>
              <a:t>alquilar</a:t>
            </a:r>
            <a:r>
              <a:rPr lang="en-GB" sz="1100" dirty="0"/>
              <a:t> </a:t>
            </a:r>
            <a:r>
              <a:rPr lang="en-GB" sz="1100" dirty="0" err="1"/>
              <a:t>unos</a:t>
            </a:r>
            <a:r>
              <a:rPr lang="en-GB" sz="1100" dirty="0"/>
              <a:t> días, </a:t>
            </a:r>
            <a:r>
              <a:rPr lang="en-GB" sz="1100" dirty="0" err="1"/>
              <a:t>puede</a:t>
            </a:r>
            <a:r>
              <a:rPr lang="en-GB" sz="1100" dirty="0"/>
              <a:t> </a:t>
            </a:r>
            <a:r>
              <a:rPr lang="en-GB" sz="1100" dirty="0" err="1"/>
              <a:t>generar</a:t>
            </a:r>
            <a:r>
              <a:rPr lang="en-GB" sz="1100" dirty="0"/>
              <a:t> </a:t>
            </a:r>
            <a:r>
              <a:rPr lang="en-GB" sz="1100" dirty="0" err="1"/>
              <a:t>ingresos</a:t>
            </a:r>
            <a:r>
              <a:rPr lang="en-GB" sz="1100" dirty="0"/>
              <a:t> + ser </a:t>
            </a:r>
            <a:r>
              <a:rPr lang="en-GB" sz="1100" dirty="0" err="1"/>
              <a:t>el</a:t>
            </a:r>
            <a:r>
              <a:rPr lang="en-GB" sz="1100" dirty="0"/>
              <a:t> </a:t>
            </a:r>
            <a:r>
              <a:rPr lang="en-GB" sz="1100" dirty="0" err="1"/>
              <a:t>gancho</a:t>
            </a:r>
            <a:r>
              <a:rPr lang="en-GB" sz="1100" dirty="0"/>
              <a:t> para </a:t>
            </a:r>
            <a:r>
              <a:rPr lang="en-GB" sz="1100" dirty="0" err="1"/>
              <a:t>futura</a:t>
            </a:r>
            <a:r>
              <a:rPr lang="en-GB" sz="1100" dirty="0"/>
              <a:t> </a:t>
            </a:r>
            <a:r>
              <a:rPr lang="en-GB" sz="1100" dirty="0" err="1"/>
              <a:t>venta</a:t>
            </a:r>
            <a:endParaRPr lang="en-GB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E4BC7-3162-7588-D52E-C3CCE524024F}"/>
              </a:ext>
            </a:extLst>
          </p:cNvPr>
          <p:cNvSpPr txBox="1"/>
          <p:nvPr/>
        </p:nvSpPr>
        <p:spPr>
          <a:xfrm>
            <a:off x="2687217" y="5382300"/>
            <a:ext cx="267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l" rtl="0" eaLnBrk="1" latinLnBrk="0" hangingPunct="1">
              <a:buClrTx/>
              <a:buSzPts val="1100"/>
              <a:buFont typeface="Arial" panose="020B0604020202020204" pitchFamily="34" charset="0"/>
              <a:buChar char="•"/>
            </a:pPr>
            <a:r>
              <a:rPr lang="es-ES" sz="11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Producción</a:t>
            </a:r>
            <a:endParaRPr lang="en-GB" sz="1100" dirty="0"/>
          </a:p>
          <a:p>
            <a:pPr marL="630936" lvl="1" indent="-173736">
              <a:buSzPts val="1100"/>
              <a:buFont typeface="Arial" panose="020B0604020202020204" pitchFamily="34" charset="0"/>
              <a:buChar char="•"/>
            </a:pPr>
            <a:r>
              <a:rPr lang="es-ES" sz="11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Materiales, componentes</a:t>
            </a:r>
            <a:endParaRPr lang="en-GB" sz="1100" dirty="0"/>
          </a:p>
          <a:p>
            <a:pPr marL="630936" lvl="1" indent="-173736">
              <a:buSzPts val="1100"/>
              <a:buFont typeface="Arial" panose="020B0604020202020204" pitchFamily="34" charset="0"/>
              <a:buChar char="•"/>
            </a:pPr>
            <a:r>
              <a:rPr lang="es-ES" sz="11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Mano de obra</a:t>
            </a:r>
            <a:endParaRPr lang="en-GB" sz="1100" dirty="0"/>
          </a:p>
          <a:p>
            <a:pPr marL="630936" lvl="1" indent="-173736">
              <a:buSzPts val="1100"/>
              <a:buFont typeface="Arial" panose="020B0604020202020204" pitchFamily="34" charset="0"/>
              <a:buChar char="•"/>
            </a:pPr>
            <a:r>
              <a:rPr lang="es-ES" sz="11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Envío</a:t>
            </a:r>
            <a:endParaRPr lang="en-GB" sz="11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0862A-DA2B-1479-E066-251F3755DCD3}"/>
              </a:ext>
            </a:extLst>
          </p:cNvPr>
          <p:cNvSpPr txBox="1"/>
          <p:nvPr/>
        </p:nvSpPr>
        <p:spPr>
          <a:xfrm>
            <a:off x="2654560" y="729494"/>
            <a:ext cx="231399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I+D de hardware y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Diseño y validación de prototipos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Fabricación de componentes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Ensamblaje del monociclo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dirty="0"/>
              <a:t>Marketing y distribución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2AB3E-34B8-E550-0BE2-C67FDBE420A8}"/>
              </a:ext>
            </a:extLst>
          </p:cNvPr>
          <p:cNvSpPr txBox="1"/>
          <p:nvPr/>
        </p:nvSpPr>
        <p:spPr>
          <a:xfrm>
            <a:off x="458758" y="6206363"/>
            <a:ext cx="267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l" rtl="0" eaLnBrk="1" latinLnBrk="0" hangingPunct="1">
              <a:buClrTx/>
              <a:buSzPts val="1100"/>
              <a:buFont typeface="Arial" panose="020B0604020202020204" pitchFamily="34" charset="0"/>
              <a:buChar char="•"/>
            </a:pPr>
            <a:r>
              <a:rPr lang="es-ES" sz="11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Impuestos</a:t>
            </a:r>
            <a:endParaRPr lang="en-GB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48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8D5-6E4F-944E-B260-FED80F38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triz_dafo">
            <a:extLst>
              <a:ext uri="{FF2B5EF4-FFF2-40B4-BE49-F238E27FC236}">
                <a16:creationId xmlns:a16="http://schemas.microsoft.com/office/drawing/2014/main" id="{97D65295-921A-9184-583C-C099C05812E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" y="0"/>
            <a:ext cx="120709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AF3F6C-3508-E5DA-8083-717F5C7EE502}"/>
              </a:ext>
            </a:extLst>
          </p:cNvPr>
          <p:cNvSpPr txBox="1"/>
          <p:nvPr/>
        </p:nvSpPr>
        <p:spPr>
          <a:xfrm>
            <a:off x="6953753" y="1284905"/>
            <a:ext cx="4763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Conocimiento en electrónica, software, y diseño CAD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Disponibilidad de pequeños ahorros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Espacio en casa para pequeño taller puede reducir la barrera para empezar a fabricar prototipos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4FAAD-6CFC-0ECC-4C21-20B3C35A79F2}"/>
              </a:ext>
            </a:extLst>
          </p:cNvPr>
          <p:cNvSpPr txBox="1"/>
          <p:nvPr/>
        </p:nvSpPr>
        <p:spPr>
          <a:xfrm>
            <a:off x="6953753" y="4208698"/>
            <a:ext cx="4763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Ninguna empresa está aprovechando diseño open-</a:t>
            </a:r>
            <a:r>
              <a:rPr lang="es-ES" dirty="0" err="1"/>
              <a:t>source</a:t>
            </a:r>
            <a:r>
              <a:rPr lang="es-ES" dirty="0"/>
              <a:t> e integrándose con accesorios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Requisito de la DGT para VMP que tengan certificado, por 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precios actuales ya son muy altos, por lo que la rentabilidad no parece tan difícil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Disponibilidad de taller en universidad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38028-F72D-9A09-8990-2D26378EEBF0}"/>
              </a:ext>
            </a:extLst>
          </p:cNvPr>
          <p:cNvSpPr txBox="1"/>
          <p:nvPr/>
        </p:nvSpPr>
        <p:spPr>
          <a:xfrm>
            <a:off x="2104052" y="4208699"/>
            <a:ext cx="4763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Bajos costes de producción en China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Mal entorno fiscal en España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Competencia con más experiencia y producción en serie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Competencia con mayor capacidad para innovar al tener más ingenieros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5E8817-C7D0-498E-8CA8-8F8682023E10}"/>
              </a:ext>
            </a:extLst>
          </p:cNvPr>
          <p:cNvSpPr txBox="1"/>
          <p:nvPr/>
        </p:nvSpPr>
        <p:spPr>
          <a:xfrm>
            <a:off x="2104053" y="1284905"/>
            <a:ext cx="4763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Poca experiencia en emprendimiento y fabricación comparado con 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Idea de negocio poco común, menores probabilidades de éxito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 tener una empresa formalizada a la hora de trabajar con proveedores</a:t>
            </a:r>
          </a:p>
        </p:txBody>
      </p:sp>
    </p:spTree>
    <p:extLst>
      <p:ext uri="{BB962C8B-B14F-4D97-AF65-F5344CB8AC3E}">
        <p14:creationId xmlns:p14="http://schemas.microsoft.com/office/powerpoint/2010/main" val="189860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8E12F-0F5C-E0D7-E219-20B4EB3C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1">
            <a:extLst>
              <a:ext uri="{FF2B5EF4-FFF2-40B4-BE49-F238E27FC236}">
                <a16:creationId xmlns:a16="http://schemas.microsoft.com/office/drawing/2014/main" id="{3C2E2F54-C5A6-244D-1263-CD373C804447}"/>
              </a:ext>
            </a:extLst>
          </p:cNvPr>
          <p:cNvGraphicFramePr>
            <a:graphicFrameLocks noGrp="1" noDrilldown="1" noChangeAspect="1" noMove="1" noResize="1"/>
          </p:cNvGraphicFramePr>
          <p:nvPr>
            <p:extLst>
              <p:ext uri="{D42A27DB-BD31-4B8C-83A1-F6EECF244321}">
                <p14:modId xmlns:p14="http://schemas.microsoft.com/office/powerpoint/2010/main" val="788584289"/>
              </p:ext>
            </p:extLst>
          </p:nvPr>
        </p:nvGraphicFramePr>
        <p:xfrm>
          <a:off x="346517" y="0"/>
          <a:ext cx="11498966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451936" imgH="4451394" progId="Excel.Sheet.12">
                  <p:embed/>
                </p:oleObj>
              </mc:Choice>
              <mc:Fallback>
                <p:oleObj name="Worksheet" r:id="rId3" imgW="8451936" imgH="4451394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DF96ADB-0AE1-C8B0-BFB8-818D2035D1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6517" y="0"/>
                        <a:ext cx="11498966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903877-702C-3DE5-E8E4-A8FC037FF052}"/>
              </a:ext>
            </a:extLst>
          </p:cNvPr>
          <p:cNvSpPr txBox="1"/>
          <p:nvPr/>
        </p:nvSpPr>
        <p:spPr>
          <a:xfrm>
            <a:off x="6963083" y="907225"/>
            <a:ext cx="48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Aportar ventajas únicas para no competir por coste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Considerar subvenciones/exenciones fiscales para proyectos de movilidad sostenible, o el traslado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Comenzar con partes localizadas del monociclo y componentes comerciales, segmentos nicho, extendiendo el trabajo gradualmente.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Aprovechar comunidad open-</a:t>
            </a:r>
            <a:r>
              <a:rPr lang="es-ES" sz="1600" dirty="0" err="1"/>
              <a:t>source</a:t>
            </a:r>
            <a:r>
              <a:rPr lang="es-ES" sz="1600" dirty="0"/>
              <a:t> para mayor innovación y validación por terceras personas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28213-B673-D6F1-A0B1-7A44A89D1F73}"/>
              </a:ext>
            </a:extLst>
          </p:cNvPr>
          <p:cNvSpPr txBox="1"/>
          <p:nvPr/>
        </p:nvSpPr>
        <p:spPr>
          <a:xfrm>
            <a:off x="6963083" y="3919449"/>
            <a:ext cx="4763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Comunicar claramente las ventajas open-</a:t>
            </a:r>
            <a:r>
              <a:rPr lang="es-ES" dirty="0" err="1"/>
              <a:t>source</a:t>
            </a:r>
            <a:r>
              <a:rPr lang="es-ES" dirty="0"/>
              <a:t> y generar contenido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Desarrollar accesorios modulares y animar a comunidad a personalizarlos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Mostrar en redes </a:t>
            </a:r>
            <a:r>
              <a:rPr lang="es-ES" dirty="0" err="1"/>
              <a:t>tests</a:t>
            </a:r>
            <a:r>
              <a:rPr lang="es-ES" dirty="0"/>
              <a:t> de seguridad y los resultados, comparando diferentes monociclos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Colaborar para que el uso del taller beneficie a 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81D1-3970-8772-5CC5-7409A8FBF1B8}"/>
              </a:ext>
            </a:extLst>
          </p:cNvPr>
          <p:cNvSpPr txBox="1"/>
          <p:nvPr/>
        </p:nvSpPr>
        <p:spPr>
          <a:xfrm>
            <a:off x="2113382" y="3919450"/>
            <a:ext cx="4763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Continuar aprendiendo. Publicar documentación detallada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Continuar gestionando ahorros con prudencia, validar primero, invertir después. Reinvertir todo el beneficio.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Mejorar el taller evitando pagar alquiler mientras sea posible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Mantener ciclos de iteración rápidos para mejorar continuamente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D04F6-F66C-FE9B-A7FD-5945A2E5D150}"/>
              </a:ext>
            </a:extLst>
          </p:cNvPr>
          <p:cNvSpPr txBox="1"/>
          <p:nvPr/>
        </p:nvSpPr>
        <p:spPr>
          <a:xfrm>
            <a:off x="2113383" y="907225"/>
            <a:ext cx="4763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Alianzas con mentores o expertos que complementen la experiencia técnica y empresarial. Programas de incubación o aceleración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Validar el producto con MVP y realizar pruebas de mercado tempranas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Acuerdos con proveedores locales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990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296FF6DB4C134FB8B4909F877D1D9B" ma:contentTypeVersion="13" ma:contentTypeDescription="Crear nuevo documento." ma:contentTypeScope="" ma:versionID="79875dd09396de32a35a0e42943aa9f8">
  <xsd:schema xmlns:xsd="http://www.w3.org/2001/XMLSchema" xmlns:xs="http://www.w3.org/2001/XMLSchema" xmlns:p="http://schemas.microsoft.com/office/2006/metadata/properties" xmlns:ns2="fb21810a-d3fa-4548-b058-2287e88bcdc2" xmlns:ns3="8894590a-63d3-477f-ae9c-2ee6b1ed86ab" targetNamespace="http://schemas.microsoft.com/office/2006/metadata/properties" ma:root="true" ma:fieldsID="a53b57dba4ed0605b03bfce32ba9ed01" ns2:_="" ns3:_="">
    <xsd:import namespace="fb21810a-d3fa-4548-b058-2287e88bcdc2"/>
    <xsd:import namespace="8894590a-63d3-477f-ae9c-2ee6b1ed86a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21810a-d3fa-4548-b058-2287e88bcd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f2cce1f-418d-43d7-b4a9-0a0ca826140b}" ma:internalName="TaxCatchAll" ma:showField="CatchAllData" ma:web="fb21810a-d3fa-4548-b058-2287e88bc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4590a-63d3-477f-ae9c-2ee6b1ed86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2f41c3b1-56ef-4472-97a9-d684922668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94590a-63d3-477f-ae9c-2ee6b1ed86ab">
      <Terms xmlns="http://schemas.microsoft.com/office/infopath/2007/PartnerControls"/>
    </lcf76f155ced4ddcb4097134ff3c332f>
    <TaxCatchAll xmlns="fb21810a-d3fa-4548-b058-2287e88bcd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09E48A-2689-4948-B176-09B8FB323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21810a-d3fa-4548-b058-2287e88bcdc2"/>
    <ds:schemaRef ds:uri="8894590a-63d3-477f-ae9c-2ee6b1ed86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D8B443-0B9E-47BD-AA8D-413ED483696F}">
  <ds:schemaRefs>
    <ds:schemaRef ds:uri="http://schemas.microsoft.com/office/2006/metadata/properties"/>
    <ds:schemaRef ds:uri="http://schemas.microsoft.com/office/infopath/2007/PartnerControls"/>
    <ds:schemaRef ds:uri="8894590a-63d3-477f-ae9c-2ee6b1ed86ab"/>
    <ds:schemaRef ds:uri="fb21810a-d3fa-4548-b058-2287e88bcdc2"/>
  </ds:schemaRefs>
</ds:datastoreItem>
</file>

<file path=customXml/itemProps3.xml><?xml version="1.0" encoding="utf-8"?>
<ds:datastoreItem xmlns:ds="http://schemas.openxmlformats.org/officeDocument/2006/customXml" ds:itemID="{4C0C676C-2848-42E0-9CB7-98110D9519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712</Words>
  <Application>Microsoft Office PowerPoint</Application>
  <PresentationFormat>Widescreen</PresentationFormat>
  <Paragraphs>89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Andrés CARRIÓN GUTIÉRREZ</dc:creator>
  <cp:lastModifiedBy>Rubén Jiménez Mejías</cp:lastModifiedBy>
  <cp:revision>310</cp:revision>
  <dcterms:created xsi:type="dcterms:W3CDTF">2022-09-15T15:41:35Z</dcterms:created>
  <dcterms:modified xsi:type="dcterms:W3CDTF">2025-02-25T14:23:44Z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0x0101000F296FF6DB4C134FB8B4909F877D1D9B</vt:lpwstr>
  </property>
</Properties>
</file>