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1"/>
  </p:notesMasterIdLst>
  <p:sldIdLst>
    <p:sldId id="480" r:id="rId5"/>
    <p:sldId id="481" r:id="rId6"/>
    <p:sldId id="482" r:id="rId7"/>
    <p:sldId id="483" r:id="rId8"/>
    <p:sldId id="484" r:id="rId9"/>
    <p:sldId id="4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51" autoAdjust="0"/>
  </p:normalViewPr>
  <p:slideViewPr>
    <p:cSldViewPr snapToGrid="0">
      <p:cViewPr varScale="1">
        <p:scale>
          <a:sx n="103" d="100"/>
          <a:sy n="103" d="100"/>
        </p:scale>
        <p:origin x="9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D48F-8719-40F2-B0CF-2A5A63C0F0B9}" type="datetimeFigureOut">
              <a:rPr lang="es-ES" smtClean="0"/>
              <a:t>10/03/2025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1C942-3B43-48F4-BEB8-B8FEBCDA6264}" type="slidenum">
              <a:rPr lang="es-ES" smtClean="0"/>
              <a:t>‹#›</a:t>
            </a:fld>
            <a:endParaRPr lang="es-ES"/>
          </a:p>
        </p:txBody>
      </p:sp>
    </p:spTree>
    <p:extLst>
      <p:ext uri="{BB962C8B-B14F-4D97-AF65-F5344CB8AC3E}">
        <p14:creationId xmlns:p14="http://schemas.microsoft.com/office/powerpoint/2010/main" val="262202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A1C942-3B43-48F4-BEB8-B8FEBCDA6264}" type="slidenum">
              <a:rPr lang="es-ES" smtClean="0"/>
              <a:t>1</a:t>
            </a:fld>
            <a:endParaRPr lang="es-ES"/>
          </a:p>
        </p:txBody>
      </p:sp>
    </p:spTree>
    <p:extLst>
      <p:ext uri="{BB962C8B-B14F-4D97-AF65-F5344CB8AC3E}">
        <p14:creationId xmlns:p14="http://schemas.microsoft.com/office/powerpoint/2010/main" val="52564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08A52-9F35-0DDD-C522-F36B9842B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0CF9D4-43AD-01CC-ED5F-BD7A9615EE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66C8C5-8A35-AF51-709C-EF2EB328A5C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31C6DB2-53BA-2FA5-5A10-A96CE1D30CD0}"/>
              </a:ext>
            </a:extLst>
          </p:cNvPr>
          <p:cNvSpPr>
            <a:spLocks noGrp="1"/>
          </p:cNvSpPr>
          <p:nvPr>
            <p:ph type="sldNum" sz="quarter" idx="5"/>
          </p:nvPr>
        </p:nvSpPr>
        <p:spPr/>
        <p:txBody>
          <a:bodyPr/>
          <a:lstStyle/>
          <a:p>
            <a:fld id="{D3A1C942-3B43-48F4-BEB8-B8FEBCDA6264}" type="slidenum">
              <a:rPr lang="es-ES" smtClean="0"/>
              <a:t>2</a:t>
            </a:fld>
            <a:endParaRPr lang="es-ES"/>
          </a:p>
        </p:txBody>
      </p:sp>
    </p:spTree>
    <p:extLst>
      <p:ext uri="{BB962C8B-B14F-4D97-AF65-F5344CB8AC3E}">
        <p14:creationId xmlns:p14="http://schemas.microsoft.com/office/powerpoint/2010/main" val="399948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5F250-D653-7A8C-8D4D-392806D6B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60C5D-7704-1331-08C5-45A11F3859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7DFDB-2D8A-C915-A4DE-03D291538A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794B776-DB9B-305B-85A1-3651932E5DBD}"/>
              </a:ext>
            </a:extLst>
          </p:cNvPr>
          <p:cNvSpPr>
            <a:spLocks noGrp="1"/>
          </p:cNvSpPr>
          <p:nvPr>
            <p:ph type="sldNum" sz="quarter" idx="5"/>
          </p:nvPr>
        </p:nvSpPr>
        <p:spPr/>
        <p:txBody>
          <a:bodyPr/>
          <a:lstStyle/>
          <a:p>
            <a:fld id="{D3A1C942-3B43-48F4-BEB8-B8FEBCDA6264}" type="slidenum">
              <a:rPr lang="es-ES" smtClean="0"/>
              <a:t>3</a:t>
            </a:fld>
            <a:endParaRPr lang="es-ES"/>
          </a:p>
        </p:txBody>
      </p:sp>
    </p:spTree>
    <p:extLst>
      <p:ext uri="{BB962C8B-B14F-4D97-AF65-F5344CB8AC3E}">
        <p14:creationId xmlns:p14="http://schemas.microsoft.com/office/powerpoint/2010/main" val="347599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C4694-BE33-A133-D161-BA9ECA44D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C6A62-EB90-8463-9F02-8502A3DD5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D7B4F-264F-9D9F-E6B9-8F08772AD1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DF70E13-F24D-27F9-951B-2DCEB5E8587B}"/>
              </a:ext>
            </a:extLst>
          </p:cNvPr>
          <p:cNvSpPr>
            <a:spLocks noGrp="1"/>
          </p:cNvSpPr>
          <p:nvPr>
            <p:ph type="sldNum" sz="quarter" idx="5"/>
          </p:nvPr>
        </p:nvSpPr>
        <p:spPr/>
        <p:txBody>
          <a:bodyPr/>
          <a:lstStyle/>
          <a:p>
            <a:fld id="{D3A1C942-3B43-48F4-BEB8-B8FEBCDA6264}" type="slidenum">
              <a:rPr lang="es-ES" smtClean="0"/>
              <a:t>4</a:t>
            </a:fld>
            <a:endParaRPr lang="es-ES"/>
          </a:p>
        </p:txBody>
      </p:sp>
    </p:spTree>
    <p:extLst>
      <p:ext uri="{BB962C8B-B14F-4D97-AF65-F5344CB8AC3E}">
        <p14:creationId xmlns:p14="http://schemas.microsoft.com/office/powerpoint/2010/main" val="3296982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F1B44-0C90-423D-F38B-925546A7A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61EA0D-337E-916B-341D-D7B5BF4FE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16FE8-BC7F-154C-6773-D2207A1ED91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4F65357-3AF3-318B-DF3B-ABD174366F44}"/>
              </a:ext>
            </a:extLst>
          </p:cNvPr>
          <p:cNvSpPr>
            <a:spLocks noGrp="1"/>
          </p:cNvSpPr>
          <p:nvPr>
            <p:ph type="sldNum" sz="quarter" idx="5"/>
          </p:nvPr>
        </p:nvSpPr>
        <p:spPr/>
        <p:txBody>
          <a:bodyPr/>
          <a:lstStyle/>
          <a:p>
            <a:fld id="{D3A1C942-3B43-48F4-BEB8-B8FEBCDA6264}" type="slidenum">
              <a:rPr lang="es-ES" smtClean="0"/>
              <a:t>5</a:t>
            </a:fld>
            <a:endParaRPr lang="es-ES"/>
          </a:p>
        </p:txBody>
      </p:sp>
    </p:spTree>
    <p:extLst>
      <p:ext uri="{BB962C8B-B14F-4D97-AF65-F5344CB8AC3E}">
        <p14:creationId xmlns:p14="http://schemas.microsoft.com/office/powerpoint/2010/main" val="298434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DD738-F406-3266-EADB-3D3DDAB23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BC45C-7815-CA7A-0608-21AF15C04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170CCA-B389-C8A4-0151-C3903F43F56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D061210-8FA6-B994-3340-AB11FB4DDA6B}"/>
              </a:ext>
            </a:extLst>
          </p:cNvPr>
          <p:cNvSpPr>
            <a:spLocks noGrp="1"/>
          </p:cNvSpPr>
          <p:nvPr>
            <p:ph type="sldNum" sz="quarter" idx="5"/>
          </p:nvPr>
        </p:nvSpPr>
        <p:spPr/>
        <p:txBody>
          <a:bodyPr/>
          <a:lstStyle/>
          <a:p>
            <a:fld id="{D3A1C942-3B43-48F4-BEB8-B8FEBCDA6264}" type="slidenum">
              <a:rPr lang="es-ES" smtClean="0"/>
              <a:t>6</a:t>
            </a:fld>
            <a:endParaRPr lang="es-ES"/>
          </a:p>
        </p:txBody>
      </p:sp>
    </p:spTree>
    <p:extLst>
      <p:ext uri="{BB962C8B-B14F-4D97-AF65-F5344CB8AC3E}">
        <p14:creationId xmlns:p14="http://schemas.microsoft.com/office/powerpoint/2010/main" val="245118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E881-00F1-6E35-6098-BF8AC9F9B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057EE5-5566-6F59-F9EA-95DBA2F95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C34912-0A69-2920-97F3-8CD0EA88C300}"/>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5" name="Footer Placeholder 4">
            <a:extLst>
              <a:ext uri="{FF2B5EF4-FFF2-40B4-BE49-F238E27FC236}">
                <a16:creationId xmlns:a16="http://schemas.microsoft.com/office/drawing/2014/main" id="{15572CEE-9936-200C-7ADC-D17F1131608C}"/>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1F14A8E4-5113-D024-F410-9EF08020C992}"/>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162583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7132-4CC4-7162-4CA8-C572EBCE1C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9CC775-8596-6C61-62FB-859CA5F614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6F7D10-056D-A2EC-CA4F-5975174CB914}"/>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5" name="Footer Placeholder 4">
            <a:extLst>
              <a:ext uri="{FF2B5EF4-FFF2-40B4-BE49-F238E27FC236}">
                <a16:creationId xmlns:a16="http://schemas.microsoft.com/office/drawing/2014/main" id="{43989BA7-7BB7-175D-765B-BDC1342BA91A}"/>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CF3C72FE-A5FE-71D9-8BB3-B27994321EDB}"/>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1387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2DBA3-D69E-543D-C276-7B1682D76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1EFD45-D04B-3D73-D0FD-A40877C51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E78821-694B-EA55-EDC8-B3B64558E09F}"/>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5" name="Footer Placeholder 4">
            <a:extLst>
              <a:ext uri="{FF2B5EF4-FFF2-40B4-BE49-F238E27FC236}">
                <a16:creationId xmlns:a16="http://schemas.microsoft.com/office/drawing/2014/main" id="{FDA9D518-DE41-4B56-2E64-0D806463D9DC}"/>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009F48F2-58BB-A112-59F5-815BBE04B541}"/>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05183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A42D-9F4E-0EE0-E7C0-DFF00849E2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D3D6A7-30E7-076C-95CB-58B0C1BB8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BEA087-9FD3-A468-5576-5A22061D82CC}"/>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5" name="Footer Placeholder 4">
            <a:extLst>
              <a:ext uri="{FF2B5EF4-FFF2-40B4-BE49-F238E27FC236}">
                <a16:creationId xmlns:a16="http://schemas.microsoft.com/office/drawing/2014/main" id="{8DDCDFFC-D3F4-AB5F-B2DD-34CC2AF088AB}"/>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6C1E06DC-67BE-45C7-7F8B-C10AD86C530D}"/>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4397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F590-BFF1-E0B4-BDD5-773305626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0CEA9B-D0A6-C96F-0D40-F0E6DAB63C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939FC-8092-81DB-9AF1-A57C2FBB8758}"/>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5" name="Footer Placeholder 4">
            <a:extLst>
              <a:ext uri="{FF2B5EF4-FFF2-40B4-BE49-F238E27FC236}">
                <a16:creationId xmlns:a16="http://schemas.microsoft.com/office/drawing/2014/main" id="{EADBBCCE-E853-CABF-7C11-F8B1B21B9379}"/>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285CE66B-474B-1FE4-D555-E49D4E26A262}"/>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3302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3DC8-D52C-DDEF-F0A4-E87F78DAA5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AEDD33-AC4A-0B43-0516-9D4F52B5F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F0EDE1-2031-AA11-61BF-6288A186C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E8E26F-98FA-EB4D-F0A1-FE695657EEB6}"/>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6" name="Footer Placeholder 5">
            <a:extLst>
              <a:ext uri="{FF2B5EF4-FFF2-40B4-BE49-F238E27FC236}">
                <a16:creationId xmlns:a16="http://schemas.microsoft.com/office/drawing/2014/main" id="{515B298B-3D9C-D43E-BFCB-C3B5BF2FC881}"/>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A151F01-B4E7-F698-AE7F-4C5B494153A4}"/>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425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49FC-BF20-F138-C013-E27A0E254C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13347A-BC43-CF08-B723-7ED6610D4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B0028-3644-811A-04A9-DE2144ADC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256C3A-AB47-9EA7-4475-06EFF3997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23EB-7CDB-105A-727A-4D00C8839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61D2387-AABC-26DC-776C-0EE1C313B484}"/>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8" name="Footer Placeholder 7">
            <a:extLst>
              <a:ext uri="{FF2B5EF4-FFF2-40B4-BE49-F238E27FC236}">
                <a16:creationId xmlns:a16="http://schemas.microsoft.com/office/drawing/2014/main" id="{0A16FAA8-CC12-4BBC-1604-931524490913}"/>
              </a:ext>
            </a:extLst>
          </p:cNvPr>
          <p:cNvSpPr>
            <a:spLocks noGrp="1"/>
          </p:cNvSpPr>
          <p:nvPr>
            <p:ph type="ftr" sz="quarter" idx="11"/>
          </p:nvPr>
        </p:nvSpPr>
        <p:spPr/>
        <p:txBody>
          <a:bodyPr/>
          <a:lstStyle/>
          <a:p>
            <a:pPr>
              <a:defRPr/>
            </a:pPr>
            <a:endParaRPr lang="es-ES"/>
          </a:p>
        </p:txBody>
      </p:sp>
      <p:sp>
        <p:nvSpPr>
          <p:cNvPr id="9" name="Slide Number Placeholder 8">
            <a:extLst>
              <a:ext uri="{FF2B5EF4-FFF2-40B4-BE49-F238E27FC236}">
                <a16:creationId xmlns:a16="http://schemas.microsoft.com/office/drawing/2014/main" id="{70F5939C-0324-B9F9-A757-B6F85E55AA63}"/>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29243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1151-3F59-4900-56A3-69EA373DC3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E3B0D0-3303-B0EF-D0BF-BAEAE76DD985}"/>
              </a:ext>
            </a:extLst>
          </p:cNvPr>
          <p:cNvSpPr>
            <a:spLocks noGrp="1"/>
          </p:cNvSpPr>
          <p:nvPr>
            <p:ph type="dt" sz="half" idx="10"/>
          </p:nvPr>
        </p:nvSpPr>
        <p:spPr/>
        <p:txBody>
          <a:bodyPr/>
          <a:lstStyle/>
          <a:p>
            <a:pPr>
              <a:defRPr/>
            </a:pPr>
            <a:fld id="{B3992CB3-D27B-49B7-B9B2-BD9C6EA07BE5}" type="datetimeFigureOut">
              <a:rPr lang="en-US" smtClean="0"/>
              <a:pPr>
                <a:defRPr/>
              </a:pPr>
              <a:t>3/10/2025</a:t>
            </a:fld>
            <a:endParaRPr lang="en-US"/>
          </a:p>
        </p:txBody>
      </p:sp>
      <p:sp>
        <p:nvSpPr>
          <p:cNvPr id="4" name="Footer Placeholder 3">
            <a:extLst>
              <a:ext uri="{FF2B5EF4-FFF2-40B4-BE49-F238E27FC236}">
                <a16:creationId xmlns:a16="http://schemas.microsoft.com/office/drawing/2014/main" id="{5C785A91-D573-4ADC-4CCA-EB9A47A7635A}"/>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A333DDA2-04EB-0D5D-84A5-00044C849DCC}"/>
              </a:ext>
            </a:extLst>
          </p:cNvPr>
          <p:cNvSpPr>
            <a:spLocks noGrp="1"/>
          </p:cNvSpPr>
          <p:nvPr>
            <p:ph type="sldNum" sz="quarter" idx="12"/>
          </p:nvPr>
        </p:nvSpPr>
        <p:spPr/>
        <p:txBody>
          <a:bodyPr/>
          <a:lstStyle/>
          <a:p>
            <a:pPr>
              <a:defRPr/>
            </a:pPr>
            <a:fld id="{CC98CD86-949F-4BA4-B7B0-197FCFC941A0}" type="slidenum">
              <a:rPr lang="en-GB" smtClean="0"/>
              <a:pPr>
                <a:defRPr/>
              </a:pPr>
              <a:t>‹#›</a:t>
            </a:fld>
            <a:endParaRPr lang="en-GB"/>
          </a:p>
        </p:txBody>
      </p:sp>
    </p:spTree>
    <p:extLst>
      <p:ext uri="{BB962C8B-B14F-4D97-AF65-F5344CB8AC3E}">
        <p14:creationId xmlns:p14="http://schemas.microsoft.com/office/powerpoint/2010/main" val="21706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1DE4B-2C49-16FC-0CBA-51AA9FDEB9AF}"/>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3" name="Footer Placeholder 2">
            <a:extLst>
              <a:ext uri="{FF2B5EF4-FFF2-40B4-BE49-F238E27FC236}">
                <a16:creationId xmlns:a16="http://schemas.microsoft.com/office/drawing/2014/main" id="{4A4AA5F9-982C-0A23-A0E1-B28870BBB686}"/>
              </a:ext>
            </a:extLst>
          </p:cNvPr>
          <p:cNvSpPr>
            <a:spLocks noGrp="1"/>
          </p:cNvSpPr>
          <p:nvPr>
            <p:ph type="ftr" sz="quarter" idx="11"/>
          </p:nvPr>
        </p:nvSpPr>
        <p:spPr/>
        <p:txBody>
          <a:bodyPr/>
          <a:lstStyle/>
          <a:p>
            <a:pPr>
              <a:defRPr/>
            </a:pPr>
            <a:endParaRPr lang="es-ES"/>
          </a:p>
        </p:txBody>
      </p:sp>
      <p:sp>
        <p:nvSpPr>
          <p:cNvPr id="4" name="Slide Number Placeholder 3">
            <a:extLst>
              <a:ext uri="{FF2B5EF4-FFF2-40B4-BE49-F238E27FC236}">
                <a16:creationId xmlns:a16="http://schemas.microsoft.com/office/drawing/2014/main" id="{1D7DF119-C49A-62E8-9070-BBB57F0480B4}"/>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13122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191E-B267-CC82-3EA1-A2AE6045D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0A14EB-3F72-28B5-35F5-187B6AE14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F4DF25-AED5-554A-90A3-5CA6D7E0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3A322-68B3-31F3-08E5-A01F1E3ED0B1}"/>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6" name="Footer Placeholder 5">
            <a:extLst>
              <a:ext uri="{FF2B5EF4-FFF2-40B4-BE49-F238E27FC236}">
                <a16:creationId xmlns:a16="http://schemas.microsoft.com/office/drawing/2014/main" id="{E6E5AABE-DE26-8729-BFA3-52D25600DEDF}"/>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6601A3E-EA5D-33F8-ACA2-7CA229B8FF83}"/>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76405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1741-05E5-E1F0-82C0-C1963BABE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5AC8B5-57AE-7AF9-0187-8D6EA9C62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56BA0B-A82C-5EE9-1A1D-08EC3ECAE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26DCB-9357-F66A-F888-A65E0C845928}"/>
              </a:ext>
            </a:extLst>
          </p:cNvPr>
          <p:cNvSpPr>
            <a:spLocks noGrp="1"/>
          </p:cNvSpPr>
          <p:nvPr>
            <p:ph type="dt" sz="half" idx="10"/>
          </p:nvPr>
        </p:nvSpPr>
        <p:spPr/>
        <p:txBody>
          <a:bodyPr/>
          <a:lstStyle/>
          <a:p>
            <a:pPr>
              <a:defRPr/>
            </a:pPr>
            <a:fld id="{CB45E51B-5D7B-4F74-A781-C4BDCF999B88}" type="datetimeFigureOut">
              <a:rPr lang="es-ES" smtClean="0"/>
              <a:pPr>
                <a:defRPr/>
              </a:pPr>
              <a:t>10/03/2025</a:t>
            </a:fld>
            <a:endParaRPr lang="es-ES"/>
          </a:p>
        </p:txBody>
      </p:sp>
      <p:sp>
        <p:nvSpPr>
          <p:cNvPr id="6" name="Footer Placeholder 5">
            <a:extLst>
              <a:ext uri="{FF2B5EF4-FFF2-40B4-BE49-F238E27FC236}">
                <a16:creationId xmlns:a16="http://schemas.microsoft.com/office/drawing/2014/main" id="{DC4AC9D2-6988-AB40-5321-F5685D4AAE1C}"/>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696CF7C-66DF-B416-E3D4-CEACD710987C}"/>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35310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68554-D08C-E56E-C68C-E0BB58EEF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0D25F7-F574-3C4F-C62A-E7811F8FE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B9DF7-B046-C96F-B8FE-21E5F194F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CB45E51B-5D7B-4F74-A781-C4BDCF999B88}" type="datetimeFigureOut">
              <a:rPr lang="es-ES" smtClean="0"/>
              <a:pPr>
                <a:defRPr/>
              </a:pPr>
              <a:t>10/03/2025</a:t>
            </a:fld>
            <a:endParaRPr lang="es-ES"/>
          </a:p>
        </p:txBody>
      </p:sp>
      <p:sp>
        <p:nvSpPr>
          <p:cNvPr id="5" name="Footer Placeholder 4">
            <a:extLst>
              <a:ext uri="{FF2B5EF4-FFF2-40B4-BE49-F238E27FC236}">
                <a16:creationId xmlns:a16="http://schemas.microsoft.com/office/drawing/2014/main" id="{6EE8B3C6-EC03-5B8E-02DA-365827212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es-ES"/>
          </a:p>
        </p:txBody>
      </p:sp>
      <p:sp>
        <p:nvSpPr>
          <p:cNvPr id="6" name="Slide Number Placeholder 5">
            <a:extLst>
              <a:ext uri="{FF2B5EF4-FFF2-40B4-BE49-F238E27FC236}">
                <a16:creationId xmlns:a16="http://schemas.microsoft.com/office/drawing/2014/main" id="{0FECD843-B7B0-2A38-D52D-9AAAED4E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1738074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A96D172-EFFC-7480-B236-272A095A0A8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1061" y="0"/>
            <a:ext cx="11849878" cy="70482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9B1FF6-E697-58E9-3D79-E3281CCA5136}"/>
              </a:ext>
            </a:extLst>
          </p:cNvPr>
          <p:cNvSpPr txBox="1"/>
          <p:nvPr/>
        </p:nvSpPr>
        <p:spPr>
          <a:xfrm>
            <a:off x="5001209" y="624976"/>
            <a:ext cx="2313991" cy="4493538"/>
          </a:xfrm>
          <a:prstGeom prst="rect">
            <a:avLst/>
          </a:prstGeom>
          <a:noFill/>
        </p:spPr>
        <p:txBody>
          <a:bodyPr wrap="square" rtlCol="0">
            <a:spAutoFit/>
          </a:bodyPr>
          <a:lstStyle/>
          <a:p>
            <a:r>
              <a:rPr lang="es-ES" sz="1100" b="1" dirty="0"/>
              <a:t>Monociclo eléctrico fiable:</a:t>
            </a:r>
          </a:p>
          <a:p>
            <a:r>
              <a:rPr lang="es-ES" sz="1100" dirty="0"/>
              <a:t>Si al usarlo de forma intensa se apaga, no culparemos al usuario, lo consideraremos un fallo de diseño. Lo mismo con lluvia, polvo, sobrecalentamiento, etc. Facilidad para conseguir certificado VMP (Vehículo de Movilidad Personal).</a:t>
            </a:r>
          </a:p>
          <a:p>
            <a:br>
              <a:rPr lang="es-ES" sz="1100" dirty="0"/>
            </a:br>
            <a:r>
              <a:rPr lang="es-ES" sz="1100" b="1" dirty="0"/>
              <a:t>Open-</a:t>
            </a:r>
            <a:r>
              <a:rPr lang="es-ES" sz="1100" b="1" dirty="0" err="1"/>
              <a:t>source</a:t>
            </a:r>
            <a:r>
              <a:rPr lang="es-ES" sz="1100" b="1" dirty="0"/>
              <a:t>:</a:t>
            </a:r>
            <a:endParaRPr lang="es-ES" sz="1100" dirty="0"/>
          </a:p>
          <a:p>
            <a:r>
              <a:rPr lang="es-ES" sz="1100" dirty="0"/>
              <a:t>El diseño será abierto y la comunidad podrá hacer las modificaciones que quiera, en Hardware y Software.</a:t>
            </a:r>
          </a:p>
          <a:p>
            <a:r>
              <a:rPr lang="es-ES" sz="1100" dirty="0"/>
              <a:t>Confianza para no quedarte tirado esperando una pieza que se ha roto. (</a:t>
            </a:r>
            <a:r>
              <a:rPr lang="es-ES" sz="1100" dirty="0" err="1"/>
              <a:t>Disclaimer</a:t>
            </a:r>
            <a:r>
              <a:rPr lang="es-ES" sz="1100" dirty="0"/>
              <a:t>, kit?)</a:t>
            </a:r>
          </a:p>
          <a:p>
            <a:endParaRPr lang="es-ES" sz="1100" dirty="0"/>
          </a:p>
          <a:p>
            <a:r>
              <a:rPr lang="es-ES" sz="1100" dirty="0"/>
              <a:t>Cientos de pequeñas mejoras como cargador integrado, luces </a:t>
            </a:r>
            <a:r>
              <a:rPr lang="es-ES" sz="1100" dirty="0" err="1"/>
              <a:t>autonivelables</a:t>
            </a:r>
            <a:r>
              <a:rPr lang="es-ES" sz="1100" dirty="0"/>
              <a:t>, sistema de frenado sin </a:t>
            </a:r>
            <a:r>
              <a:rPr lang="es-ES" sz="1100" dirty="0" err="1"/>
              <a:t>regen</a:t>
            </a:r>
            <a:r>
              <a:rPr lang="es-ES" sz="1100" dirty="0"/>
              <a:t> para batería cargada o sobrecalentada, pieza multiusos: tirador/asiento/pata de cabra/ brazo para candado</a:t>
            </a:r>
          </a:p>
          <a:p>
            <a:pPr algn="ctr"/>
            <a:endParaRPr lang="en-GB" sz="1100" dirty="0"/>
          </a:p>
        </p:txBody>
      </p:sp>
      <p:sp>
        <p:nvSpPr>
          <p:cNvPr id="2" name="TextBox 1">
            <a:extLst>
              <a:ext uri="{FF2B5EF4-FFF2-40B4-BE49-F238E27FC236}">
                <a16:creationId xmlns:a16="http://schemas.microsoft.com/office/drawing/2014/main" id="{14B78D9C-6FF4-2127-4A85-0A3C160D1C13}"/>
              </a:ext>
            </a:extLst>
          </p:cNvPr>
          <p:cNvSpPr txBox="1"/>
          <p:nvPr/>
        </p:nvSpPr>
        <p:spPr>
          <a:xfrm>
            <a:off x="9629192" y="755781"/>
            <a:ext cx="2313990" cy="3477875"/>
          </a:xfrm>
          <a:prstGeom prst="rect">
            <a:avLst/>
          </a:prstGeom>
          <a:noFill/>
        </p:spPr>
        <p:txBody>
          <a:bodyPr wrap="square" rtlCol="0">
            <a:spAutoFit/>
          </a:bodyPr>
          <a:lstStyle/>
          <a:p>
            <a:pPr marL="171450" indent="-171450">
              <a:buFont typeface="Arial" panose="020B0604020202020204" pitchFamily="34" charset="0"/>
              <a:buChar char="•"/>
            </a:pPr>
            <a:r>
              <a:rPr lang="es-ES" sz="1100" dirty="0"/>
              <a:t>Hombres de 30 a 44 años, aficionados a la tecnología.</a:t>
            </a:r>
          </a:p>
          <a:p>
            <a:pPr marL="171450" indent="-171450">
              <a:buFont typeface="Arial" panose="020B0604020202020204" pitchFamily="34" charset="0"/>
              <a:buChar char="•"/>
            </a:pPr>
            <a:r>
              <a:rPr lang="es-ES" sz="1100" dirty="0"/>
              <a:t>INCLUIR 18-29</a:t>
            </a:r>
          </a:p>
          <a:p>
            <a:pPr marL="171450" indent="-171450">
              <a:buFont typeface="Arial" panose="020B0604020202020204" pitchFamily="34" charset="0"/>
              <a:buChar char="•"/>
            </a:pPr>
            <a:r>
              <a:rPr lang="es-ES" sz="1100" dirty="0"/>
              <a:t>Usuarios que buscan un medio de transporte personal pero los patinetes no cumplen sus requisitos (ir por campo, cabe en maletero)</a:t>
            </a:r>
          </a:p>
          <a:p>
            <a:pPr marL="171450" indent="-171450">
              <a:buFont typeface="Arial" panose="020B0604020202020204" pitchFamily="34" charset="0"/>
              <a:buChar char="•"/>
            </a:pPr>
            <a:r>
              <a:rPr lang="es-ES" sz="1100" dirty="0"/>
              <a:t>¿</a:t>
            </a:r>
            <a:r>
              <a:rPr lang="es-ES" sz="1100" dirty="0" err="1"/>
              <a:t>Early</a:t>
            </a:r>
            <a:r>
              <a:rPr lang="es-ES" sz="1100" dirty="0"/>
              <a:t> </a:t>
            </a:r>
            <a:r>
              <a:rPr lang="es-ES" sz="1100" dirty="0" err="1"/>
              <a:t>adopters</a:t>
            </a:r>
            <a:r>
              <a:rPr lang="es-ES" sz="1100" dirty="0"/>
              <a:t> son personas que van a comprar su primer monociclo, o ya tienen uno? AQUEL AL QUE ES MÁS FÁCIL CONVENCER O EXPLICAR</a:t>
            </a:r>
          </a:p>
          <a:p>
            <a:pPr marL="171450" indent="-171450">
              <a:buFont typeface="Arial" panose="020B0604020202020204" pitchFamily="34" charset="0"/>
              <a:buChar char="•"/>
            </a:pPr>
            <a:r>
              <a:rPr lang="es-ES" sz="1100" dirty="0"/>
              <a:t>Geográficamente ?</a:t>
            </a:r>
          </a:p>
          <a:p>
            <a:pPr marL="628650" lvl="1" indent="-171450">
              <a:buFont typeface="Arial" panose="020B0604020202020204" pitchFamily="34" charset="0"/>
              <a:buChar char="•"/>
            </a:pPr>
            <a:r>
              <a:rPr lang="es-ES" sz="1100" dirty="0"/>
              <a:t>INICIALMENTE CERCA, GARANTÍA, ASISTENCIA TÉCNICA. Internet en futuro.</a:t>
            </a:r>
          </a:p>
          <a:p>
            <a:pPr marL="171450" indent="-171450">
              <a:buFont typeface="Arial" panose="020B0604020202020204" pitchFamily="34" charset="0"/>
              <a:buChar char="•"/>
            </a:pPr>
            <a:endParaRPr lang="es-ES" sz="1100" dirty="0"/>
          </a:p>
          <a:p>
            <a:pPr marL="171450" indent="-171450">
              <a:buFont typeface="Arial" panose="020B0604020202020204" pitchFamily="34" charset="0"/>
              <a:buChar char="•"/>
            </a:pPr>
            <a:endParaRPr lang="en-GB" sz="1100" dirty="0"/>
          </a:p>
        </p:txBody>
      </p:sp>
      <p:sp>
        <p:nvSpPr>
          <p:cNvPr id="3" name="TextBox 2">
            <a:extLst>
              <a:ext uri="{FF2B5EF4-FFF2-40B4-BE49-F238E27FC236}">
                <a16:creationId xmlns:a16="http://schemas.microsoft.com/office/drawing/2014/main" id="{AFA1A605-7776-B8D1-622B-C96FC4016B8E}"/>
              </a:ext>
            </a:extLst>
          </p:cNvPr>
          <p:cNvSpPr txBox="1"/>
          <p:nvPr/>
        </p:nvSpPr>
        <p:spPr>
          <a:xfrm>
            <a:off x="2654559" y="3125661"/>
            <a:ext cx="2313991" cy="1615827"/>
          </a:xfrm>
          <a:prstGeom prst="rect">
            <a:avLst/>
          </a:prstGeom>
          <a:noFill/>
        </p:spPr>
        <p:txBody>
          <a:bodyPr wrap="square" rtlCol="0">
            <a:spAutoFit/>
          </a:bodyPr>
          <a:lstStyle/>
          <a:p>
            <a:pPr marL="171450" indent="-171450">
              <a:buFont typeface="Arial" panose="020B0604020202020204" pitchFamily="34" charset="0"/>
              <a:buChar char="•"/>
            </a:pPr>
            <a:r>
              <a:rPr lang="es-ES" sz="1100" dirty="0"/>
              <a:t>Conocimiento sobre ingeniería, y contactos con conocimiento específico sobre electrónica y mecánica</a:t>
            </a:r>
          </a:p>
          <a:p>
            <a:pPr marL="171450" indent="-171450">
              <a:buFont typeface="Arial" panose="020B0604020202020204" pitchFamily="34" charset="0"/>
              <a:buChar char="•"/>
            </a:pPr>
            <a:r>
              <a:rPr lang="es-ES" sz="1100" dirty="0"/>
              <a:t>Algunos ahorros personales</a:t>
            </a:r>
          </a:p>
          <a:p>
            <a:pPr marL="171450" indent="-171450">
              <a:buFont typeface="Arial" panose="020B0604020202020204" pitchFamily="34" charset="0"/>
              <a:buChar char="•"/>
            </a:pPr>
            <a:r>
              <a:rPr lang="es-ES" sz="1100" dirty="0"/>
              <a:t>Acceso a taller para fabricación</a:t>
            </a:r>
          </a:p>
          <a:p>
            <a:pPr marL="171450" indent="-171450">
              <a:buFont typeface="Arial" panose="020B0604020202020204" pitchFamily="34" charset="0"/>
              <a:buChar char="•"/>
            </a:pPr>
            <a:r>
              <a:rPr lang="es-ES" sz="1100" dirty="0"/>
              <a:t>En el futuro: Comunidad que desarrolle por su cuenta en base a los diseños abiertos</a:t>
            </a:r>
          </a:p>
        </p:txBody>
      </p:sp>
      <p:sp>
        <p:nvSpPr>
          <p:cNvPr id="4" name="TextBox 3">
            <a:extLst>
              <a:ext uri="{FF2B5EF4-FFF2-40B4-BE49-F238E27FC236}">
                <a16:creationId xmlns:a16="http://schemas.microsoft.com/office/drawing/2014/main" id="{22ED1632-0D75-7B20-C3CC-54074B88C1AD}"/>
              </a:ext>
            </a:extLst>
          </p:cNvPr>
          <p:cNvSpPr txBox="1"/>
          <p:nvPr/>
        </p:nvSpPr>
        <p:spPr>
          <a:xfrm>
            <a:off x="7315200" y="2994856"/>
            <a:ext cx="2313990" cy="1954381"/>
          </a:xfrm>
          <a:prstGeom prst="rect">
            <a:avLst/>
          </a:prstGeom>
          <a:noFill/>
        </p:spPr>
        <p:txBody>
          <a:bodyPr wrap="square" rtlCol="0">
            <a:spAutoFit/>
          </a:bodyPr>
          <a:lstStyle/>
          <a:p>
            <a:pPr marL="171450" indent="-171450">
              <a:buFont typeface="Arial" panose="020B0604020202020204" pitchFamily="34" charset="0"/>
              <a:buChar char="•"/>
            </a:pPr>
            <a:r>
              <a:rPr lang="es-ES" sz="1100" dirty="0"/>
              <a:t>Contenido en YouTube sobre el desarrollo, recortes a resto de redes sociales.</a:t>
            </a:r>
          </a:p>
          <a:p>
            <a:pPr marL="628650" lvl="1" indent="-171450">
              <a:buFont typeface="Arial" panose="020B0604020202020204" pitchFamily="34" charset="0"/>
              <a:buChar char="•"/>
            </a:pPr>
            <a:r>
              <a:rPr lang="es-ES" sz="1100" dirty="0"/>
              <a:t>DIFERENCIACIÓN</a:t>
            </a:r>
          </a:p>
          <a:p>
            <a:pPr marL="171450" indent="-171450">
              <a:buFont typeface="Arial" panose="020B0604020202020204" pitchFamily="34" charset="0"/>
              <a:buChar char="•"/>
            </a:pPr>
            <a:r>
              <a:rPr lang="es-ES" sz="1100" dirty="0"/>
              <a:t>Compra</a:t>
            </a:r>
          </a:p>
          <a:p>
            <a:pPr marL="628650" lvl="1" indent="-171450">
              <a:buFont typeface="Arial" panose="020B0604020202020204" pitchFamily="34" charset="0"/>
              <a:buChar char="•"/>
            </a:pPr>
            <a:r>
              <a:rPr lang="es-ES" sz="1100" dirty="0"/>
              <a:t>Tienda online propia</a:t>
            </a:r>
          </a:p>
          <a:p>
            <a:pPr marL="628650" lvl="1" indent="-171450">
              <a:buFont typeface="Arial" panose="020B0604020202020204" pitchFamily="34" charset="0"/>
              <a:buChar char="•"/>
            </a:pPr>
            <a:r>
              <a:rPr lang="es-ES" sz="1100" dirty="0"/>
              <a:t>Amazon?</a:t>
            </a:r>
          </a:p>
          <a:p>
            <a:pPr marL="628650" lvl="1" indent="-171450">
              <a:buFont typeface="Arial" panose="020B0604020202020204" pitchFamily="34" charset="0"/>
              <a:buChar char="•"/>
            </a:pPr>
            <a:r>
              <a:rPr lang="es-ES" sz="1100" b="1" dirty="0"/>
              <a:t>Distribución en tiendas de patinetes/bicicletas eléctricas</a:t>
            </a:r>
          </a:p>
          <a:p>
            <a:endParaRPr lang="en-GB" sz="1100" dirty="0"/>
          </a:p>
        </p:txBody>
      </p:sp>
      <p:sp>
        <p:nvSpPr>
          <p:cNvPr id="6" name="TextBox 5">
            <a:extLst>
              <a:ext uri="{FF2B5EF4-FFF2-40B4-BE49-F238E27FC236}">
                <a16:creationId xmlns:a16="http://schemas.microsoft.com/office/drawing/2014/main" id="{84FB5F12-C531-A235-FFAD-53911066484C}"/>
              </a:ext>
            </a:extLst>
          </p:cNvPr>
          <p:cNvSpPr txBox="1"/>
          <p:nvPr/>
        </p:nvSpPr>
        <p:spPr>
          <a:xfrm>
            <a:off x="7315200" y="595753"/>
            <a:ext cx="2313988" cy="938719"/>
          </a:xfrm>
          <a:prstGeom prst="rect">
            <a:avLst/>
          </a:prstGeom>
          <a:noFill/>
        </p:spPr>
        <p:txBody>
          <a:bodyPr wrap="square" rtlCol="0">
            <a:spAutoFit/>
          </a:bodyPr>
          <a:lstStyle/>
          <a:p>
            <a:pPr marL="171450" indent="-171450">
              <a:buFont typeface="Arial" panose="020B0604020202020204" pitchFamily="34" charset="0"/>
              <a:buChar char="•"/>
            </a:pPr>
            <a:r>
              <a:rPr lang="es-ES" sz="1100" dirty="0"/>
              <a:t>Comunicación directa personalizada, soporte exclusivo</a:t>
            </a:r>
          </a:p>
          <a:p>
            <a:pPr marL="171450" indent="-171450">
              <a:buFont typeface="Arial" panose="020B0604020202020204" pitchFamily="34" charset="0"/>
              <a:buChar char="•"/>
            </a:pPr>
            <a:r>
              <a:rPr lang="es-ES" sz="1100" dirty="0"/>
              <a:t>Interacción con comunidad </a:t>
            </a:r>
            <a:r>
              <a:rPr lang="es-ES" sz="1100" dirty="0" err="1"/>
              <a:t>via</a:t>
            </a:r>
            <a:r>
              <a:rPr lang="es-ES" sz="1100" dirty="0"/>
              <a:t> foros y redes sociales</a:t>
            </a:r>
            <a:endParaRPr lang="en-GB" sz="1100" dirty="0"/>
          </a:p>
        </p:txBody>
      </p:sp>
      <p:sp>
        <p:nvSpPr>
          <p:cNvPr id="7" name="TextBox 6">
            <a:extLst>
              <a:ext uri="{FF2B5EF4-FFF2-40B4-BE49-F238E27FC236}">
                <a16:creationId xmlns:a16="http://schemas.microsoft.com/office/drawing/2014/main" id="{18A60C02-308E-2F52-EF8B-3CD7B33C654B}"/>
              </a:ext>
            </a:extLst>
          </p:cNvPr>
          <p:cNvSpPr txBox="1"/>
          <p:nvPr/>
        </p:nvSpPr>
        <p:spPr>
          <a:xfrm>
            <a:off x="2687217" y="726558"/>
            <a:ext cx="914400" cy="261610"/>
          </a:xfrm>
          <a:prstGeom prst="rect">
            <a:avLst/>
          </a:prstGeom>
          <a:noFill/>
        </p:spPr>
        <p:txBody>
          <a:bodyPr wrap="square" rtlCol="0">
            <a:spAutoFit/>
          </a:bodyPr>
          <a:lstStyle/>
          <a:p>
            <a:endParaRPr lang="en-GB" sz="1100" dirty="0"/>
          </a:p>
        </p:txBody>
      </p:sp>
      <p:sp>
        <p:nvSpPr>
          <p:cNvPr id="8" name="TextBox 7">
            <a:extLst>
              <a:ext uri="{FF2B5EF4-FFF2-40B4-BE49-F238E27FC236}">
                <a16:creationId xmlns:a16="http://schemas.microsoft.com/office/drawing/2014/main" id="{343A0462-E095-05DB-A2D3-1A4028047BCC}"/>
              </a:ext>
            </a:extLst>
          </p:cNvPr>
          <p:cNvSpPr txBox="1"/>
          <p:nvPr/>
        </p:nvSpPr>
        <p:spPr>
          <a:xfrm>
            <a:off x="326572" y="624976"/>
            <a:ext cx="2313989" cy="4154984"/>
          </a:xfrm>
          <a:prstGeom prst="rect">
            <a:avLst/>
          </a:prstGeom>
          <a:noFill/>
        </p:spPr>
        <p:txBody>
          <a:bodyPr wrap="square" rtlCol="0">
            <a:spAutoFit/>
          </a:bodyPr>
          <a:lstStyle/>
          <a:p>
            <a:pPr marL="171450" indent="-171450">
              <a:buFont typeface="Arial" panose="020B0604020202020204" pitchFamily="34" charset="0"/>
              <a:buChar char="•"/>
            </a:pPr>
            <a:r>
              <a:rPr lang="es-ES" sz="1100" dirty="0"/>
              <a:t>Proveedores de componentes electrónicos y baterías.</a:t>
            </a:r>
          </a:p>
          <a:p>
            <a:pPr marL="171450" indent="-171450">
              <a:buFont typeface="Arial" panose="020B0604020202020204" pitchFamily="34" charset="0"/>
              <a:buChar char="•"/>
            </a:pPr>
            <a:r>
              <a:rPr lang="es-ES" sz="1100" dirty="0"/>
              <a:t>Comunidad open-</a:t>
            </a:r>
            <a:r>
              <a:rPr lang="es-ES" sz="1100" dirty="0" err="1"/>
              <a:t>source</a:t>
            </a:r>
            <a:r>
              <a:rPr lang="es-ES" sz="1100" dirty="0"/>
              <a:t> que colabora en el diseño y el marketing</a:t>
            </a:r>
          </a:p>
          <a:p>
            <a:pPr marL="171450" indent="-171450">
              <a:buFont typeface="Arial" panose="020B0604020202020204" pitchFamily="34" charset="0"/>
              <a:buChar char="•"/>
            </a:pPr>
            <a:r>
              <a:rPr lang="es-ES" sz="1100" dirty="0"/>
              <a:t>Talleres para fabricación y ensamblaje.</a:t>
            </a:r>
          </a:p>
          <a:p>
            <a:pPr marL="171450" indent="-171450">
              <a:buFont typeface="Arial" panose="020B0604020202020204" pitchFamily="34" charset="0"/>
              <a:buChar char="•"/>
            </a:pPr>
            <a:r>
              <a:rPr lang="es-ES" sz="1100" dirty="0"/>
              <a:t>Comunidades quedadas de monociclos, posibles clientes</a:t>
            </a:r>
          </a:p>
          <a:p>
            <a:pPr marL="171450" indent="-171450">
              <a:buFont typeface="Arial" panose="020B0604020202020204" pitchFamily="34" charset="0"/>
              <a:buChar char="•"/>
            </a:pPr>
            <a:endParaRPr lang="es-ES" sz="1100" dirty="0"/>
          </a:p>
          <a:p>
            <a:pPr marL="171450" indent="-171450">
              <a:buFont typeface="Arial" panose="020B0604020202020204" pitchFamily="34" charset="0"/>
              <a:buChar char="•"/>
            </a:pPr>
            <a:r>
              <a:rPr lang="es-ES" sz="1100" dirty="0"/>
              <a:t>Fabricación</a:t>
            </a:r>
          </a:p>
          <a:p>
            <a:pPr marL="628650" lvl="1" indent="-171450">
              <a:buFont typeface="Arial" panose="020B0604020202020204" pitchFamily="34" charset="0"/>
              <a:buChar char="•"/>
            </a:pPr>
            <a:r>
              <a:rPr lang="es-ES" sz="1100" dirty="0"/>
              <a:t>Corte láser y doblado</a:t>
            </a:r>
          </a:p>
          <a:p>
            <a:pPr marL="628650" lvl="1" indent="-171450">
              <a:buFont typeface="Arial" panose="020B0604020202020204" pitchFamily="34" charset="0"/>
              <a:buChar char="•"/>
            </a:pPr>
            <a:r>
              <a:rPr lang="es-ES" sz="1100" dirty="0" err="1"/>
              <a:t>PCBs</a:t>
            </a:r>
            <a:r>
              <a:rPr lang="es-ES" sz="1100" dirty="0"/>
              <a:t> electrónica</a:t>
            </a:r>
          </a:p>
          <a:p>
            <a:pPr marL="628650" lvl="1" indent="-171450">
              <a:buFont typeface="Arial" panose="020B0604020202020204" pitchFamily="34" charset="0"/>
              <a:buChar char="•"/>
            </a:pPr>
            <a:r>
              <a:rPr lang="es-ES" sz="1100" dirty="0"/>
              <a:t>¿Materiales compuestos? (</a:t>
            </a:r>
            <a:r>
              <a:rPr lang="es-ES" sz="1100" dirty="0" err="1"/>
              <a:t>Fidamc</a:t>
            </a:r>
            <a:r>
              <a:rPr lang="es-ES" sz="1100" dirty="0"/>
              <a:t> Airbus </a:t>
            </a:r>
            <a:r>
              <a:rPr lang="es-ES" sz="1100" dirty="0" err="1"/>
              <a:t>Gurit</a:t>
            </a:r>
            <a:r>
              <a:rPr lang="es-ES" sz="1100" dirty="0"/>
              <a:t>)</a:t>
            </a:r>
          </a:p>
          <a:p>
            <a:pPr marL="171450" indent="-171450">
              <a:buFont typeface="Arial" panose="020B0604020202020204" pitchFamily="34" charset="0"/>
              <a:buChar char="•"/>
            </a:pPr>
            <a:r>
              <a:rPr lang="es-ES" sz="1100" dirty="0"/>
              <a:t>Diseño</a:t>
            </a:r>
          </a:p>
          <a:p>
            <a:pPr marL="628650" lvl="1" indent="-171450">
              <a:buFont typeface="Arial" panose="020B0604020202020204" pitchFamily="34" charset="0"/>
              <a:buChar char="•"/>
            </a:pPr>
            <a:r>
              <a:rPr lang="es-ES" sz="1100" dirty="0"/>
              <a:t>Software diseño electrónica (</a:t>
            </a:r>
            <a:r>
              <a:rPr lang="es-ES" sz="1100" dirty="0" err="1"/>
              <a:t>Altium</a:t>
            </a:r>
            <a:r>
              <a:rPr lang="es-ES" sz="1100" dirty="0"/>
              <a:t>)</a:t>
            </a:r>
          </a:p>
          <a:p>
            <a:pPr marL="171450" indent="-171450">
              <a:buFont typeface="Arial" panose="020B0604020202020204" pitchFamily="34" charset="0"/>
              <a:buChar char="•"/>
            </a:pPr>
            <a:r>
              <a:rPr lang="es-ES" sz="1100" dirty="0"/>
              <a:t>Eventos para enseñar a montar y mostrar</a:t>
            </a:r>
          </a:p>
          <a:p>
            <a:pPr marL="628650" lvl="1" indent="-171450">
              <a:buFont typeface="Arial" panose="020B0604020202020204" pitchFamily="34" charset="0"/>
              <a:buChar char="•"/>
            </a:pPr>
            <a:r>
              <a:rPr lang="es-ES" sz="1100" dirty="0"/>
              <a:t>?</a:t>
            </a:r>
          </a:p>
          <a:p>
            <a:pPr marL="171450" indent="-171450">
              <a:buFont typeface="Arial" panose="020B0604020202020204" pitchFamily="34" charset="0"/>
              <a:buChar char="•"/>
            </a:pPr>
            <a:r>
              <a:rPr lang="es-ES" sz="1100" dirty="0"/>
              <a:t>Distribución</a:t>
            </a:r>
          </a:p>
          <a:p>
            <a:pPr marL="628650" lvl="1" indent="-171450">
              <a:buFont typeface="Arial" panose="020B0604020202020204" pitchFamily="34" charset="0"/>
              <a:buChar char="•"/>
            </a:pPr>
            <a:r>
              <a:rPr lang="es-ES" sz="1100" dirty="0"/>
              <a:t>?</a:t>
            </a:r>
          </a:p>
        </p:txBody>
      </p:sp>
      <p:sp>
        <p:nvSpPr>
          <p:cNvPr id="9" name="TextBox 8">
            <a:extLst>
              <a:ext uri="{FF2B5EF4-FFF2-40B4-BE49-F238E27FC236}">
                <a16:creationId xmlns:a16="http://schemas.microsoft.com/office/drawing/2014/main" id="{E50BE9C9-2361-F479-424E-3B5A19D84F8F}"/>
              </a:ext>
            </a:extLst>
          </p:cNvPr>
          <p:cNvSpPr txBox="1"/>
          <p:nvPr/>
        </p:nvSpPr>
        <p:spPr>
          <a:xfrm>
            <a:off x="458758" y="5376944"/>
            <a:ext cx="1841239" cy="769441"/>
          </a:xfrm>
          <a:prstGeom prst="rect">
            <a:avLst/>
          </a:prstGeom>
          <a:noFill/>
        </p:spPr>
        <p:txBody>
          <a:bodyPr wrap="square" rtlCol="0">
            <a:spAutoFit/>
          </a:bodyPr>
          <a:lstStyle/>
          <a:p>
            <a:pPr marL="171450" indent="-171450">
              <a:buFont typeface="Arial" panose="020B0604020202020204" pitchFamily="34" charset="0"/>
              <a:buChar char="•"/>
            </a:pPr>
            <a:r>
              <a:rPr lang="es-ES" sz="1100" dirty="0"/>
              <a:t>Operativos</a:t>
            </a:r>
          </a:p>
          <a:p>
            <a:pPr marL="628650" lvl="1" indent="-171450">
              <a:buFont typeface="Arial" panose="020B0604020202020204" pitchFamily="34" charset="0"/>
              <a:buChar char="•"/>
            </a:pPr>
            <a:r>
              <a:rPr lang="es-ES" sz="1100" dirty="0"/>
              <a:t>Alquiler de taller</a:t>
            </a:r>
          </a:p>
          <a:p>
            <a:pPr marL="628650" lvl="1" indent="-171450">
              <a:buFont typeface="Arial" panose="020B0604020202020204" pitchFamily="34" charset="0"/>
              <a:buChar char="•"/>
            </a:pPr>
            <a:r>
              <a:rPr lang="es-ES" sz="1100" dirty="0"/>
              <a:t>I+D, prototipos</a:t>
            </a:r>
          </a:p>
          <a:p>
            <a:pPr marL="628650" lvl="1" indent="-171450">
              <a:buFont typeface="Arial" panose="020B0604020202020204" pitchFamily="34" charset="0"/>
              <a:buChar char="•"/>
            </a:pPr>
            <a:r>
              <a:rPr lang="es-ES" sz="1100" dirty="0"/>
              <a:t>Marketing, Web</a:t>
            </a:r>
          </a:p>
        </p:txBody>
      </p:sp>
      <p:sp>
        <p:nvSpPr>
          <p:cNvPr id="10" name="TextBox 9">
            <a:extLst>
              <a:ext uri="{FF2B5EF4-FFF2-40B4-BE49-F238E27FC236}">
                <a16:creationId xmlns:a16="http://schemas.microsoft.com/office/drawing/2014/main" id="{95C60E54-BAC0-A944-D7D0-C514AB1AD53E}"/>
              </a:ext>
            </a:extLst>
          </p:cNvPr>
          <p:cNvSpPr txBox="1"/>
          <p:nvPr/>
        </p:nvSpPr>
        <p:spPr>
          <a:xfrm>
            <a:off x="6176865" y="5376944"/>
            <a:ext cx="4851919" cy="1277273"/>
          </a:xfrm>
          <a:prstGeom prst="rect">
            <a:avLst/>
          </a:prstGeom>
          <a:noFill/>
        </p:spPr>
        <p:txBody>
          <a:bodyPr wrap="square" rtlCol="0">
            <a:spAutoFit/>
          </a:bodyPr>
          <a:lstStyle/>
          <a:p>
            <a:pPr marL="171450" indent="-171450">
              <a:buFont typeface="Arial" panose="020B0604020202020204" pitchFamily="34" charset="0"/>
              <a:buChar char="•"/>
            </a:pPr>
            <a:r>
              <a:rPr lang="es-ES" sz="1100" dirty="0"/>
              <a:t>Venta directa del monociclo (comerciales rondan 3k, nosotros ~5k?)</a:t>
            </a:r>
          </a:p>
          <a:p>
            <a:pPr marL="171450" indent="-171450">
              <a:buFont typeface="Arial" panose="020B0604020202020204" pitchFamily="34" charset="0"/>
              <a:buChar char="•"/>
            </a:pPr>
            <a:r>
              <a:rPr lang="es-ES" sz="1100" dirty="0"/>
              <a:t>Accesorios y repuestos (probablemente más fácil al principio)</a:t>
            </a:r>
          </a:p>
          <a:p>
            <a:pPr marL="171450" indent="-171450">
              <a:buFont typeface="Arial" panose="020B0604020202020204" pitchFamily="34" charset="0"/>
              <a:buChar char="•"/>
            </a:pPr>
            <a:r>
              <a:rPr lang="es-ES" sz="1100" dirty="0"/>
              <a:t>¿Venta de accesorios para otros monociclos?</a:t>
            </a:r>
          </a:p>
          <a:p>
            <a:pPr marL="171450" indent="-171450">
              <a:buFont typeface="Arial" panose="020B0604020202020204" pitchFamily="34" charset="0"/>
              <a:buChar char="•"/>
            </a:pPr>
            <a:r>
              <a:rPr lang="en-GB" sz="1100" dirty="0"/>
              <a:t>¿</a:t>
            </a:r>
            <a:r>
              <a:rPr lang="en-GB" sz="1100" dirty="0" err="1"/>
              <a:t>Servicio</a:t>
            </a:r>
            <a:r>
              <a:rPr lang="en-GB" sz="1100" dirty="0"/>
              <a:t> de </a:t>
            </a:r>
            <a:r>
              <a:rPr lang="en-GB" sz="1100" dirty="0" err="1"/>
              <a:t>mantenimiento</a:t>
            </a:r>
            <a:r>
              <a:rPr lang="en-GB" sz="1100" dirty="0"/>
              <a:t> y upgrades?</a:t>
            </a:r>
          </a:p>
          <a:p>
            <a:pPr marL="171450" indent="-171450">
              <a:buFont typeface="Arial" panose="020B0604020202020204" pitchFamily="34" charset="0"/>
              <a:buChar char="•"/>
            </a:pPr>
            <a:r>
              <a:rPr lang="en-GB" sz="1100" dirty="0"/>
              <a:t>¿</a:t>
            </a:r>
            <a:r>
              <a:rPr lang="en-GB" sz="1100" dirty="0" err="1"/>
              <a:t>Donaciones</a:t>
            </a:r>
            <a:r>
              <a:rPr lang="en-GB" sz="1100" dirty="0"/>
              <a:t> o </a:t>
            </a:r>
            <a:r>
              <a:rPr lang="en-GB" sz="1100" dirty="0" err="1"/>
              <a:t>patrocinios</a:t>
            </a:r>
            <a:r>
              <a:rPr lang="en-GB" sz="1100" dirty="0"/>
              <a:t> de </a:t>
            </a:r>
            <a:r>
              <a:rPr lang="en-GB" sz="1100" dirty="0" err="1"/>
              <a:t>comunidad</a:t>
            </a:r>
            <a:r>
              <a:rPr lang="en-GB" sz="1100" dirty="0"/>
              <a:t> open-source?</a:t>
            </a:r>
          </a:p>
          <a:p>
            <a:pPr marL="171450" indent="-171450">
              <a:buFont typeface="Arial" panose="020B0604020202020204" pitchFamily="34" charset="0"/>
              <a:buChar char="•"/>
            </a:pPr>
            <a:r>
              <a:rPr lang="en-GB" sz="1100" dirty="0"/>
              <a:t>¿</a:t>
            </a:r>
            <a:r>
              <a:rPr lang="en-GB" sz="1100" dirty="0" err="1"/>
              <a:t>Alquiler</a:t>
            </a:r>
            <a:r>
              <a:rPr lang="en-GB" sz="1100" dirty="0"/>
              <a:t> del </a:t>
            </a:r>
            <a:r>
              <a:rPr lang="en-GB" sz="1100" dirty="0" err="1"/>
              <a:t>monociclo</a:t>
            </a:r>
            <a:r>
              <a:rPr lang="en-GB" sz="1100" dirty="0"/>
              <a:t> </a:t>
            </a:r>
            <a:r>
              <a:rPr lang="en-GB" sz="1100" dirty="0" err="1"/>
              <a:t>en</a:t>
            </a:r>
            <a:r>
              <a:rPr lang="en-GB" sz="1100" dirty="0"/>
              <a:t> zonas </a:t>
            </a:r>
            <a:r>
              <a:rPr lang="en-GB" sz="1100" dirty="0" err="1"/>
              <a:t>turísticas</a:t>
            </a:r>
            <a:r>
              <a:rPr lang="en-GB" sz="1100" dirty="0"/>
              <a:t>? </a:t>
            </a:r>
            <a:r>
              <a:rPr lang="en-GB" sz="1100" dirty="0" err="1"/>
              <a:t>Enseñar</a:t>
            </a:r>
            <a:r>
              <a:rPr lang="en-GB" sz="1100" dirty="0"/>
              <a:t> + </a:t>
            </a:r>
            <a:r>
              <a:rPr lang="en-GB" sz="1100" dirty="0" err="1"/>
              <a:t>alquilar</a:t>
            </a:r>
            <a:r>
              <a:rPr lang="en-GB" sz="1100" dirty="0"/>
              <a:t> </a:t>
            </a:r>
            <a:r>
              <a:rPr lang="en-GB" sz="1100" dirty="0" err="1"/>
              <a:t>unos</a:t>
            </a:r>
            <a:r>
              <a:rPr lang="en-GB" sz="1100" dirty="0"/>
              <a:t> días, </a:t>
            </a:r>
            <a:r>
              <a:rPr lang="en-GB" sz="1100" dirty="0" err="1"/>
              <a:t>puede</a:t>
            </a:r>
            <a:r>
              <a:rPr lang="en-GB" sz="1100" dirty="0"/>
              <a:t> </a:t>
            </a:r>
            <a:r>
              <a:rPr lang="en-GB" sz="1100" dirty="0" err="1"/>
              <a:t>generar</a:t>
            </a:r>
            <a:r>
              <a:rPr lang="en-GB" sz="1100" dirty="0"/>
              <a:t> </a:t>
            </a:r>
            <a:r>
              <a:rPr lang="en-GB" sz="1100" dirty="0" err="1"/>
              <a:t>ingresos</a:t>
            </a:r>
            <a:r>
              <a:rPr lang="en-GB" sz="1100" dirty="0"/>
              <a:t> + ser </a:t>
            </a:r>
            <a:r>
              <a:rPr lang="en-GB" sz="1100" dirty="0" err="1"/>
              <a:t>el</a:t>
            </a:r>
            <a:r>
              <a:rPr lang="en-GB" sz="1100" dirty="0"/>
              <a:t> </a:t>
            </a:r>
            <a:r>
              <a:rPr lang="en-GB" sz="1100" dirty="0" err="1"/>
              <a:t>gancho</a:t>
            </a:r>
            <a:r>
              <a:rPr lang="en-GB" sz="1100" dirty="0"/>
              <a:t> para </a:t>
            </a:r>
            <a:r>
              <a:rPr lang="en-GB" sz="1100" dirty="0" err="1"/>
              <a:t>futura</a:t>
            </a:r>
            <a:r>
              <a:rPr lang="en-GB" sz="1100" dirty="0"/>
              <a:t> </a:t>
            </a:r>
            <a:r>
              <a:rPr lang="en-GB" sz="1100" dirty="0" err="1"/>
              <a:t>venta</a:t>
            </a:r>
            <a:endParaRPr lang="en-GB" sz="1100" dirty="0"/>
          </a:p>
        </p:txBody>
      </p:sp>
      <p:sp>
        <p:nvSpPr>
          <p:cNvPr id="11" name="TextBox 10">
            <a:extLst>
              <a:ext uri="{FF2B5EF4-FFF2-40B4-BE49-F238E27FC236}">
                <a16:creationId xmlns:a16="http://schemas.microsoft.com/office/drawing/2014/main" id="{E85E4BC7-3162-7588-D52E-C3CCE524024F}"/>
              </a:ext>
            </a:extLst>
          </p:cNvPr>
          <p:cNvSpPr txBox="1"/>
          <p:nvPr/>
        </p:nvSpPr>
        <p:spPr>
          <a:xfrm>
            <a:off x="2687217" y="5382300"/>
            <a:ext cx="2671666" cy="769441"/>
          </a:xfrm>
          <a:prstGeom prst="rect">
            <a:avLst/>
          </a:prstGeom>
          <a:noFill/>
        </p:spPr>
        <p:txBody>
          <a:bodyPr wrap="square" rtlCol="0">
            <a:spAutoFit/>
          </a:bodyPr>
          <a:lstStyle/>
          <a:p>
            <a:pPr marL="173736" indent="-173736" algn="l" rtl="0" eaLnBrk="1" latinLnBrk="0" hangingPunct="1">
              <a:buClrTx/>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Producción</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Materiales, componentes</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Mano de obra</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Envío</a:t>
            </a:r>
            <a:endParaRPr lang="en-GB" sz="1100" dirty="0">
              <a:effectLst/>
            </a:endParaRPr>
          </a:p>
        </p:txBody>
      </p:sp>
      <p:sp>
        <p:nvSpPr>
          <p:cNvPr id="12" name="TextBox 11">
            <a:extLst>
              <a:ext uri="{FF2B5EF4-FFF2-40B4-BE49-F238E27FC236}">
                <a16:creationId xmlns:a16="http://schemas.microsoft.com/office/drawing/2014/main" id="{E000862A-DA2B-1479-E066-251F3755DCD3}"/>
              </a:ext>
            </a:extLst>
          </p:cNvPr>
          <p:cNvSpPr txBox="1"/>
          <p:nvPr/>
        </p:nvSpPr>
        <p:spPr>
          <a:xfrm>
            <a:off x="2654560" y="729494"/>
            <a:ext cx="2313990" cy="1277273"/>
          </a:xfrm>
          <a:prstGeom prst="rect">
            <a:avLst/>
          </a:prstGeom>
          <a:noFill/>
        </p:spPr>
        <p:txBody>
          <a:bodyPr wrap="square" rtlCol="0">
            <a:spAutoFit/>
          </a:bodyPr>
          <a:lstStyle/>
          <a:p>
            <a:pPr marL="171450" indent="-171450">
              <a:buFont typeface="Arial" panose="020B0604020202020204" pitchFamily="34" charset="0"/>
              <a:buChar char="•"/>
            </a:pPr>
            <a:r>
              <a:rPr lang="es-ES" sz="1100" dirty="0"/>
              <a:t>I+D de hardware y software</a:t>
            </a:r>
          </a:p>
          <a:p>
            <a:pPr marL="171450" indent="-171450">
              <a:buFont typeface="Arial" panose="020B0604020202020204" pitchFamily="34" charset="0"/>
              <a:buChar char="•"/>
            </a:pPr>
            <a:r>
              <a:rPr lang="es-ES" sz="1100" dirty="0"/>
              <a:t>Diseño y validación de prototipos</a:t>
            </a:r>
          </a:p>
          <a:p>
            <a:pPr marL="171450" indent="-171450">
              <a:buFont typeface="Arial" panose="020B0604020202020204" pitchFamily="34" charset="0"/>
              <a:buChar char="•"/>
            </a:pPr>
            <a:r>
              <a:rPr lang="es-ES" sz="1100" dirty="0"/>
              <a:t>Fabricación de componentes</a:t>
            </a:r>
          </a:p>
          <a:p>
            <a:pPr marL="171450" indent="-171450">
              <a:buFont typeface="Arial" panose="020B0604020202020204" pitchFamily="34" charset="0"/>
              <a:buChar char="•"/>
            </a:pPr>
            <a:r>
              <a:rPr lang="es-ES" sz="1100" dirty="0"/>
              <a:t>Ensamblaje del monociclo</a:t>
            </a:r>
          </a:p>
          <a:p>
            <a:pPr marL="171450" indent="-171450">
              <a:buFont typeface="Arial" panose="020B0604020202020204" pitchFamily="34" charset="0"/>
              <a:buChar char="•"/>
            </a:pPr>
            <a:r>
              <a:rPr lang="es-ES" sz="1100" dirty="0"/>
              <a:t>Marketing y distribución</a:t>
            </a:r>
          </a:p>
          <a:p>
            <a:pPr marL="171450" indent="-171450">
              <a:buFont typeface="Arial" panose="020B0604020202020204" pitchFamily="34" charset="0"/>
              <a:buChar char="•"/>
            </a:pPr>
            <a:endParaRPr lang="en-GB" sz="1100" dirty="0"/>
          </a:p>
        </p:txBody>
      </p:sp>
      <p:sp>
        <p:nvSpPr>
          <p:cNvPr id="14" name="TextBox 13">
            <a:extLst>
              <a:ext uri="{FF2B5EF4-FFF2-40B4-BE49-F238E27FC236}">
                <a16:creationId xmlns:a16="http://schemas.microsoft.com/office/drawing/2014/main" id="{1D02AB3E-34B8-E550-0BE2-C67FDBE420A8}"/>
              </a:ext>
            </a:extLst>
          </p:cNvPr>
          <p:cNvSpPr txBox="1"/>
          <p:nvPr/>
        </p:nvSpPr>
        <p:spPr>
          <a:xfrm>
            <a:off x="458758" y="6206363"/>
            <a:ext cx="2671666" cy="261610"/>
          </a:xfrm>
          <a:prstGeom prst="rect">
            <a:avLst/>
          </a:prstGeom>
          <a:noFill/>
        </p:spPr>
        <p:txBody>
          <a:bodyPr wrap="square" rtlCol="0">
            <a:spAutoFit/>
          </a:bodyPr>
          <a:lstStyle/>
          <a:p>
            <a:pPr marL="173736" indent="-173736" algn="l" rtl="0" eaLnBrk="1" latinLnBrk="0" hangingPunct="1">
              <a:buClrTx/>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Impuestos</a:t>
            </a:r>
            <a:endParaRPr lang="en-GB" sz="1100" dirty="0">
              <a:effectLst/>
            </a:endParaRPr>
          </a:p>
        </p:txBody>
      </p:sp>
    </p:spTree>
    <p:extLst>
      <p:ext uri="{BB962C8B-B14F-4D97-AF65-F5344CB8AC3E}">
        <p14:creationId xmlns:p14="http://schemas.microsoft.com/office/powerpoint/2010/main" val="274748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F8D5-6E4F-944E-B260-FED80F385923}"/>
            </a:ext>
          </a:extLst>
        </p:cNvPr>
        <p:cNvGrpSpPr/>
        <p:nvPr/>
      </p:nvGrpSpPr>
      <p:grpSpPr>
        <a:xfrm>
          <a:off x="0" y="0"/>
          <a:ext cx="0" cy="0"/>
          <a:chOff x="0" y="0"/>
          <a:chExt cx="0" cy="0"/>
        </a:xfrm>
      </p:grpSpPr>
      <p:pic>
        <p:nvPicPr>
          <p:cNvPr id="1026" name="Picture 2" descr="matriz_dafo">
            <a:extLst>
              <a:ext uri="{FF2B5EF4-FFF2-40B4-BE49-F238E27FC236}">
                <a16:creationId xmlns:a16="http://schemas.microsoft.com/office/drawing/2014/main" id="{97D65295-921A-9184-583C-C099C05812E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532" y="0"/>
            <a:ext cx="12070935"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7AF3F6C-3508-E5DA-8083-717F5C7EE502}"/>
              </a:ext>
            </a:extLst>
          </p:cNvPr>
          <p:cNvSpPr txBox="1"/>
          <p:nvPr/>
        </p:nvSpPr>
        <p:spPr>
          <a:xfrm>
            <a:off x="6953753" y="1284905"/>
            <a:ext cx="4763273" cy="1754326"/>
          </a:xfrm>
          <a:prstGeom prst="rect">
            <a:avLst/>
          </a:prstGeom>
          <a:noFill/>
        </p:spPr>
        <p:txBody>
          <a:bodyPr wrap="square" rtlCol="0">
            <a:spAutoFit/>
          </a:bodyPr>
          <a:lstStyle/>
          <a:p>
            <a:pPr marL="285750" indent="-285750">
              <a:buFont typeface="Arial" panose="020B0604020202020204" pitchFamily="34" charset="0"/>
              <a:buChar char="•"/>
            </a:pPr>
            <a:r>
              <a:rPr lang="es-ES" dirty="0"/>
              <a:t>Conocimiento en electrónica, software, y diseño CAD</a:t>
            </a:r>
          </a:p>
          <a:p>
            <a:pPr marL="285750" indent="-285750">
              <a:buFont typeface="Arial" panose="020B0604020202020204" pitchFamily="34" charset="0"/>
              <a:buChar char="•"/>
            </a:pPr>
            <a:r>
              <a:rPr lang="es-ES" dirty="0"/>
              <a:t>Disponibilidad de algunos ahorros</a:t>
            </a:r>
          </a:p>
          <a:p>
            <a:pPr marL="285750" indent="-285750">
              <a:buFont typeface="Arial" panose="020B0604020202020204" pitchFamily="34" charset="0"/>
              <a:buChar char="•"/>
            </a:pPr>
            <a:r>
              <a:rPr lang="es-ES" dirty="0"/>
              <a:t>Espacio en casa para pequeño taller puede reducir la barrera para empezar a fabricar prototipos</a:t>
            </a:r>
          </a:p>
        </p:txBody>
      </p:sp>
      <p:sp>
        <p:nvSpPr>
          <p:cNvPr id="16" name="TextBox 15">
            <a:extLst>
              <a:ext uri="{FF2B5EF4-FFF2-40B4-BE49-F238E27FC236}">
                <a16:creationId xmlns:a16="http://schemas.microsoft.com/office/drawing/2014/main" id="{92E4FAAD-6CFC-0ECC-4C21-20B3C35A79F2}"/>
              </a:ext>
            </a:extLst>
          </p:cNvPr>
          <p:cNvSpPr txBox="1"/>
          <p:nvPr/>
        </p:nvSpPr>
        <p:spPr>
          <a:xfrm>
            <a:off x="6953753" y="4208698"/>
            <a:ext cx="4763276" cy="2308324"/>
          </a:xfrm>
          <a:prstGeom prst="rect">
            <a:avLst/>
          </a:prstGeom>
          <a:noFill/>
        </p:spPr>
        <p:txBody>
          <a:bodyPr wrap="square" rtlCol="0">
            <a:spAutoFit/>
          </a:bodyPr>
          <a:lstStyle/>
          <a:p>
            <a:pPr marL="285750" indent="-285750">
              <a:buFont typeface="Arial" panose="020B0604020202020204" pitchFamily="34" charset="0"/>
              <a:buChar char="•"/>
            </a:pPr>
            <a:r>
              <a:rPr lang="es-ES" dirty="0"/>
              <a:t>Ninguna empresa está aprovechando diseño open-</a:t>
            </a:r>
            <a:r>
              <a:rPr lang="es-ES" dirty="0" err="1"/>
              <a:t>source</a:t>
            </a:r>
            <a:r>
              <a:rPr lang="es-ES" dirty="0"/>
              <a:t> e integrándose con accesorios</a:t>
            </a:r>
          </a:p>
          <a:p>
            <a:pPr marL="285750" indent="-285750">
              <a:buFont typeface="Arial" panose="020B0604020202020204" pitchFamily="34" charset="0"/>
              <a:buChar char="•"/>
            </a:pPr>
            <a:r>
              <a:rPr lang="es-ES" dirty="0"/>
              <a:t>Requisito de la DGT para VMP que tengan certificado, por seguridad</a:t>
            </a:r>
          </a:p>
          <a:p>
            <a:pPr marL="285750" indent="-285750">
              <a:buFont typeface="Arial" panose="020B0604020202020204" pitchFamily="34" charset="0"/>
              <a:buChar char="•"/>
            </a:pPr>
            <a:r>
              <a:rPr lang="es-ES" dirty="0"/>
              <a:t>Los precios actuales ya son muy altos, por lo que la rentabilidad no parece tan difícil</a:t>
            </a:r>
          </a:p>
          <a:p>
            <a:pPr marL="285750" indent="-285750">
              <a:buFont typeface="Arial" panose="020B0604020202020204" pitchFamily="34" charset="0"/>
              <a:buChar char="•"/>
            </a:pPr>
            <a:r>
              <a:rPr lang="es-ES" dirty="0"/>
              <a:t>Disponibilidad de taller en universidad</a:t>
            </a:r>
            <a:endParaRPr lang="en-GB" dirty="0"/>
          </a:p>
        </p:txBody>
      </p:sp>
      <p:sp>
        <p:nvSpPr>
          <p:cNvPr id="17" name="TextBox 16">
            <a:extLst>
              <a:ext uri="{FF2B5EF4-FFF2-40B4-BE49-F238E27FC236}">
                <a16:creationId xmlns:a16="http://schemas.microsoft.com/office/drawing/2014/main" id="{F1638028-F72D-9A09-8990-2D26378EEBF0}"/>
              </a:ext>
            </a:extLst>
          </p:cNvPr>
          <p:cNvSpPr txBox="1"/>
          <p:nvPr/>
        </p:nvSpPr>
        <p:spPr>
          <a:xfrm>
            <a:off x="2104052" y="4208699"/>
            <a:ext cx="4763277" cy="2031325"/>
          </a:xfrm>
          <a:prstGeom prst="rect">
            <a:avLst/>
          </a:prstGeom>
          <a:noFill/>
        </p:spPr>
        <p:txBody>
          <a:bodyPr wrap="square" rtlCol="0">
            <a:spAutoFit/>
          </a:bodyPr>
          <a:lstStyle/>
          <a:p>
            <a:pPr marL="285750" indent="-285750">
              <a:buFont typeface="Arial" panose="020B0604020202020204" pitchFamily="34" charset="0"/>
              <a:buChar char="•"/>
            </a:pPr>
            <a:r>
              <a:rPr lang="es-ES" dirty="0"/>
              <a:t>Bajos costes de producción en China</a:t>
            </a:r>
          </a:p>
          <a:p>
            <a:pPr marL="285750" indent="-285750">
              <a:buFont typeface="Arial" panose="020B0604020202020204" pitchFamily="34" charset="0"/>
              <a:buChar char="•"/>
            </a:pPr>
            <a:r>
              <a:rPr lang="es-ES" dirty="0"/>
              <a:t>Mal entorno fiscal en España</a:t>
            </a:r>
          </a:p>
          <a:p>
            <a:pPr marL="285750" indent="-285750">
              <a:buFont typeface="Arial" panose="020B0604020202020204" pitchFamily="34" charset="0"/>
              <a:buChar char="•"/>
            </a:pPr>
            <a:r>
              <a:rPr lang="es-ES" dirty="0"/>
              <a:t>Competencia con más experiencia y producción en serie</a:t>
            </a:r>
          </a:p>
          <a:p>
            <a:pPr marL="285750" indent="-285750">
              <a:buFont typeface="Arial" panose="020B0604020202020204" pitchFamily="34" charset="0"/>
              <a:buChar char="•"/>
            </a:pPr>
            <a:r>
              <a:rPr lang="es-ES" dirty="0"/>
              <a:t>Competencia con mayor capacidad para innovar al tener más ingenieros</a:t>
            </a:r>
          </a:p>
          <a:p>
            <a:pPr marL="285750" indent="-285750">
              <a:buFont typeface="Arial" panose="020B0604020202020204" pitchFamily="34" charset="0"/>
              <a:buChar char="•"/>
            </a:pPr>
            <a:endParaRPr lang="en-GB" dirty="0"/>
          </a:p>
        </p:txBody>
      </p:sp>
      <p:sp>
        <p:nvSpPr>
          <p:cNvPr id="18" name="TextBox 17">
            <a:extLst>
              <a:ext uri="{FF2B5EF4-FFF2-40B4-BE49-F238E27FC236}">
                <a16:creationId xmlns:a16="http://schemas.microsoft.com/office/drawing/2014/main" id="{0D5E8817-C7D0-498E-8CA8-8F8682023E10}"/>
              </a:ext>
            </a:extLst>
          </p:cNvPr>
          <p:cNvSpPr txBox="1"/>
          <p:nvPr/>
        </p:nvSpPr>
        <p:spPr>
          <a:xfrm>
            <a:off x="2104053" y="1284905"/>
            <a:ext cx="4763278" cy="1477328"/>
          </a:xfrm>
          <a:prstGeom prst="rect">
            <a:avLst/>
          </a:prstGeom>
          <a:noFill/>
        </p:spPr>
        <p:txBody>
          <a:bodyPr wrap="square" rtlCol="0">
            <a:spAutoFit/>
          </a:bodyPr>
          <a:lstStyle/>
          <a:p>
            <a:pPr marL="285750" indent="-285750">
              <a:buFont typeface="Arial" panose="020B0604020202020204" pitchFamily="34" charset="0"/>
              <a:buChar char="•"/>
            </a:pPr>
            <a:r>
              <a:rPr lang="es-ES" dirty="0"/>
              <a:t>Poca experiencia en emprendimiento y fabricación comparado con competencia</a:t>
            </a:r>
          </a:p>
          <a:p>
            <a:pPr marL="285750" indent="-285750">
              <a:buFont typeface="Arial" panose="020B0604020202020204" pitchFamily="34" charset="0"/>
              <a:buChar char="•"/>
            </a:pPr>
            <a:r>
              <a:rPr lang="es-ES" dirty="0"/>
              <a:t>Idea de negocio poco común, mayor riesgo</a:t>
            </a:r>
          </a:p>
          <a:p>
            <a:pPr marL="285750" indent="-285750">
              <a:buFont typeface="Arial" panose="020B0604020202020204" pitchFamily="34" charset="0"/>
              <a:buChar char="•"/>
            </a:pPr>
            <a:r>
              <a:rPr lang="es-ES" dirty="0"/>
              <a:t>No tener una empresa formalizada a la hora de trabajar con proveedores</a:t>
            </a:r>
          </a:p>
        </p:txBody>
      </p:sp>
    </p:spTree>
    <p:extLst>
      <p:ext uri="{BB962C8B-B14F-4D97-AF65-F5344CB8AC3E}">
        <p14:creationId xmlns:p14="http://schemas.microsoft.com/office/powerpoint/2010/main" val="189860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8E12F-0F5C-E0D7-E219-20B4EB3CD7EE}"/>
            </a:ext>
          </a:extLst>
        </p:cNvPr>
        <p:cNvGrpSpPr/>
        <p:nvPr/>
      </p:nvGrpSpPr>
      <p:grpSpPr>
        <a:xfrm>
          <a:off x="0" y="0"/>
          <a:ext cx="0" cy="0"/>
          <a:chOff x="0" y="0"/>
          <a:chExt cx="0" cy="0"/>
        </a:xfrm>
      </p:grpSpPr>
      <p:graphicFrame>
        <p:nvGraphicFramePr>
          <p:cNvPr id="3" name="Objeto 1">
            <a:extLst>
              <a:ext uri="{FF2B5EF4-FFF2-40B4-BE49-F238E27FC236}">
                <a16:creationId xmlns:a16="http://schemas.microsoft.com/office/drawing/2014/main" id="{3C2E2F54-C5A6-244D-1263-CD373C804447}"/>
              </a:ext>
            </a:extLst>
          </p:cNvPr>
          <p:cNvGraphicFramePr>
            <a:graphicFrameLocks noGrp="1" noDrilldown="1" noChangeAspect="1" noMove="1" noResize="1"/>
          </p:cNvGraphicFramePr>
          <p:nvPr>
            <p:extLst>
              <p:ext uri="{D42A27DB-BD31-4B8C-83A1-F6EECF244321}">
                <p14:modId xmlns:p14="http://schemas.microsoft.com/office/powerpoint/2010/main" val="788584289"/>
              </p:ext>
            </p:extLst>
          </p:nvPr>
        </p:nvGraphicFramePr>
        <p:xfrm>
          <a:off x="346517" y="0"/>
          <a:ext cx="11498966" cy="6858000"/>
        </p:xfrm>
        <a:graphic>
          <a:graphicData uri="http://schemas.openxmlformats.org/presentationml/2006/ole">
            <mc:AlternateContent xmlns:mc="http://schemas.openxmlformats.org/markup-compatibility/2006">
              <mc:Choice xmlns:v="urn:schemas-microsoft-com:vml" Requires="v">
                <p:oleObj name="Worksheet" r:id="rId3" imgW="8451936" imgH="4451394" progId="Excel.Sheet.12">
                  <p:embed/>
                </p:oleObj>
              </mc:Choice>
              <mc:Fallback>
                <p:oleObj name="Worksheet" r:id="rId3" imgW="8451936" imgH="4451394" progId="Excel.Sheet.12">
                  <p:embed/>
                  <p:pic>
                    <p:nvPicPr>
                      <p:cNvPr id="2" name="Objeto 1">
                        <a:extLst>
                          <a:ext uri="{FF2B5EF4-FFF2-40B4-BE49-F238E27FC236}">
                            <a16:creationId xmlns:a16="http://schemas.microsoft.com/office/drawing/2014/main" id="{7DF96ADB-0AE1-C8B0-BFB8-818D2035D110}"/>
                          </a:ext>
                        </a:extLst>
                      </p:cNvPr>
                      <p:cNvPicPr/>
                      <p:nvPr/>
                    </p:nvPicPr>
                    <p:blipFill>
                      <a:blip r:embed="rId4"/>
                      <a:stretch>
                        <a:fillRect/>
                      </a:stretch>
                    </p:blipFill>
                    <p:spPr>
                      <a:xfrm>
                        <a:off x="346517" y="0"/>
                        <a:ext cx="11498966" cy="68580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903877-702C-3DE5-E8E4-A8FC037FF052}"/>
              </a:ext>
            </a:extLst>
          </p:cNvPr>
          <p:cNvSpPr txBox="1"/>
          <p:nvPr/>
        </p:nvSpPr>
        <p:spPr>
          <a:xfrm>
            <a:off x="6963083" y="907225"/>
            <a:ext cx="4882400" cy="2554545"/>
          </a:xfrm>
          <a:prstGeom prst="rect">
            <a:avLst/>
          </a:prstGeom>
          <a:noFill/>
        </p:spPr>
        <p:txBody>
          <a:bodyPr wrap="square" rtlCol="0">
            <a:spAutoFit/>
          </a:bodyPr>
          <a:lstStyle/>
          <a:p>
            <a:pPr marL="285750" indent="-285750">
              <a:buFont typeface="Arial" panose="020B0604020202020204" pitchFamily="34" charset="0"/>
              <a:buChar char="•"/>
            </a:pPr>
            <a:r>
              <a:rPr lang="es-ES" sz="1600" dirty="0"/>
              <a:t>Aportar ventajas únicas para no competir por coste</a:t>
            </a:r>
          </a:p>
          <a:p>
            <a:pPr marL="285750" indent="-285750">
              <a:buFont typeface="Arial" panose="020B0604020202020204" pitchFamily="34" charset="0"/>
              <a:buChar char="•"/>
            </a:pPr>
            <a:r>
              <a:rPr lang="es-ES" sz="1600" dirty="0"/>
              <a:t>Considerar subvenciones/exenciones fiscales para proyectos de movilidad sostenible, o el traslado</a:t>
            </a:r>
          </a:p>
          <a:p>
            <a:pPr marL="285750" indent="-285750">
              <a:buFont typeface="Arial" panose="020B0604020202020204" pitchFamily="34" charset="0"/>
              <a:buChar char="•"/>
            </a:pPr>
            <a:r>
              <a:rPr lang="es-ES" sz="1600" dirty="0"/>
              <a:t>Comenzar con partes localizadas del monociclo y componentes comerciales, segmentos nicho, extendiendo el trabajo gradualmente.</a:t>
            </a:r>
          </a:p>
          <a:p>
            <a:pPr marL="285750" indent="-285750">
              <a:buFont typeface="Arial" panose="020B0604020202020204" pitchFamily="34" charset="0"/>
              <a:buChar char="•"/>
            </a:pPr>
            <a:r>
              <a:rPr lang="es-ES" sz="1600" dirty="0"/>
              <a:t>Aprovechar comunidad open-</a:t>
            </a:r>
            <a:r>
              <a:rPr lang="es-ES" sz="1600" dirty="0" err="1"/>
              <a:t>source</a:t>
            </a:r>
            <a:r>
              <a:rPr lang="es-ES" sz="1600" dirty="0"/>
              <a:t> para mayor innovación y validación por terceras personas</a:t>
            </a:r>
          </a:p>
        </p:txBody>
      </p:sp>
      <p:sp>
        <p:nvSpPr>
          <p:cNvPr id="5" name="TextBox 4">
            <a:extLst>
              <a:ext uri="{FF2B5EF4-FFF2-40B4-BE49-F238E27FC236}">
                <a16:creationId xmlns:a16="http://schemas.microsoft.com/office/drawing/2014/main" id="{4BC28213-B673-D6F1-A0B1-7A44A89D1F73}"/>
              </a:ext>
            </a:extLst>
          </p:cNvPr>
          <p:cNvSpPr txBox="1"/>
          <p:nvPr/>
        </p:nvSpPr>
        <p:spPr>
          <a:xfrm>
            <a:off x="6963083" y="3919449"/>
            <a:ext cx="4763276" cy="2862322"/>
          </a:xfrm>
          <a:prstGeom prst="rect">
            <a:avLst/>
          </a:prstGeom>
          <a:noFill/>
        </p:spPr>
        <p:txBody>
          <a:bodyPr wrap="square" rtlCol="0">
            <a:spAutoFit/>
          </a:bodyPr>
          <a:lstStyle/>
          <a:p>
            <a:pPr marL="285750" indent="-285750">
              <a:buFont typeface="Arial" panose="020B0604020202020204" pitchFamily="34" charset="0"/>
              <a:buChar char="•"/>
            </a:pPr>
            <a:r>
              <a:rPr lang="es-ES" dirty="0"/>
              <a:t>Comunicar claramente las ventajas open-</a:t>
            </a:r>
            <a:r>
              <a:rPr lang="es-ES" dirty="0" err="1"/>
              <a:t>source</a:t>
            </a:r>
            <a:r>
              <a:rPr lang="es-ES" dirty="0"/>
              <a:t> y generar contenido</a:t>
            </a:r>
          </a:p>
          <a:p>
            <a:pPr marL="285750" indent="-285750">
              <a:buFont typeface="Arial" panose="020B0604020202020204" pitchFamily="34" charset="0"/>
              <a:buChar char="•"/>
            </a:pPr>
            <a:r>
              <a:rPr lang="es-ES" dirty="0"/>
              <a:t>Desarrollar accesorios modulares y animar a comunidad a personalizarlos</a:t>
            </a:r>
          </a:p>
          <a:p>
            <a:pPr marL="285750" indent="-285750">
              <a:buFont typeface="Arial" panose="020B0604020202020204" pitchFamily="34" charset="0"/>
              <a:buChar char="•"/>
            </a:pPr>
            <a:r>
              <a:rPr lang="es-ES" dirty="0"/>
              <a:t>Mostrar en redes </a:t>
            </a:r>
            <a:r>
              <a:rPr lang="es-ES" dirty="0" err="1"/>
              <a:t>tests</a:t>
            </a:r>
            <a:r>
              <a:rPr lang="es-ES" dirty="0"/>
              <a:t> de seguridad y los resultados, comparando diferentes monociclos</a:t>
            </a:r>
          </a:p>
          <a:p>
            <a:pPr marL="285750" indent="-285750">
              <a:buFont typeface="Arial" panose="020B0604020202020204" pitchFamily="34" charset="0"/>
              <a:buChar char="•"/>
            </a:pPr>
            <a:r>
              <a:rPr lang="es-ES" dirty="0"/>
              <a:t>Colaborar para que el uso del taller beneficie a todos</a:t>
            </a:r>
          </a:p>
          <a:p>
            <a:pPr marL="285750" indent="-285750">
              <a:buFont typeface="Arial" panose="020B0604020202020204" pitchFamily="34" charset="0"/>
              <a:buChar char="•"/>
            </a:pPr>
            <a:endParaRPr lang="en-GB" dirty="0"/>
          </a:p>
        </p:txBody>
      </p:sp>
      <p:sp>
        <p:nvSpPr>
          <p:cNvPr id="6" name="TextBox 5">
            <a:extLst>
              <a:ext uri="{FF2B5EF4-FFF2-40B4-BE49-F238E27FC236}">
                <a16:creationId xmlns:a16="http://schemas.microsoft.com/office/drawing/2014/main" id="{A1A981D1-3970-8772-5CC5-7409A8FBF1B8}"/>
              </a:ext>
            </a:extLst>
          </p:cNvPr>
          <p:cNvSpPr txBox="1"/>
          <p:nvPr/>
        </p:nvSpPr>
        <p:spPr>
          <a:xfrm>
            <a:off x="2113382" y="3919450"/>
            <a:ext cx="4763277" cy="2585323"/>
          </a:xfrm>
          <a:prstGeom prst="rect">
            <a:avLst/>
          </a:prstGeom>
          <a:noFill/>
        </p:spPr>
        <p:txBody>
          <a:bodyPr wrap="square" rtlCol="0">
            <a:spAutoFit/>
          </a:bodyPr>
          <a:lstStyle/>
          <a:p>
            <a:pPr marL="285750" indent="-285750">
              <a:buFont typeface="Arial" panose="020B0604020202020204" pitchFamily="34" charset="0"/>
              <a:buChar char="•"/>
            </a:pPr>
            <a:r>
              <a:rPr lang="es-ES" dirty="0"/>
              <a:t>Continuar aprendiendo. Publicar documentación detallada</a:t>
            </a:r>
          </a:p>
          <a:p>
            <a:pPr marL="285750" indent="-285750">
              <a:buFont typeface="Arial" panose="020B0604020202020204" pitchFamily="34" charset="0"/>
              <a:buChar char="•"/>
            </a:pPr>
            <a:r>
              <a:rPr lang="es-ES" dirty="0"/>
              <a:t>Continuar gestionando ahorros con prudencia, validar primero, invertir después. Reinvertir todo el beneficio.</a:t>
            </a:r>
          </a:p>
          <a:p>
            <a:pPr marL="285750" indent="-285750">
              <a:buFont typeface="Arial" panose="020B0604020202020204" pitchFamily="34" charset="0"/>
              <a:buChar char="•"/>
            </a:pPr>
            <a:r>
              <a:rPr lang="es-ES" dirty="0"/>
              <a:t>Mejorar el taller evitando pagar alquiler mientras sea posible</a:t>
            </a:r>
          </a:p>
          <a:p>
            <a:pPr marL="285750" indent="-285750">
              <a:buFont typeface="Arial" panose="020B0604020202020204" pitchFamily="34" charset="0"/>
              <a:buChar char="•"/>
            </a:pPr>
            <a:r>
              <a:rPr lang="es-ES" dirty="0"/>
              <a:t>Mantener ciclos de iteración rápidos para mejorar continuamente</a:t>
            </a:r>
          </a:p>
        </p:txBody>
      </p:sp>
      <p:sp>
        <p:nvSpPr>
          <p:cNvPr id="7" name="TextBox 6">
            <a:extLst>
              <a:ext uri="{FF2B5EF4-FFF2-40B4-BE49-F238E27FC236}">
                <a16:creationId xmlns:a16="http://schemas.microsoft.com/office/drawing/2014/main" id="{2F7D04F6-F66C-FE9B-A7FD-5945A2E5D150}"/>
              </a:ext>
            </a:extLst>
          </p:cNvPr>
          <p:cNvSpPr txBox="1"/>
          <p:nvPr/>
        </p:nvSpPr>
        <p:spPr>
          <a:xfrm>
            <a:off x="2113383" y="907225"/>
            <a:ext cx="4763278" cy="2308324"/>
          </a:xfrm>
          <a:prstGeom prst="rect">
            <a:avLst/>
          </a:prstGeom>
          <a:noFill/>
        </p:spPr>
        <p:txBody>
          <a:bodyPr wrap="square" rtlCol="0">
            <a:spAutoFit/>
          </a:bodyPr>
          <a:lstStyle/>
          <a:p>
            <a:pPr marL="285750" indent="-285750">
              <a:buFont typeface="Arial" panose="020B0604020202020204" pitchFamily="34" charset="0"/>
              <a:buChar char="•"/>
            </a:pPr>
            <a:r>
              <a:rPr lang="es-ES" dirty="0"/>
              <a:t>Alianzas con mentores o expertos que complementen la experiencia técnica y empresarial. Programas de incubación o aceleración</a:t>
            </a:r>
          </a:p>
          <a:p>
            <a:pPr marL="285750" indent="-285750">
              <a:buFont typeface="Arial" panose="020B0604020202020204" pitchFamily="34" charset="0"/>
              <a:buChar char="•"/>
            </a:pPr>
            <a:r>
              <a:rPr lang="es-ES" dirty="0"/>
              <a:t>Validar el producto con MVP y realizar pruebas de mercado tempranas</a:t>
            </a:r>
          </a:p>
          <a:p>
            <a:pPr marL="285750" indent="-285750">
              <a:buFont typeface="Arial" panose="020B0604020202020204" pitchFamily="34" charset="0"/>
              <a:buChar char="•"/>
            </a:pPr>
            <a:r>
              <a:rPr lang="es-ES" dirty="0"/>
              <a:t>Acuerdos con proveedores locales</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84990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80736-8157-5DAC-3ED4-4E01148E190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E686689-7DF1-F7F1-7465-5EE479AFE1CC}"/>
              </a:ext>
            </a:extLst>
          </p:cNvPr>
          <p:cNvPicPr>
            <a:picLocks noGrp="1" noRot="1" noChangeAspect="1" noMove="1" noResize="1" noEditPoints="1" noAdjustHandles="1" noChangeArrowheads="1" noChangeShapeType="1" noCrop="1"/>
          </p:cNvPicPr>
          <p:nvPr/>
        </p:nvPicPr>
        <p:blipFill>
          <a:blip r:embed="rId3"/>
          <a:stretch>
            <a:fillRect/>
          </a:stretch>
        </p:blipFill>
        <p:spPr>
          <a:xfrm>
            <a:off x="1347555" y="0"/>
            <a:ext cx="9496890" cy="6858000"/>
          </a:xfrm>
          <a:prstGeom prst="rect">
            <a:avLst/>
          </a:prstGeom>
        </p:spPr>
      </p:pic>
    </p:spTree>
    <p:extLst>
      <p:ext uri="{BB962C8B-B14F-4D97-AF65-F5344CB8AC3E}">
        <p14:creationId xmlns:p14="http://schemas.microsoft.com/office/powerpoint/2010/main" val="367973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61A15-C2BE-3D59-938C-1807107C94F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C1BF4C-9F24-2A84-3019-ACCA01CBE961}"/>
              </a:ext>
            </a:extLst>
          </p:cNvPr>
          <p:cNvPicPr>
            <a:picLocks noGrp="1" noRot="1" noChangeAspect="1" noMove="1" noResize="1" noEditPoints="1" noAdjustHandles="1" noChangeArrowheads="1" noChangeShapeType="1" noCrop="1"/>
          </p:cNvPicPr>
          <p:nvPr/>
        </p:nvPicPr>
        <p:blipFill>
          <a:blip r:embed="rId3"/>
          <a:stretch>
            <a:fillRect/>
          </a:stretch>
        </p:blipFill>
        <p:spPr>
          <a:xfrm>
            <a:off x="1352614" y="0"/>
            <a:ext cx="9486771" cy="6858000"/>
          </a:xfrm>
          <a:prstGeom prst="rect">
            <a:avLst/>
          </a:prstGeom>
        </p:spPr>
      </p:pic>
    </p:spTree>
    <p:extLst>
      <p:ext uri="{BB962C8B-B14F-4D97-AF65-F5344CB8AC3E}">
        <p14:creationId xmlns:p14="http://schemas.microsoft.com/office/powerpoint/2010/main" val="231475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087BF-5385-6DDA-5648-9E7641A346F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DD3BCB5-0452-7735-4274-E02E31107A80}"/>
              </a:ext>
            </a:extLst>
          </p:cNvPr>
          <p:cNvPicPr>
            <a:picLocks noGrp="1" noRot="1" noChangeAspect="1" noMove="1" noResize="1" noEditPoints="1" noAdjustHandles="1" noChangeArrowheads="1" noChangeShapeType="1" noCrop="1"/>
          </p:cNvPicPr>
          <p:nvPr/>
        </p:nvPicPr>
        <p:blipFill>
          <a:blip r:embed="rId3"/>
          <a:stretch>
            <a:fillRect/>
          </a:stretch>
        </p:blipFill>
        <p:spPr>
          <a:xfrm>
            <a:off x="1321987" y="0"/>
            <a:ext cx="9548025" cy="6858000"/>
          </a:xfrm>
          <a:prstGeom prst="rect">
            <a:avLst/>
          </a:prstGeom>
        </p:spPr>
      </p:pic>
    </p:spTree>
    <p:extLst>
      <p:ext uri="{BB962C8B-B14F-4D97-AF65-F5344CB8AC3E}">
        <p14:creationId xmlns:p14="http://schemas.microsoft.com/office/powerpoint/2010/main" val="4020904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894590a-63d3-477f-ae9c-2ee6b1ed86ab">
      <Terms xmlns="http://schemas.microsoft.com/office/infopath/2007/PartnerControls"/>
    </lcf76f155ced4ddcb4097134ff3c332f>
    <TaxCatchAll xmlns="fb21810a-d3fa-4548-b058-2287e88bcdc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F296FF6DB4C134FB8B4909F877D1D9B" ma:contentTypeVersion="13" ma:contentTypeDescription="Crear nuevo documento." ma:contentTypeScope="" ma:versionID="79875dd09396de32a35a0e42943aa9f8">
  <xsd:schema xmlns:xsd="http://www.w3.org/2001/XMLSchema" xmlns:xs="http://www.w3.org/2001/XMLSchema" xmlns:p="http://schemas.microsoft.com/office/2006/metadata/properties" xmlns:ns2="fb21810a-d3fa-4548-b058-2287e88bcdc2" xmlns:ns3="8894590a-63d3-477f-ae9c-2ee6b1ed86ab" targetNamespace="http://schemas.microsoft.com/office/2006/metadata/properties" ma:root="true" ma:fieldsID="a53b57dba4ed0605b03bfce32ba9ed01" ns2:_="" ns3:_="">
    <xsd:import namespace="fb21810a-d3fa-4548-b058-2287e88bcdc2"/>
    <xsd:import namespace="8894590a-63d3-477f-ae9c-2ee6b1ed86a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1810a-d3fa-4548-b058-2287e88bcdc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df2cce1f-418d-43d7-b4a9-0a0ca826140b}" ma:internalName="TaxCatchAll" ma:showField="CatchAllData" ma:web="fb21810a-d3fa-4548-b058-2287e88bcd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894590a-63d3-477f-ae9c-2ee6b1ed86a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2f41c3b1-56ef-4472-97a9-d6849226688f"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0C676C-2848-42E0-9CB7-98110D95193E}">
  <ds:schemaRefs>
    <ds:schemaRef ds:uri="http://schemas.microsoft.com/sharepoint/v3/contenttype/forms"/>
  </ds:schemaRefs>
</ds:datastoreItem>
</file>

<file path=customXml/itemProps2.xml><?xml version="1.0" encoding="utf-8"?>
<ds:datastoreItem xmlns:ds="http://schemas.openxmlformats.org/officeDocument/2006/customXml" ds:itemID="{27D8B443-0B9E-47BD-AA8D-413ED483696F}">
  <ds:schemaRefs>
    <ds:schemaRef ds:uri="http://schemas.microsoft.com/office/2006/metadata/properties"/>
    <ds:schemaRef ds:uri="http://schemas.microsoft.com/office/infopath/2007/PartnerControls"/>
    <ds:schemaRef ds:uri="8894590a-63d3-477f-ae9c-2ee6b1ed86ab"/>
    <ds:schemaRef ds:uri="fb21810a-d3fa-4548-b058-2287e88bcdc2"/>
  </ds:schemaRefs>
</ds:datastoreItem>
</file>

<file path=customXml/itemProps3.xml><?xml version="1.0" encoding="utf-8"?>
<ds:datastoreItem xmlns:ds="http://schemas.openxmlformats.org/officeDocument/2006/customXml" ds:itemID="{C009E48A-2689-4948-B176-09B8FB323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1810a-d3fa-4548-b058-2287e88bcdc2"/>
    <ds:schemaRef ds:uri="8894590a-63d3-477f-ae9c-2ee6b1ed86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10971</TotalTime>
  <Words>757</Words>
  <Application>Microsoft Office PowerPoint</Application>
  <PresentationFormat>Widescreen</PresentationFormat>
  <Paragraphs>95</Paragraphs>
  <Slides>6</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Aptos</vt:lpstr>
      <vt:lpstr>Aptos Display</vt:lpstr>
      <vt:lpstr>Arial</vt:lpstr>
      <vt:lpstr>Calibri</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CARRIÓN GUTIÉRREZ</dc:creator>
  <cp:lastModifiedBy>Rubén Jiménez Mejías</cp:lastModifiedBy>
  <cp:revision>314</cp:revision>
  <dcterms:created xsi:type="dcterms:W3CDTF">2022-09-15T15:41:35Z</dcterms:created>
  <dcterms:modified xsi:type="dcterms:W3CDTF">2025-03-10T17:23:08Z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0x0101000F296FF6DB4C134FB8B4909F877D1D9B</vt:lpwstr>
  </property>
</Properties>
</file>