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97" r:id="rId15"/>
    <p:sldId id="298" r:id="rId16"/>
    <p:sldId id="300" r:id="rId17"/>
    <p:sldId id="299" r:id="rId18"/>
    <p:sldId id="301" r:id="rId19"/>
    <p:sldId id="302" r:id="rId20"/>
    <p:sldId id="304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8" r:id="rId33"/>
    <p:sldId id="277" r:id="rId34"/>
    <p:sldId id="279" r:id="rId35"/>
    <p:sldId id="280" r:id="rId36"/>
    <p:sldId id="283" r:id="rId37"/>
    <p:sldId id="284" r:id="rId38"/>
    <p:sldId id="285" r:id="rId39"/>
    <p:sldId id="281" r:id="rId40"/>
    <p:sldId id="282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CA57C-8522-4D1A-AB46-010A5082EA1E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6B7D-CA9E-4EFE-BABB-1B06587C8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44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//Aurelian</a:t>
            </a:r>
          </a:p>
          <a:p>
            <a:endParaRPr lang="de-DE"/>
          </a:p>
          <a:p>
            <a:r>
              <a:rPr lang="de-DE"/>
              <a:t>Kurzes </a:t>
            </a:r>
            <a:r>
              <a:rPr lang="de-DE" err="1"/>
              <a:t>intro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6B7D-CA9E-4EFE-BABB-1B06587C89B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26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//Ruben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6B7D-CA9E-4EFE-BABB-1B06587C89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11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//Ruben</a:t>
            </a:r>
          </a:p>
          <a:p>
            <a:endParaRPr lang="de-DE"/>
          </a:p>
          <a:p>
            <a:r>
              <a:rPr lang="de-DE"/>
              <a:t>Erklärung Unsicherer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6B7D-CA9E-4EFE-BABB-1B06587C89B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7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/. Cloud </a:t>
            </a:r>
            <a:r>
              <a:rPr lang="de-DE" dirty="0" err="1"/>
              <a:t>bukket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6B7D-CA9E-4EFE-BABB-1B06587C89B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2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// ende ruben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6B7D-CA9E-4EFE-BABB-1B06587C89B5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8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0ABCD-DCFA-4BAB-9B6B-ABAEFFAC7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E3C749-A44C-0F08-0B72-BF6B02049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803F2-D554-64C7-F119-A29215A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57D627-70CD-7AA2-9B61-EE7C2157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2368F-2FCA-1B66-D4A8-75A7E431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91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0116D-C74A-F537-F82E-C705E9D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8530EE-0D3C-FD2F-0F0E-D56D8B831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50893E-36D0-A4ED-76BD-5C4873F9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961D2-FA83-CDEE-6345-6024068E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42511-19C3-4069-919C-C490E2BE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26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676EA2-6920-1870-9369-E9494623C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B48935-E497-7E95-5C56-05FBD95F4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1E40AB-359A-33A2-08AD-BE498344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D5D99-EFE5-A482-9BDB-3B9EB682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90373-69E7-B3D0-CFE7-6E8E1B5F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3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46EA3-676E-E286-6C23-4E0C1519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8C609-1E1B-BD51-212C-CCAA7072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84592-7FDE-39AA-953E-A87ED701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5AFF6-781D-2884-08BE-26AE30C5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B0F04-AF3B-1B77-6885-87A60777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26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7E8F6-B6C7-705A-DE2D-74BE32BF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87B5B-1EEA-242B-CE48-C14E9046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655855-DDDA-34D5-4F47-EF56C52C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4688E7-3963-8F71-C37C-1506819D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C9A51C-210D-6836-10A6-E4E89E92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02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90780-047A-7D99-1959-F87EE4C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5353F-80DA-6B2F-78B9-947F7A140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50D21-9464-53AE-4C55-7572AAAC7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31A91C-1077-88D1-3BED-0E126754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E5E5-F52D-6AE3-F8B9-09AC41C6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FBCE5B-54E2-EC80-A4B9-D766C867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16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C628D-B964-3C7D-4733-2E68DC5C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77972A-109E-4F3C-6D88-6AD8604E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8D335E-4F52-E07F-FBF5-9B5947C1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03F659-C1C5-7FC6-72B6-284F5A61D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4F4991-87E3-A00F-46C6-BF3402705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BFF983-F746-2E35-40E7-5813399E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0601A0-B5CB-CF15-A16F-A217E957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8384A6-2668-D381-B667-EAA0CFAE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7EFF8-C68B-0AC9-BD41-8BDC9939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D259D0-88A8-3675-31D0-C42D5D7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B86F3E-D848-BDD7-F5DC-717D89F7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D0A806-F5AD-D44C-ED48-8A52F047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71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5610E1-FF88-AD47-22A1-32F365A2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A5BE84-ABB7-D376-1036-0F847D4E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D33163-425D-AA84-63A4-FE33EBF9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0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EE96F-9ED3-CD42-5328-99C8282E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B6552E-EC52-31DA-1E79-869E61390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15AF69-6D90-36FD-BE0C-B5868930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65C973-6227-4C32-19E0-098869CF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555156-2982-6F5E-3375-FDFCAC37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9FB7A-3D87-F02A-E899-A9D9CD5D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6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C65E-5688-F273-A258-287311BC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0D837F-A365-6B6A-3EBD-1C46B9F53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B85DBA-6EC0-9CE0-BA44-BF0F2C1D3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66DB11-22C9-25F9-41BC-A561B4AF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BDF2BD-EB2C-3214-6FF2-1D31A06B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85D64-FA4B-9CB7-91BA-92303281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25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E8902A-ADF5-754D-35E4-7F219320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492CAB-EF15-4CC3-9B41-C23768C1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CEB1B1-BFD8-40A4-B784-47062E0D1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80F1E-55B1-498C-9FFA-3CCE9E3A4E34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6BD445-0CDC-4CF8-6DF5-1B39A68CA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D3CE0-4765-6814-CE0E-24BDEFC7E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EFBA3-6645-49D1-A33E-B2EF9E3D2E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74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B7029-DDF0-4207-BFE6-2C36D016E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8CF07A-55A7-9B06-6BD4-1DC0F60FC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D970BF8C-5F8C-5EE8-53AE-481167046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ADCE4E9-CDA3-23EB-26B4-4387234EEEF7}"/>
              </a:ext>
            </a:extLst>
          </p:cNvPr>
          <p:cNvSpPr txBox="1"/>
          <p:nvPr/>
        </p:nvSpPr>
        <p:spPr>
          <a:xfrm>
            <a:off x="4743076" y="2701964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SafeCloud</a:t>
            </a:r>
            <a:endParaRPr lang="de-DE" sz="6600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02CF9B3-C7AA-03FB-93FE-89BA2DD52683}"/>
              </a:ext>
            </a:extLst>
          </p:cNvPr>
          <p:cNvSpPr txBox="1"/>
          <p:nvPr/>
        </p:nvSpPr>
        <p:spPr>
          <a:xfrm>
            <a:off x="-9768120" y="113444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WELCHES PROBLEM?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122320-AFB3-584D-11A4-A43918AC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6" y="2001838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0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075B2-702F-0EF6-B836-6C5E6D92B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6FC62-C075-B0FD-7269-AB23B653F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B5C364-AF97-E2F9-5518-A59BB4061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E6392E46-D870-471E-3BA1-95CD41BBC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98D69CF-6334-5A42-0E6C-B2B1EBA41949}"/>
              </a:ext>
            </a:extLst>
          </p:cNvPr>
          <p:cNvSpPr txBox="1"/>
          <p:nvPr/>
        </p:nvSpPr>
        <p:spPr>
          <a:xfrm>
            <a:off x="-5471889" y="113444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WELCHES PROBLEM?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683DA5-2997-60ED-1AED-EF110D202143}"/>
              </a:ext>
            </a:extLst>
          </p:cNvPr>
          <p:cNvSpPr txBox="1"/>
          <p:nvPr/>
        </p:nvSpPr>
        <p:spPr>
          <a:xfrm>
            <a:off x="13437584" y="3136612"/>
            <a:ext cx="1094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Unsichere Daten in Deutschland und der Welt!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957DB9-17F0-2F79-5FDB-90CF0DDD80E4}"/>
              </a:ext>
            </a:extLst>
          </p:cNvPr>
          <p:cNvSpPr txBox="1"/>
          <p:nvPr/>
        </p:nvSpPr>
        <p:spPr>
          <a:xfrm>
            <a:off x="4743076" y="1018307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SafeCloud</a:t>
            </a:r>
            <a:endParaRPr lang="de-DE" sz="6600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83853BE-C29E-142F-A966-CC6435615C48}"/>
              </a:ext>
            </a:extLst>
          </p:cNvPr>
          <p:cNvSpPr txBox="1"/>
          <p:nvPr/>
        </p:nvSpPr>
        <p:spPr>
          <a:xfrm>
            <a:off x="935755" y="2783411"/>
            <a:ext cx="260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solidFill>
                  <a:schemeClr val="bg1"/>
                </a:solidFill>
              </a:rPr>
              <a:t>KOMPATIBEL MIT: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35D9AEE-D872-470E-601E-85B1BF6F7E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6213" y="3861442"/>
            <a:ext cx="1309569" cy="13095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336F002-503A-606A-D86A-A98E3C5D0D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contras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3310" y="3661343"/>
            <a:ext cx="1709766" cy="170976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4A84222-29BA-C075-8880-436E4B61DEC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contrast="10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4478" y="3691063"/>
            <a:ext cx="1709766" cy="17097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5DD5C2D-1846-223B-953F-530FB4D3B97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contrast="10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7637" y="3570008"/>
            <a:ext cx="1951876" cy="19518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4E08357-CDA4-59CF-A3CB-268205F73AE3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contrast="10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1627" y="3661343"/>
            <a:ext cx="1709766" cy="1709766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BC6DBF8-FD20-2002-9560-549044EE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6" y="289151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208C6D9-F018-6DBF-F280-6BFE13544AF7}"/>
              </a:ext>
            </a:extLst>
          </p:cNvPr>
          <p:cNvSpPr txBox="1"/>
          <p:nvPr/>
        </p:nvSpPr>
        <p:spPr>
          <a:xfrm>
            <a:off x="120057" y="116687"/>
            <a:ext cx="450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LÖSUNG: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236E86-AF0A-A7E3-21A7-4EB1EE4EE997}"/>
              </a:ext>
            </a:extLst>
          </p:cNvPr>
          <p:cNvSpPr txBox="1"/>
          <p:nvPr/>
        </p:nvSpPr>
        <p:spPr>
          <a:xfrm>
            <a:off x="-5661313" y="116687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PRODUKT:</a:t>
            </a:r>
          </a:p>
        </p:txBody>
      </p:sp>
      <p:pic>
        <p:nvPicPr>
          <p:cNvPr id="14" name="Grafik 1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BF190420-D5CA-C007-AE7F-A1E2475117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5" y="7990242"/>
            <a:ext cx="10203543" cy="5739493"/>
          </a:xfrm>
          <a:prstGeom prst="rect">
            <a:avLst/>
          </a:prstGeom>
          <a:ln w="6032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88848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229F-5C97-E545-38EA-46ABC245F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0A6D-6435-891F-1D56-2B898488F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78573"/>
            <a:ext cx="9144000" cy="23876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F78455-AEF9-5E7A-986D-64368F8F6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58248"/>
            <a:ext cx="9144000" cy="1655762"/>
          </a:xfrm>
        </p:spPr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49D8B7A3-8EA6-E015-18F1-703E2065A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94AC38F-1BF0-B555-D96F-757F701E5016}"/>
              </a:ext>
            </a:extLst>
          </p:cNvPr>
          <p:cNvSpPr txBox="1"/>
          <p:nvPr/>
        </p:nvSpPr>
        <p:spPr>
          <a:xfrm>
            <a:off x="4743076" y="8274517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SafeCloud</a:t>
            </a:r>
            <a:endParaRPr lang="de-DE" sz="6600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325190-EDFB-4768-F7AA-3700573AEEC4}"/>
              </a:ext>
            </a:extLst>
          </p:cNvPr>
          <p:cNvSpPr txBox="1"/>
          <p:nvPr/>
        </p:nvSpPr>
        <p:spPr>
          <a:xfrm>
            <a:off x="935755" y="10039621"/>
            <a:ext cx="260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solidFill>
                  <a:schemeClr val="bg1"/>
                </a:solidFill>
              </a:rPr>
              <a:t>KOMPATIBEL MIT: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BB75CF-AD34-6907-E109-CC290E318F6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6213" y="11117652"/>
            <a:ext cx="1309569" cy="13095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275161-3FD1-3761-EB08-F98F494E9FD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contras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3310" y="10917553"/>
            <a:ext cx="1709766" cy="170976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D7531F9-1880-1F2C-0FE3-1465549D1A8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contrast="10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4478" y="10947273"/>
            <a:ext cx="1709766" cy="17097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0B4CF5A-F146-9870-A85A-CAE29109543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contrast="10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7637" y="10826218"/>
            <a:ext cx="1951876" cy="19518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405D406-FDF3-AE6B-5929-B9D50DE72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contrast="10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1627" y="10917553"/>
            <a:ext cx="1709766" cy="1709766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577890D-1DB1-2DF2-D209-ABFE566A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6" y="7958314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C69143B-2DD2-7E51-30A4-D21A81C8B6DA}"/>
              </a:ext>
            </a:extLst>
          </p:cNvPr>
          <p:cNvSpPr txBox="1"/>
          <p:nvPr/>
        </p:nvSpPr>
        <p:spPr>
          <a:xfrm>
            <a:off x="120057" y="116687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PRODUKT: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20B9A67-2C48-B5D1-0709-DCE5871DADE1}"/>
              </a:ext>
            </a:extLst>
          </p:cNvPr>
          <p:cNvSpPr txBox="1"/>
          <p:nvPr/>
        </p:nvSpPr>
        <p:spPr>
          <a:xfrm>
            <a:off x="-5572821" y="116687"/>
            <a:ext cx="450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LÖSUNG:</a:t>
            </a:r>
          </a:p>
        </p:txBody>
      </p:sp>
      <p:pic>
        <p:nvPicPr>
          <p:cNvPr id="14" name="Grafik 1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453E4096-E82A-F2DE-A87A-6329A0736F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5" y="734032"/>
            <a:ext cx="10203543" cy="5739493"/>
          </a:xfrm>
          <a:prstGeom prst="rect">
            <a:avLst/>
          </a:prstGeom>
          <a:ln w="6032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917707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A8E07-AFC7-1E52-67C1-361BCC0FC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782EF5BA-96CF-5A45-BA47-C34369664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4045089-6798-7052-A3E4-B17D32945506}"/>
              </a:ext>
            </a:extLst>
          </p:cNvPr>
          <p:cNvSpPr txBox="1"/>
          <p:nvPr/>
        </p:nvSpPr>
        <p:spPr>
          <a:xfrm>
            <a:off x="120057" y="116687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PRODUKT:</a:t>
            </a:r>
          </a:p>
        </p:txBody>
      </p:sp>
      <p:pic>
        <p:nvPicPr>
          <p:cNvPr id="14" name="Grafik 1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B5E24A2A-FEC2-0DBB-D723-38AF85A51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8" r="13007"/>
          <a:stretch/>
        </p:blipFill>
        <p:spPr>
          <a:xfrm>
            <a:off x="547263" y="2062892"/>
            <a:ext cx="11097474" cy="9590215"/>
          </a:xfrm>
          <a:prstGeom prst="rect">
            <a:avLst/>
          </a:prstGeom>
          <a:ln w="60325">
            <a:solidFill>
              <a:srgbClr val="7030A0"/>
            </a:solidFill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7E164A7-BAA3-C366-A330-D83B2235C22B}"/>
              </a:ext>
            </a:extLst>
          </p:cNvPr>
          <p:cNvSpPr/>
          <p:nvPr/>
        </p:nvSpPr>
        <p:spPr>
          <a:xfrm>
            <a:off x="0" y="1769806"/>
            <a:ext cx="12192000" cy="599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21BFEB-28F8-5282-C297-D130215ACEEB}"/>
              </a:ext>
            </a:extLst>
          </p:cNvPr>
          <p:cNvSpPr/>
          <p:nvPr/>
        </p:nvSpPr>
        <p:spPr>
          <a:xfrm>
            <a:off x="-171450" y="1447800"/>
            <a:ext cx="12363450" cy="4895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49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AF19F-F76D-A7BC-A4B2-DE944D4DD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A1B954C7-CCF1-C619-C80E-1B26A5AEA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13B1C38-FB41-BD0F-A294-9000FE5EE94E}"/>
              </a:ext>
            </a:extLst>
          </p:cNvPr>
          <p:cNvSpPr txBox="1"/>
          <p:nvPr/>
        </p:nvSpPr>
        <p:spPr>
          <a:xfrm>
            <a:off x="120057" y="116687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PRODUKT:</a:t>
            </a:r>
          </a:p>
        </p:txBody>
      </p:sp>
      <p:pic>
        <p:nvPicPr>
          <p:cNvPr id="14" name="Grafik 1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75DA12AD-849D-E353-B045-E39342B01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5" y="734032"/>
            <a:ext cx="10203543" cy="5739493"/>
          </a:xfrm>
          <a:prstGeom prst="rect">
            <a:avLst/>
          </a:prstGeom>
          <a:ln w="6032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45402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B338D-735C-BF13-A7E6-7AA100F99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48E9D707-3D41-3EBD-4E9C-21AE13E1F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1A455EE-DC66-295D-DA7D-28FA7AB689F1}"/>
              </a:ext>
            </a:extLst>
          </p:cNvPr>
          <p:cNvSpPr txBox="1"/>
          <p:nvPr/>
        </p:nvSpPr>
        <p:spPr>
          <a:xfrm>
            <a:off x="120057" y="116687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PRODUKT:</a:t>
            </a:r>
          </a:p>
        </p:txBody>
      </p:sp>
      <p:pic>
        <p:nvPicPr>
          <p:cNvPr id="14" name="Grafik 1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21B67EC0-7B40-B649-4EFE-5FA62358D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916" r="80596" b="204"/>
          <a:stretch/>
        </p:blipFill>
        <p:spPr>
          <a:xfrm>
            <a:off x="2528226" y="824573"/>
            <a:ext cx="7135548" cy="5767643"/>
          </a:xfrm>
          <a:prstGeom prst="rect">
            <a:avLst/>
          </a:prstGeom>
          <a:ln w="6032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97486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BAD63-9E24-478E-6A0D-048AA08EA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1EBE651A-A834-B9A3-2BB1-41E365C78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135EA62-C2B9-7528-98E8-D19D47468CEB}"/>
              </a:ext>
            </a:extLst>
          </p:cNvPr>
          <p:cNvSpPr txBox="1"/>
          <p:nvPr/>
        </p:nvSpPr>
        <p:spPr>
          <a:xfrm>
            <a:off x="120057" y="116687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PRODUKT:</a:t>
            </a:r>
          </a:p>
        </p:txBody>
      </p:sp>
      <p:pic>
        <p:nvPicPr>
          <p:cNvPr id="14" name="Grafik 1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6B402BF3-2029-1D81-9DE3-ACA9F2D52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5" y="734032"/>
            <a:ext cx="10203543" cy="5739493"/>
          </a:xfrm>
          <a:prstGeom prst="rect">
            <a:avLst/>
          </a:prstGeom>
          <a:ln w="6032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21593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90B26-E9AA-F66B-9A4B-F36AE347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C7F6C413-8B65-221C-B274-009F98528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CF2AD27-BD35-A04E-A4AB-82B27143241B}"/>
              </a:ext>
            </a:extLst>
          </p:cNvPr>
          <p:cNvSpPr txBox="1"/>
          <p:nvPr/>
        </p:nvSpPr>
        <p:spPr>
          <a:xfrm>
            <a:off x="120057" y="116687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PRODUKT:</a:t>
            </a:r>
          </a:p>
        </p:txBody>
      </p:sp>
      <p:pic>
        <p:nvPicPr>
          <p:cNvPr id="14" name="Grafik 1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0A7C594-DFE2-7076-1B37-80E0C1714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8" t="3" r="15315" b="20342"/>
          <a:stretch/>
        </p:blipFill>
        <p:spPr>
          <a:xfrm>
            <a:off x="2447829" y="1143000"/>
            <a:ext cx="6948000" cy="4572000"/>
          </a:xfrm>
          <a:prstGeom prst="rect">
            <a:avLst/>
          </a:prstGeom>
          <a:ln w="60325">
            <a:solidFill>
              <a:srgbClr val="7030A0"/>
            </a:solidFill>
          </a:ln>
        </p:spPr>
      </p:pic>
      <p:pic>
        <p:nvPicPr>
          <p:cNvPr id="3" name="Grafik 2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DDAA5799-D5B4-1D00-B9F4-36C1E791F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2322802"/>
            <a:ext cx="1901788" cy="221239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413E39D-CB0C-3310-A853-EA4194D421EA}"/>
              </a:ext>
            </a:extLst>
          </p:cNvPr>
          <p:cNvSpPr/>
          <p:nvPr/>
        </p:nvSpPr>
        <p:spPr>
          <a:xfrm>
            <a:off x="5922169" y="3812381"/>
            <a:ext cx="1902619" cy="72389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CA05C3F-6B29-9404-06D2-516221FC7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1315" y="4923817"/>
            <a:ext cx="589359" cy="5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2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3.7037E-7 C 0.00651 -0.05509 0.02773 -0.03727 -0.00521 -0.09306 C -0.06198 -0.1294 -0.04271 -0.08958 -0.07618 -0.1169 " pathEditMode="relative" rAng="0" ptsTypes="AAA">
                                      <p:cBhvr>
                                        <p:cTn id="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9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79478-7508-E512-D742-2DBD05CEE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F855FB40-32CC-FB44-CBEB-1536F3BD0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43D2894-680F-9D26-8E9D-05254F809B13}"/>
              </a:ext>
            </a:extLst>
          </p:cNvPr>
          <p:cNvSpPr txBox="1"/>
          <p:nvPr/>
        </p:nvSpPr>
        <p:spPr>
          <a:xfrm>
            <a:off x="120057" y="116687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PRODUKT:</a:t>
            </a:r>
          </a:p>
        </p:txBody>
      </p:sp>
      <p:pic>
        <p:nvPicPr>
          <p:cNvPr id="14" name="Grafik 1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2F6B51CA-21C8-30CA-9620-B101EFD4C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5" y="734032"/>
            <a:ext cx="10203543" cy="5739493"/>
          </a:xfrm>
          <a:prstGeom prst="rect">
            <a:avLst/>
          </a:prstGeom>
          <a:ln w="60325">
            <a:solidFill>
              <a:srgbClr val="7030A0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0E45E55-8398-FA79-61B5-D44FD27CE710}"/>
              </a:ext>
            </a:extLst>
          </p:cNvPr>
          <p:cNvSpPr txBox="1"/>
          <p:nvPr/>
        </p:nvSpPr>
        <p:spPr>
          <a:xfrm>
            <a:off x="-5366345" y="116687"/>
            <a:ext cx="5161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Unternehmen:</a:t>
            </a:r>
          </a:p>
        </p:txBody>
      </p:sp>
    </p:spTree>
    <p:extLst>
      <p:ext uri="{BB962C8B-B14F-4D97-AF65-F5344CB8AC3E}">
        <p14:creationId xmlns:p14="http://schemas.microsoft.com/office/powerpoint/2010/main" val="1567325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D0174-71C9-8B4C-859A-9BC9FD114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50AC-8544-45CE-4C10-AE1FA4040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567FE-BAB2-D737-D0C7-1350D5DA4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6C11AD2F-9566-275B-132C-32737B062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630425B-B3C3-4102-89DD-941704BA2EE9}"/>
              </a:ext>
            </a:extLst>
          </p:cNvPr>
          <p:cNvSpPr txBox="1"/>
          <p:nvPr/>
        </p:nvSpPr>
        <p:spPr>
          <a:xfrm>
            <a:off x="120057" y="116687"/>
            <a:ext cx="5161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Unternehmen: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E3E77AB-7C08-DDAE-1E36-A5248CA4E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13663" y="1920647"/>
            <a:ext cx="2648857" cy="264885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9AC72B1-53CF-280B-0C72-878823338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4887" y="6906308"/>
            <a:ext cx="4143829" cy="414382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BE73978-9CA3-A139-66BF-1AB0E66BD5AB}"/>
              </a:ext>
            </a:extLst>
          </p:cNvPr>
          <p:cNvSpPr txBox="1"/>
          <p:nvPr/>
        </p:nvSpPr>
        <p:spPr>
          <a:xfrm>
            <a:off x="-5071377" y="116687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PRODUKT:</a:t>
            </a:r>
          </a:p>
        </p:txBody>
      </p:sp>
      <p:pic>
        <p:nvPicPr>
          <p:cNvPr id="25" name="Grafik 2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0C3A0C64-D350-1C2B-7F85-C467B5F8C7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5" y="8285210"/>
            <a:ext cx="10203543" cy="5739493"/>
          </a:xfrm>
          <a:prstGeom prst="rect">
            <a:avLst/>
          </a:prstGeom>
          <a:ln w="6032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836672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1A8BC-5B30-984F-4404-1D07A831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E0077-A93C-773B-98CE-AD3F4D7B9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AE4E3-051C-DCA8-2EA3-ACAA26BED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4302210D-D1E0-BE32-C912-9B99E7023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0650B45-D2AD-7A6D-1089-EE9BBC4D58AA}"/>
              </a:ext>
            </a:extLst>
          </p:cNvPr>
          <p:cNvSpPr txBox="1"/>
          <p:nvPr/>
        </p:nvSpPr>
        <p:spPr>
          <a:xfrm>
            <a:off x="120057" y="116687"/>
            <a:ext cx="5161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Unternehmen: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0D0E5BC0-6E19-8EA4-CFE9-54F47606A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13663" y="1920647"/>
            <a:ext cx="2648857" cy="264885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5945D19-9159-064B-8A28-8C061EE64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4085" y="1357085"/>
            <a:ext cx="4143829" cy="41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26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2935B-CA2A-58EE-B486-7B84F322C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30683-FF6B-B67C-A7B4-B99C4C903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7E054F-C1FF-C1F1-7129-CA805F5FB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10832317-5938-3396-B6A7-42E7A9E9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Grafiken, Schrift, Grafikdesign, Magenta enthält.&#10;&#10;Automatisch generierte Beschreibung">
            <a:extLst>
              <a:ext uri="{FF2B5EF4-FFF2-40B4-BE49-F238E27FC236}">
                <a16:creationId xmlns:a16="http://schemas.microsoft.com/office/drawing/2014/main" id="{7D053C55-8FDE-97D8-744D-F07344319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6" y="-1485170"/>
            <a:ext cx="1383290" cy="138329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68617C5-9A82-973C-2E0B-854E51C6A9E7}"/>
              </a:ext>
            </a:extLst>
          </p:cNvPr>
          <p:cNvSpPr txBox="1"/>
          <p:nvPr/>
        </p:nvSpPr>
        <p:spPr>
          <a:xfrm>
            <a:off x="4743076" y="-1347523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SafeCloud</a:t>
            </a:r>
            <a:endParaRPr lang="de-DE" sz="6600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8D973-FFCC-E347-BD75-05CC2DA6CF54}"/>
              </a:ext>
            </a:extLst>
          </p:cNvPr>
          <p:cNvSpPr txBox="1"/>
          <p:nvPr/>
        </p:nvSpPr>
        <p:spPr>
          <a:xfrm>
            <a:off x="130629" y="113444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WELCHES PROBLEM?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451E68-03D0-2DB1-28F1-362C52724679}"/>
              </a:ext>
            </a:extLst>
          </p:cNvPr>
          <p:cNvSpPr txBox="1"/>
          <p:nvPr/>
        </p:nvSpPr>
        <p:spPr>
          <a:xfrm>
            <a:off x="621456" y="7287700"/>
            <a:ext cx="1094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Unsichere Daten in Deutschland und der Welt!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E199704-AD53-F80A-A5C1-7EC68518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6" y="-2134736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3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4EE85-F195-2489-B20A-654EEA17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8BF3C-A91B-AD3B-324B-6A45A2F2F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BF2E9C-40D8-093E-C437-D76EE143C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6F4E1FE8-79D0-9F5C-4B9B-E83F0176B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1F6D8FD-BB54-68AB-F1EF-4AEC5DC03E98}"/>
              </a:ext>
            </a:extLst>
          </p:cNvPr>
          <p:cNvSpPr txBox="1"/>
          <p:nvPr/>
        </p:nvSpPr>
        <p:spPr>
          <a:xfrm>
            <a:off x="120057" y="116687"/>
            <a:ext cx="5161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Unternehmen: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55C1EFD-8593-DC09-5D32-4E2F2E9AD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2427" y="4866018"/>
            <a:ext cx="1739238" cy="173923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3B414B4-B232-9B22-4450-A3681A58F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7618" y="2185534"/>
            <a:ext cx="2648857" cy="264885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7B7DD88-F887-B698-49B8-8CA59661C8CB}"/>
              </a:ext>
            </a:extLst>
          </p:cNvPr>
          <p:cNvSpPr txBox="1"/>
          <p:nvPr/>
        </p:nvSpPr>
        <p:spPr>
          <a:xfrm>
            <a:off x="-4727717" y="116687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Kosten:</a:t>
            </a:r>
          </a:p>
        </p:txBody>
      </p:sp>
    </p:spTree>
    <p:extLst>
      <p:ext uri="{BB962C8B-B14F-4D97-AF65-F5344CB8AC3E}">
        <p14:creationId xmlns:p14="http://schemas.microsoft.com/office/powerpoint/2010/main" val="18561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438AD-776B-5F63-4717-8F1FE6E02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333BE-C9CA-4794-2CAD-53B3F7D24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596E0-FAED-5EA1-11BB-AFEA20522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861CC594-CA73-1672-7441-27B9B95A2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945D0E0-48D0-66F9-AFB7-13C61D834206}"/>
              </a:ext>
            </a:extLst>
          </p:cNvPr>
          <p:cNvSpPr txBox="1"/>
          <p:nvPr/>
        </p:nvSpPr>
        <p:spPr>
          <a:xfrm>
            <a:off x="120057" y="116687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Kosten: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61D2186-AE73-3770-F0CE-AC485F31B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2427" y="10323393"/>
            <a:ext cx="1739238" cy="173923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B2735AC-9B09-6D1D-BA6D-BFE58399E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7618" y="7642909"/>
            <a:ext cx="2648857" cy="264885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4D737E-7204-6B60-58AC-3384FB0904FF}"/>
              </a:ext>
            </a:extLst>
          </p:cNvPr>
          <p:cNvSpPr txBox="1"/>
          <p:nvPr/>
        </p:nvSpPr>
        <p:spPr>
          <a:xfrm>
            <a:off x="-6498462" y="116687"/>
            <a:ext cx="5161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Unternehmen: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01AF149-B90F-F2F9-6015-39FC1F1110D7}"/>
              </a:ext>
            </a:extLst>
          </p:cNvPr>
          <p:cNvSpPr/>
          <p:nvPr/>
        </p:nvSpPr>
        <p:spPr>
          <a:xfrm>
            <a:off x="2900465" y="7587346"/>
            <a:ext cx="6502400" cy="201748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/>
              <a:t>Server - 400€</a:t>
            </a:r>
          </a:p>
        </p:txBody>
      </p:sp>
    </p:spTree>
    <p:extLst>
      <p:ext uri="{BB962C8B-B14F-4D97-AF65-F5344CB8AC3E}">
        <p14:creationId xmlns:p14="http://schemas.microsoft.com/office/powerpoint/2010/main" val="410111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4BAC8-E076-E0F9-40ED-770A126D3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9EE1B-EE68-FC4A-2EE3-55B07ECE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9CD811-9949-DFF2-D818-082A08BEA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FCC5E6C5-CDB1-B37E-A5E4-A3FD74BA1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7EABDAF-0F1B-29F1-FB6D-E09EC2ECB59C}"/>
              </a:ext>
            </a:extLst>
          </p:cNvPr>
          <p:cNvSpPr txBox="1"/>
          <p:nvPr/>
        </p:nvSpPr>
        <p:spPr>
          <a:xfrm>
            <a:off x="120057" y="116687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Kosten: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6F61BC1-249C-A24B-7414-4E1C18CB4ED3}"/>
              </a:ext>
            </a:extLst>
          </p:cNvPr>
          <p:cNvSpPr/>
          <p:nvPr/>
        </p:nvSpPr>
        <p:spPr>
          <a:xfrm>
            <a:off x="2844800" y="2420257"/>
            <a:ext cx="6502400" cy="201748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/>
              <a:t>Server - 400€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EFB3B2-9D3E-FE4E-AC51-BAFC656EE5C9}"/>
              </a:ext>
            </a:extLst>
          </p:cNvPr>
          <p:cNvSpPr txBox="1"/>
          <p:nvPr/>
        </p:nvSpPr>
        <p:spPr>
          <a:xfrm>
            <a:off x="5464256" y="7397336"/>
            <a:ext cx="12634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53FE638-0CEA-0280-9D70-E9D4181E2C66}"/>
              </a:ext>
            </a:extLst>
          </p:cNvPr>
          <p:cNvSpPr/>
          <p:nvPr/>
        </p:nvSpPr>
        <p:spPr>
          <a:xfrm>
            <a:off x="2844799" y="10464800"/>
            <a:ext cx="6502400" cy="3944715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/>
              <a:t>4TB SSD - 220€</a:t>
            </a:r>
          </a:p>
          <a:p>
            <a:pPr algn="ctr"/>
            <a:r>
              <a:rPr lang="de-DE" sz="4400" b="1"/>
              <a:t>8 * 4TB SSDs – 1760€</a:t>
            </a:r>
          </a:p>
        </p:txBody>
      </p:sp>
    </p:spTree>
    <p:extLst>
      <p:ext uri="{BB962C8B-B14F-4D97-AF65-F5344CB8AC3E}">
        <p14:creationId xmlns:p14="http://schemas.microsoft.com/office/powerpoint/2010/main" val="354213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D2A1-65D3-4DE8-2453-B13AD2C4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46AC3-1A9F-E49D-A9A2-F07F864D0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959470-CAFC-E8B0-BD97-85E76E7B8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7F2BF680-EE9D-7762-2C14-DDEA60DC2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53C98BF-8B05-EF12-BD76-4912A6B1B0B7}"/>
              </a:ext>
            </a:extLst>
          </p:cNvPr>
          <p:cNvSpPr txBox="1"/>
          <p:nvPr/>
        </p:nvSpPr>
        <p:spPr>
          <a:xfrm>
            <a:off x="120057" y="116687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Kosten: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B58310E-3A7B-8F39-A909-8F70579BC995}"/>
              </a:ext>
            </a:extLst>
          </p:cNvPr>
          <p:cNvSpPr/>
          <p:nvPr/>
        </p:nvSpPr>
        <p:spPr>
          <a:xfrm>
            <a:off x="2844800" y="1317173"/>
            <a:ext cx="6502400" cy="1320890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/>
              <a:t>Server - 400€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F30D91-C8FD-35D0-8A7F-83B71A0741CF}"/>
              </a:ext>
            </a:extLst>
          </p:cNvPr>
          <p:cNvSpPr txBox="1"/>
          <p:nvPr/>
        </p:nvSpPr>
        <p:spPr>
          <a:xfrm>
            <a:off x="5464256" y="2085104"/>
            <a:ext cx="12634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8815A5A-8140-E5C7-3311-E0B7478C2959}"/>
              </a:ext>
            </a:extLst>
          </p:cNvPr>
          <p:cNvSpPr/>
          <p:nvPr/>
        </p:nvSpPr>
        <p:spPr>
          <a:xfrm>
            <a:off x="2844799" y="4089853"/>
            <a:ext cx="6502400" cy="201748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/>
              <a:t>4TB SSD - 200€</a:t>
            </a:r>
          </a:p>
          <a:p>
            <a:pPr algn="ctr"/>
            <a:r>
              <a:rPr lang="de-DE" sz="4400" b="1"/>
              <a:t>8 * 4TB SSDs – 1600€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687325-E566-76D2-89C0-BF2012F0A1DA}"/>
              </a:ext>
            </a:extLst>
          </p:cNvPr>
          <p:cNvSpPr/>
          <p:nvPr/>
        </p:nvSpPr>
        <p:spPr>
          <a:xfrm>
            <a:off x="2844800" y="-3559630"/>
            <a:ext cx="6502400" cy="277585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/>
              <a:t>Server - 400€</a:t>
            </a:r>
          </a:p>
          <a:p>
            <a:pPr algn="ctr"/>
            <a:r>
              <a:rPr lang="de-DE" sz="4400" b="1"/>
              <a:t>SSDs – 1600€</a:t>
            </a:r>
          </a:p>
          <a:p>
            <a:pPr algn="ctr"/>
            <a:r>
              <a:rPr lang="de-DE" sz="4400" b="1"/>
              <a:t>________________</a:t>
            </a:r>
          </a:p>
          <a:p>
            <a:pPr algn="ctr"/>
            <a:r>
              <a:rPr lang="de-DE" sz="4400" b="1"/>
              <a:t>2000€</a:t>
            </a:r>
          </a:p>
        </p:txBody>
      </p:sp>
    </p:spTree>
    <p:extLst>
      <p:ext uri="{BB962C8B-B14F-4D97-AF65-F5344CB8AC3E}">
        <p14:creationId xmlns:p14="http://schemas.microsoft.com/office/powerpoint/2010/main" val="132084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F16E9-AE23-0D06-B5E1-1EAE56FD5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8154-5687-451D-F647-54642998A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3E6799-AE66-9FFD-7324-8040CF7A3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090ED70A-AD2C-1D87-C89D-AFA43107C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CCA2A83-6DDE-42BE-C9ED-A06056002F35}"/>
              </a:ext>
            </a:extLst>
          </p:cNvPr>
          <p:cNvSpPr txBox="1"/>
          <p:nvPr/>
        </p:nvSpPr>
        <p:spPr>
          <a:xfrm>
            <a:off x="120057" y="116687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Kosten: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00B3D52-75E6-153B-2C8A-207A987A085A}"/>
              </a:ext>
            </a:extLst>
          </p:cNvPr>
          <p:cNvSpPr/>
          <p:nvPr/>
        </p:nvSpPr>
        <p:spPr>
          <a:xfrm>
            <a:off x="2844800" y="1317173"/>
            <a:ext cx="6502400" cy="277585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/>
              <a:t>Server - 400€</a:t>
            </a:r>
          </a:p>
          <a:p>
            <a:pPr algn="ctr"/>
            <a:r>
              <a:rPr lang="de-DE" sz="4400" b="1"/>
              <a:t>SSDs – 1600€</a:t>
            </a:r>
          </a:p>
          <a:p>
            <a:pPr algn="ctr"/>
            <a:r>
              <a:rPr lang="de-DE" sz="4400" b="1"/>
              <a:t>________________</a:t>
            </a:r>
          </a:p>
          <a:p>
            <a:pPr algn="ctr"/>
            <a:r>
              <a:rPr lang="de-DE" sz="4400" b="1"/>
              <a:t>2000€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03D4036-9644-4A43-32BC-4C6128931749}"/>
              </a:ext>
            </a:extLst>
          </p:cNvPr>
          <p:cNvSpPr txBox="1"/>
          <p:nvPr/>
        </p:nvSpPr>
        <p:spPr>
          <a:xfrm>
            <a:off x="5464256" y="7644079"/>
            <a:ext cx="12634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79A14F8-8A74-DBFE-9235-B6B6329D41D8}"/>
              </a:ext>
            </a:extLst>
          </p:cNvPr>
          <p:cNvSpPr/>
          <p:nvPr/>
        </p:nvSpPr>
        <p:spPr>
          <a:xfrm>
            <a:off x="2844799" y="9648828"/>
            <a:ext cx="6502400" cy="201748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/>
              <a:t>4TB SSD - 200€</a:t>
            </a:r>
          </a:p>
          <a:p>
            <a:pPr algn="ctr"/>
            <a:r>
              <a:rPr lang="de-DE" sz="4400" b="1"/>
              <a:t>8 * 4TB SSDs – 1600€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14BC33F-50F5-1D34-8B03-C9231F2D2977}"/>
              </a:ext>
            </a:extLst>
          </p:cNvPr>
          <p:cNvSpPr/>
          <p:nvPr/>
        </p:nvSpPr>
        <p:spPr>
          <a:xfrm>
            <a:off x="1422400" y="7470098"/>
            <a:ext cx="9347200" cy="201748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/>
              <a:t>Rechenzentrum 8 Jahre – 100.000€</a:t>
            </a:r>
          </a:p>
        </p:txBody>
      </p:sp>
    </p:spTree>
    <p:extLst>
      <p:ext uri="{BB962C8B-B14F-4D97-AF65-F5344CB8AC3E}">
        <p14:creationId xmlns:p14="http://schemas.microsoft.com/office/powerpoint/2010/main" val="133919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EC934-FF96-A9C1-E12C-080D9AD12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858F1-88F4-BC30-B4FA-7C35FFE38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4C50FE-D1A6-752E-348D-38C251184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A4F62EB4-55B1-29BA-3836-0DFB5AA09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8EF2A61-5BD0-32F1-1709-913213133A78}"/>
              </a:ext>
            </a:extLst>
          </p:cNvPr>
          <p:cNvSpPr txBox="1"/>
          <p:nvPr/>
        </p:nvSpPr>
        <p:spPr>
          <a:xfrm>
            <a:off x="120057" y="116687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Kosten: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CA77ED5-7B09-BF02-C910-762E14EBD5A2}"/>
              </a:ext>
            </a:extLst>
          </p:cNvPr>
          <p:cNvSpPr/>
          <p:nvPr/>
        </p:nvSpPr>
        <p:spPr>
          <a:xfrm>
            <a:off x="7141029" y="198889"/>
            <a:ext cx="4862286" cy="1865765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Server - 400€</a:t>
            </a:r>
          </a:p>
          <a:p>
            <a:pPr algn="ctr"/>
            <a:r>
              <a:rPr lang="de-DE" sz="2800" b="1"/>
              <a:t>SSDs – 1600€</a:t>
            </a:r>
          </a:p>
          <a:p>
            <a:pPr algn="ctr"/>
            <a:r>
              <a:rPr lang="de-DE" sz="2800" b="1"/>
              <a:t>________________</a:t>
            </a:r>
          </a:p>
          <a:p>
            <a:pPr algn="ctr"/>
            <a:r>
              <a:rPr lang="de-DE" sz="2800" b="1"/>
              <a:t>2000€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9838D9-EB54-96E7-AB19-A29C6C40478F}"/>
              </a:ext>
            </a:extLst>
          </p:cNvPr>
          <p:cNvSpPr/>
          <p:nvPr/>
        </p:nvSpPr>
        <p:spPr>
          <a:xfrm>
            <a:off x="1422400" y="2593295"/>
            <a:ext cx="9347200" cy="201748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/>
              <a:t>Rechenzentrum 8 Jahre – 100.000€</a:t>
            </a:r>
          </a:p>
        </p:txBody>
      </p:sp>
    </p:spTree>
    <p:extLst>
      <p:ext uri="{BB962C8B-B14F-4D97-AF65-F5344CB8AC3E}">
        <p14:creationId xmlns:p14="http://schemas.microsoft.com/office/powerpoint/2010/main" val="304899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E575-4F7D-D27A-32C2-DB55E02F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5E43B-8026-5D6B-22B3-E23571100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D367EC-7002-2669-F3BF-6270D9309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D9D4BE9A-5A9C-C6B4-90BC-D72E2B84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B901100-4462-1E26-61E6-7B4F56926295}"/>
              </a:ext>
            </a:extLst>
          </p:cNvPr>
          <p:cNvSpPr txBox="1"/>
          <p:nvPr/>
        </p:nvSpPr>
        <p:spPr>
          <a:xfrm>
            <a:off x="120057" y="116687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Kosten: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3AFA5E3-9658-0E55-5E49-80F709CA23BB}"/>
              </a:ext>
            </a:extLst>
          </p:cNvPr>
          <p:cNvSpPr/>
          <p:nvPr/>
        </p:nvSpPr>
        <p:spPr>
          <a:xfrm>
            <a:off x="3251200" y="977086"/>
            <a:ext cx="6945085" cy="1865765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Server - 400€</a:t>
            </a:r>
          </a:p>
          <a:p>
            <a:pPr algn="ctr"/>
            <a:r>
              <a:rPr lang="de-DE" sz="2800" b="1"/>
              <a:t>SSDs – 1600€</a:t>
            </a:r>
          </a:p>
          <a:p>
            <a:pPr algn="ctr"/>
            <a:r>
              <a:rPr lang="de-DE" sz="2800" b="1"/>
              <a:t>________________</a:t>
            </a:r>
          </a:p>
          <a:p>
            <a:pPr algn="ctr"/>
            <a:r>
              <a:rPr lang="de-DE" sz="2800" b="1"/>
              <a:t>2000€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66C64BE-38FA-F02A-F341-6E1AC718DD2B}"/>
              </a:ext>
            </a:extLst>
          </p:cNvPr>
          <p:cNvSpPr/>
          <p:nvPr/>
        </p:nvSpPr>
        <p:spPr>
          <a:xfrm>
            <a:off x="1995714" y="3843337"/>
            <a:ext cx="8200571" cy="1181781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/>
              <a:t>Rechenzentrum 8 Jahre – 100.000€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8BB102-8BBA-395F-3A13-99510DBAC369}"/>
              </a:ext>
            </a:extLst>
          </p:cNvPr>
          <p:cNvSpPr txBox="1"/>
          <p:nvPr/>
        </p:nvSpPr>
        <p:spPr>
          <a:xfrm>
            <a:off x="2040615" y="1521152"/>
            <a:ext cx="1066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>
                <a:solidFill>
                  <a:srgbClr val="FF0000"/>
                </a:solidFill>
              </a:rPr>
              <a:t>20x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8E09E64-10F0-D101-A5D6-14A53DE07504}"/>
              </a:ext>
            </a:extLst>
          </p:cNvPr>
          <p:cNvSpPr txBox="1"/>
          <p:nvPr/>
        </p:nvSpPr>
        <p:spPr>
          <a:xfrm>
            <a:off x="5628563" y="2471132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FCA4C02-AF90-64D1-5E8C-3674BB82C7AB}"/>
              </a:ext>
            </a:extLst>
          </p:cNvPr>
          <p:cNvSpPr/>
          <p:nvPr/>
        </p:nvSpPr>
        <p:spPr>
          <a:xfrm>
            <a:off x="1995712" y="8249371"/>
            <a:ext cx="8200571" cy="1036504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/>
              <a:t>140.000€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1C2A6E-7CF7-99BF-8859-7C31046E4A68}"/>
              </a:ext>
            </a:extLst>
          </p:cNvPr>
          <p:cNvSpPr txBox="1"/>
          <p:nvPr/>
        </p:nvSpPr>
        <p:spPr>
          <a:xfrm>
            <a:off x="5628563" y="6945754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0924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68129-2F25-6E74-FF63-3ABD3CAF8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C2C8E-0AA1-0570-4D00-886682971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E1223-0E5A-A108-010E-2C4847312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19BFD435-6980-D94F-67FB-5F8A0E119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571A922-8464-EEEA-971B-FA27253144C7}"/>
              </a:ext>
            </a:extLst>
          </p:cNvPr>
          <p:cNvSpPr txBox="1"/>
          <p:nvPr/>
        </p:nvSpPr>
        <p:spPr>
          <a:xfrm>
            <a:off x="120057" y="116687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Kosten: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B46A8D8-EC04-39BB-0AD7-9B7D3D4CB0A7}"/>
              </a:ext>
            </a:extLst>
          </p:cNvPr>
          <p:cNvSpPr/>
          <p:nvPr/>
        </p:nvSpPr>
        <p:spPr>
          <a:xfrm>
            <a:off x="3251200" y="977086"/>
            <a:ext cx="6945085" cy="1865765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Server - 400€</a:t>
            </a:r>
          </a:p>
          <a:p>
            <a:pPr algn="ctr"/>
            <a:r>
              <a:rPr lang="de-DE" sz="2800" b="1"/>
              <a:t>SSDs – 1600€</a:t>
            </a:r>
          </a:p>
          <a:p>
            <a:pPr algn="ctr"/>
            <a:r>
              <a:rPr lang="de-DE" sz="2800" b="1"/>
              <a:t>________________</a:t>
            </a:r>
          </a:p>
          <a:p>
            <a:pPr algn="ctr"/>
            <a:r>
              <a:rPr lang="de-DE" sz="2800" b="1"/>
              <a:t>2000€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B5394E-8BF5-7169-F795-D5F5881C7B73}"/>
              </a:ext>
            </a:extLst>
          </p:cNvPr>
          <p:cNvSpPr/>
          <p:nvPr/>
        </p:nvSpPr>
        <p:spPr>
          <a:xfrm>
            <a:off x="1995714" y="3843337"/>
            <a:ext cx="8200571" cy="1181781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/>
              <a:t>Rechenzentrum 8 Jahre – 100.000€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9E9DC7-3BB7-8098-40EE-943A11CCC7A2}"/>
              </a:ext>
            </a:extLst>
          </p:cNvPr>
          <p:cNvSpPr txBox="1"/>
          <p:nvPr/>
        </p:nvSpPr>
        <p:spPr>
          <a:xfrm>
            <a:off x="2040615" y="1521152"/>
            <a:ext cx="1066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>
                <a:solidFill>
                  <a:srgbClr val="FF0000"/>
                </a:solidFill>
              </a:rPr>
              <a:t>20x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2732C6-D8EB-DF37-8A9A-C1375DB05B55}"/>
              </a:ext>
            </a:extLst>
          </p:cNvPr>
          <p:cNvSpPr txBox="1"/>
          <p:nvPr/>
        </p:nvSpPr>
        <p:spPr>
          <a:xfrm>
            <a:off x="5628563" y="2471132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C6669B-1712-A3C0-71E5-C4FAB44F7AB9}"/>
              </a:ext>
            </a:extLst>
          </p:cNvPr>
          <p:cNvSpPr/>
          <p:nvPr/>
        </p:nvSpPr>
        <p:spPr>
          <a:xfrm>
            <a:off x="1995712" y="5723887"/>
            <a:ext cx="8200571" cy="1036504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/>
              <a:t>140.000€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C656AC-9836-F496-0E28-8F40A9818449}"/>
              </a:ext>
            </a:extLst>
          </p:cNvPr>
          <p:cNvSpPr txBox="1"/>
          <p:nvPr/>
        </p:nvSpPr>
        <p:spPr>
          <a:xfrm>
            <a:off x="5628563" y="4463812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9914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48E59-2F15-7582-8D88-D8D5B2012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47216-B96E-4DA9-452D-63997250D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C76E3B-F276-3ED9-B55D-6D5219F1F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8B86F0F4-EF70-E827-AFF1-B437D2044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86BCBC3-B4D8-CDCD-8236-CA8999901BC7}"/>
              </a:ext>
            </a:extLst>
          </p:cNvPr>
          <p:cNvSpPr txBox="1"/>
          <p:nvPr/>
        </p:nvSpPr>
        <p:spPr>
          <a:xfrm>
            <a:off x="120057" y="116687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Kosten: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6E3BE9D-4CA4-7351-9002-52CF5C0E39D8}"/>
              </a:ext>
            </a:extLst>
          </p:cNvPr>
          <p:cNvSpPr/>
          <p:nvPr/>
        </p:nvSpPr>
        <p:spPr>
          <a:xfrm>
            <a:off x="3251200" y="-5307604"/>
            <a:ext cx="6945085" cy="1865765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Server - 400€</a:t>
            </a:r>
          </a:p>
          <a:p>
            <a:pPr algn="ctr"/>
            <a:r>
              <a:rPr lang="de-DE" sz="2800" b="1"/>
              <a:t>SSDs – 1600€</a:t>
            </a:r>
          </a:p>
          <a:p>
            <a:pPr algn="ctr"/>
            <a:r>
              <a:rPr lang="de-DE" sz="2800" b="1"/>
              <a:t>________________</a:t>
            </a:r>
          </a:p>
          <a:p>
            <a:pPr algn="ctr"/>
            <a:r>
              <a:rPr lang="de-DE" sz="2800" b="1"/>
              <a:t>2000€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BC977A9-E48B-EC5E-800C-A9A02EAED740}"/>
              </a:ext>
            </a:extLst>
          </p:cNvPr>
          <p:cNvSpPr/>
          <p:nvPr/>
        </p:nvSpPr>
        <p:spPr>
          <a:xfrm>
            <a:off x="1995714" y="-2441353"/>
            <a:ext cx="8200571" cy="1181781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/>
              <a:t>Rechenzentrum 8 Jahre – 100.000€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82DB06-225D-1F97-1F0C-1CF9E2B31589}"/>
              </a:ext>
            </a:extLst>
          </p:cNvPr>
          <p:cNvSpPr txBox="1"/>
          <p:nvPr/>
        </p:nvSpPr>
        <p:spPr>
          <a:xfrm>
            <a:off x="2040615" y="-4763538"/>
            <a:ext cx="1066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>
                <a:solidFill>
                  <a:srgbClr val="FF0000"/>
                </a:solidFill>
              </a:rPr>
              <a:t>20x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03F65-C2CA-9739-FAC3-0CA0AEF8D839}"/>
              </a:ext>
            </a:extLst>
          </p:cNvPr>
          <p:cNvSpPr txBox="1"/>
          <p:nvPr/>
        </p:nvSpPr>
        <p:spPr>
          <a:xfrm>
            <a:off x="5628563" y="-3740983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63A6480-2E5F-2E47-5E2F-6EAF6B5F8BFC}"/>
              </a:ext>
            </a:extLst>
          </p:cNvPr>
          <p:cNvSpPr/>
          <p:nvPr/>
        </p:nvSpPr>
        <p:spPr>
          <a:xfrm>
            <a:off x="1524001" y="2340743"/>
            <a:ext cx="9143999" cy="2207553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/>
              <a:t>140.000€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76B9F-BD86-818D-6E1C-6B794C744E17}"/>
              </a:ext>
            </a:extLst>
          </p:cNvPr>
          <p:cNvSpPr txBox="1"/>
          <p:nvPr/>
        </p:nvSpPr>
        <p:spPr>
          <a:xfrm>
            <a:off x="5628563" y="-1748308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E815F9-C3C9-1477-05FF-454C976C67B9}"/>
              </a:ext>
            </a:extLst>
          </p:cNvPr>
          <p:cNvSpPr txBox="1"/>
          <p:nvPr/>
        </p:nvSpPr>
        <p:spPr>
          <a:xfrm>
            <a:off x="-4481441" y="116687"/>
            <a:ext cx="3645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Preise:</a:t>
            </a:r>
          </a:p>
        </p:txBody>
      </p:sp>
    </p:spTree>
    <p:extLst>
      <p:ext uri="{BB962C8B-B14F-4D97-AF65-F5344CB8AC3E}">
        <p14:creationId xmlns:p14="http://schemas.microsoft.com/office/powerpoint/2010/main" val="404496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CB219-610C-DF94-C718-CD7CC989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173FD-267F-3C29-0B7F-134F8E966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163381-69EF-9BE0-289E-21237DC87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109F3ADF-9ADB-3B65-8FEC-42243FFBC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020E8AF-086F-D9DE-2ED0-CBF2B6A3DAAB}"/>
              </a:ext>
            </a:extLst>
          </p:cNvPr>
          <p:cNvSpPr txBox="1"/>
          <p:nvPr/>
        </p:nvSpPr>
        <p:spPr>
          <a:xfrm>
            <a:off x="120057" y="116687"/>
            <a:ext cx="3645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Preise: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48A3545-FFC3-138E-548F-79313B625647}"/>
              </a:ext>
            </a:extLst>
          </p:cNvPr>
          <p:cNvSpPr/>
          <p:nvPr/>
        </p:nvSpPr>
        <p:spPr>
          <a:xfrm>
            <a:off x="1524001" y="-3291269"/>
            <a:ext cx="9143999" cy="2207553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/>
              <a:t>140.000€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534C98-23EC-1816-0517-E5B7E1096C7D}"/>
              </a:ext>
            </a:extLst>
          </p:cNvPr>
          <p:cNvSpPr txBox="1"/>
          <p:nvPr/>
        </p:nvSpPr>
        <p:spPr>
          <a:xfrm>
            <a:off x="-4776409" y="116687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Kosten: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CD4726B-DFC6-FAF5-4901-894871C57490}"/>
              </a:ext>
            </a:extLst>
          </p:cNvPr>
          <p:cNvSpPr/>
          <p:nvPr/>
        </p:nvSpPr>
        <p:spPr>
          <a:xfrm>
            <a:off x="609600" y="7804896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2,99€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E7BF1D9-C9C9-D72A-21F0-73AFF44790E7}"/>
              </a:ext>
            </a:extLst>
          </p:cNvPr>
          <p:cNvSpPr/>
          <p:nvPr/>
        </p:nvSpPr>
        <p:spPr>
          <a:xfrm>
            <a:off x="3086100" y="77869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250GB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4,99€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A386D6D-97F0-3664-8431-16BEAB80D196}"/>
              </a:ext>
            </a:extLst>
          </p:cNvPr>
          <p:cNvSpPr/>
          <p:nvPr/>
        </p:nvSpPr>
        <p:spPr>
          <a:xfrm>
            <a:off x="5562600" y="77869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500GB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9,99€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F340691-4ECA-2283-0CD0-950C5EEDB286}"/>
              </a:ext>
            </a:extLst>
          </p:cNvPr>
          <p:cNvSpPr/>
          <p:nvPr/>
        </p:nvSpPr>
        <p:spPr>
          <a:xfrm>
            <a:off x="8039100" y="77869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1000GB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17,99€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AE130FC-D584-C092-6F7C-142F702ED20F}"/>
              </a:ext>
            </a:extLst>
          </p:cNvPr>
          <p:cNvSpPr/>
          <p:nvPr/>
        </p:nvSpPr>
        <p:spPr>
          <a:xfrm>
            <a:off x="10482250" y="7785587"/>
            <a:ext cx="12017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Mehr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…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</p:spTree>
    <p:extLst>
      <p:ext uri="{BB962C8B-B14F-4D97-AF65-F5344CB8AC3E}">
        <p14:creationId xmlns:p14="http://schemas.microsoft.com/office/powerpoint/2010/main" val="330536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A0CD-3A16-708A-9FBF-7643BB85F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40F94-6D17-DE7A-EE8F-37F838CE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4F7FFD-0188-CB2E-28F6-A12AE52C6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E45BFD1F-6E9F-252E-18E6-FB49A905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168FF2-6099-07F4-BA6B-7DD91C63130E}"/>
              </a:ext>
            </a:extLst>
          </p:cNvPr>
          <p:cNvSpPr txBox="1"/>
          <p:nvPr/>
        </p:nvSpPr>
        <p:spPr>
          <a:xfrm>
            <a:off x="130629" y="113444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WELCHES PROBLEM?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03B235-411D-2A11-99DD-98FC782F0C42}"/>
              </a:ext>
            </a:extLst>
          </p:cNvPr>
          <p:cNvSpPr txBox="1"/>
          <p:nvPr/>
        </p:nvSpPr>
        <p:spPr>
          <a:xfrm>
            <a:off x="621456" y="3136612"/>
            <a:ext cx="1094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Unsichere Daten in Deutschland und der Welt!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C59413-7794-65D7-1E23-6338EC8CE3FA}"/>
              </a:ext>
            </a:extLst>
          </p:cNvPr>
          <p:cNvSpPr txBox="1"/>
          <p:nvPr/>
        </p:nvSpPr>
        <p:spPr>
          <a:xfrm>
            <a:off x="-4583917" y="116687"/>
            <a:ext cx="450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LÖSUNG:</a:t>
            </a:r>
          </a:p>
        </p:txBody>
      </p:sp>
      <p:pic>
        <p:nvPicPr>
          <p:cNvPr id="9" name="Grafik 8" descr="Ein Bild, das Grafiken, Schrift, Grafikdesign, Magenta enthält.&#10;&#10;Automatisch generierte Beschreibung">
            <a:extLst>
              <a:ext uri="{FF2B5EF4-FFF2-40B4-BE49-F238E27FC236}">
                <a16:creationId xmlns:a16="http://schemas.microsoft.com/office/drawing/2014/main" id="{6A26F003-D889-EFB3-BBBE-73CB36BC6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6" y="-2283461"/>
            <a:ext cx="1383290" cy="138329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7AFC91F-8ECA-C6F0-CFFA-6633FCB4E52D}"/>
              </a:ext>
            </a:extLst>
          </p:cNvPr>
          <p:cNvSpPr txBox="1"/>
          <p:nvPr/>
        </p:nvSpPr>
        <p:spPr>
          <a:xfrm>
            <a:off x="4743076" y="-2145814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SafeCloud</a:t>
            </a:r>
            <a:endParaRPr lang="de-DE" sz="6600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A871EEC-5D15-8102-DB9A-97F35775D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6" y="-2584679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6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4836-EFD5-ACD9-6183-EC00B64DD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952D-90D3-642E-4A8A-49DDD117D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8EC077-4FEB-351F-3BB4-A4339687B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BDEDA8C8-0EAC-CF24-FBAA-447329E5D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D1C9229-1DE3-8E89-A109-A2A978F0D757}"/>
              </a:ext>
            </a:extLst>
          </p:cNvPr>
          <p:cNvSpPr txBox="1"/>
          <p:nvPr/>
        </p:nvSpPr>
        <p:spPr>
          <a:xfrm>
            <a:off x="120057" y="116687"/>
            <a:ext cx="3645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Preise: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1E33FA3-7482-8AA0-CB9C-07FE9FFD2239}"/>
              </a:ext>
            </a:extLst>
          </p:cNvPr>
          <p:cNvSpPr/>
          <p:nvPr/>
        </p:nvSpPr>
        <p:spPr>
          <a:xfrm>
            <a:off x="1524001" y="-3291269"/>
            <a:ext cx="9143999" cy="2207553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/>
              <a:t>140.000€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A50116-52DB-2BF3-0C10-75CC6C5582AC}"/>
              </a:ext>
            </a:extLst>
          </p:cNvPr>
          <p:cNvSpPr txBox="1"/>
          <p:nvPr/>
        </p:nvSpPr>
        <p:spPr>
          <a:xfrm>
            <a:off x="-4776409" y="116687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Kosten: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DB73063-4249-00C0-32B0-9CF04E113433}"/>
              </a:ext>
            </a:extLst>
          </p:cNvPr>
          <p:cNvSpPr/>
          <p:nvPr/>
        </p:nvSpPr>
        <p:spPr>
          <a:xfrm>
            <a:off x="609600" y="1505696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2,99€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5831BC2-801F-2C96-072B-FD42F0739009}"/>
              </a:ext>
            </a:extLst>
          </p:cNvPr>
          <p:cNvSpPr/>
          <p:nvPr/>
        </p:nvSpPr>
        <p:spPr>
          <a:xfrm>
            <a:off x="3086100" y="14877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250GB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4,99€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DCD608F-B91C-C1FC-F68B-B4B2968050DC}"/>
              </a:ext>
            </a:extLst>
          </p:cNvPr>
          <p:cNvSpPr/>
          <p:nvPr/>
        </p:nvSpPr>
        <p:spPr>
          <a:xfrm>
            <a:off x="5562600" y="14877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500GB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9,99€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9290799-DA5C-FDAA-54A0-CFE24F5A1AE6}"/>
              </a:ext>
            </a:extLst>
          </p:cNvPr>
          <p:cNvSpPr/>
          <p:nvPr/>
        </p:nvSpPr>
        <p:spPr>
          <a:xfrm>
            <a:off x="8039100" y="14877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1000GB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17,99€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B5D3441-4875-2C46-AE23-A31304C0ABF0}"/>
              </a:ext>
            </a:extLst>
          </p:cNvPr>
          <p:cNvSpPr/>
          <p:nvPr/>
        </p:nvSpPr>
        <p:spPr>
          <a:xfrm>
            <a:off x="10482250" y="1486387"/>
            <a:ext cx="12017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Mehr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…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ED1386A-F591-A2D6-D8FC-E3EAE1432B5B}"/>
              </a:ext>
            </a:extLst>
          </p:cNvPr>
          <p:cNvSpPr/>
          <p:nvPr/>
        </p:nvSpPr>
        <p:spPr>
          <a:xfrm>
            <a:off x="-8682438" y="1906118"/>
            <a:ext cx="7560475" cy="3037988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 Server </a:t>
            </a:r>
            <a:r>
              <a:rPr lang="de-DE" sz="2800" b="1" err="1"/>
              <a:t>Rig</a:t>
            </a:r>
            <a:r>
              <a:rPr lang="de-DE" sz="2800" b="1"/>
              <a:t> ( 20 Server)</a:t>
            </a:r>
          </a:p>
          <a:p>
            <a:pPr algn="ctr"/>
            <a:r>
              <a:rPr lang="de-DE" sz="2800" b="1"/>
              <a:t>320 Terabyte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>
                <a:solidFill>
                  <a:srgbClr val="00B050"/>
                </a:solidFill>
              </a:rPr>
              <a:t>6400€ / Monat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02CCD50-4FE8-D0F6-A4F6-D15B39C040D7}"/>
              </a:ext>
            </a:extLst>
          </p:cNvPr>
          <p:cNvSpPr txBox="1"/>
          <p:nvPr/>
        </p:nvSpPr>
        <p:spPr>
          <a:xfrm>
            <a:off x="-4655143" y="11668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Gewinn:</a:t>
            </a:r>
          </a:p>
        </p:txBody>
      </p:sp>
    </p:spTree>
    <p:extLst>
      <p:ext uri="{BB962C8B-B14F-4D97-AF65-F5344CB8AC3E}">
        <p14:creationId xmlns:p14="http://schemas.microsoft.com/office/powerpoint/2010/main" val="174638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81AB0-5B25-08FB-9BCF-C4D95EA9D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FA296-BEC4-5E9C-C5C0-5097DC05E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80076F-E671-3DC5-E302-8E37D3797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CE6ABD5D-7168-9931-AB7B-95047B034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065463-5511-535B-B343-D61BBC3CEF5F}"/>
              </a:ext>
            </a:extLst>
          </p:cNvPr>
          <p:cNvSpPr txBox="1"/>
          <p:nvPr/>
        </p:nvSpPr>
        <p:spPr>
          <a:xfrm>
            <a:off x="120057" y="11668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Gewinn: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FE8B378-869B-2170-52B4-82F3E0FB116B}"/>
              </a:ext>
            </a:extLst>
          </p:cNvPr>
          <p:cNvSpPr/>
          <p:nvPr/>
        </p:nvSpPr>
        <p:spPr>
          <a:xfrm>
            <a:off x="609600" y="7423896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2,99€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5052C3D-FDE1-EC8D-F978-34B0287B8330}"/>
              </a:ext>
            </a:extLst>
          </p:cNvPr>
          <p:cNvSpPr/>
          <p:nvPr/>
        </p:nvSpPr>
        <p:spPr>
          <a:xfrm>
            <a:off x="3086100" y="74059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250GB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4,99€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5A42B57-41AD-C4CD-C7F5-FDAE5F03ECEF}"/>
              </a:ext>
            </a:extLst>
          </p:cNvPr>
          <p:cNvSpPr/>
          <p:nvPr/>
        </p:nvSpPr>
        <p:spPr>
          <a:xfrm>
            <a:off x="5562600" y="74059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500GB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9,99€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46BC118-4FE7-65AE-ED95-C5B6D6C7AE05}"/>
              </a:ext>
            </a:extLst>
          </p:cNvPr>
          <p:cNvSpPr/>
          <p:nvPr/>
        </p:nvSpPr>
        <p:spPr>
          <a:xfrm>
            <a:off x="8039100" y="74059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1000GB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17,99€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CCEAE0B-231F-94F6-DA3D-36C790F7B573}"/>
              </a:ext>
            </a:extLst>
          </p:cNvPr>
          <p:cNvSpPr/>
          <p:nvPr/>
        </p:nvSpPr>
        <p:spPr>
          <a:xfrm>
            <a:off x="10482250" y="7404587"/>
            <a:ext cx="12017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Mehr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…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3A17DA2-8132-841E-B178-B235520A97D3}"/>
              </a:ext>
            </a:extLst>
          </p:cNvPr>
          <p:cNvSpPr/>
          <p:nvPr/>
        </p:nvSpPr>
        <p:spPr>
          <a:xfrm>
            <a:off x="2315762" y="1869848"/>
            <a:ext cx="7560475" cy="3128477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 Server </a:t>
            </a:r>
            <a:r>
              <a:rPr lang="de-DE" sz="2800" b="1" err="1"/>
              <a:t>Rig</a:t>
            </a:r>
            <a:r>
              <a:rPr lang="de-DE" sz="2800" b="1"/>
              <a:t> (20 Server)</a:t>
            </a:r>
          </a:p>
          <a:p>
            <a:pPr algn="ctr"/>
            <a:r>
              <a:rPr lang="de-DE" sz="2800" b="1"/>
              <a:t>320 Terabyte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>
                <a:solidFill>
                  <a:srgbClr val="00B050"/>
                </a:solidFill>
              </a:rPr>
              <a:t>6400€ / Monat</a:t>
            </a:r>
            <a:endParaRPr lang="de-DE" sz="2800" b="1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0E34D8-C6D4-13C6-3402-1A4CB7FE63EE}"/>
              </a:ext>
            </a:extLst>
          </p:cNvPr>
          <p:cNvSpPr txBox="1"/>
          <p:nvPr/>
        </p:nvSpPr>
        <p:spPr>
          <a:xfrm>
            <a:off x="-4655143" y="116687"/>
            <a:ext cx="3645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Preise:</a:t>
            </a:r>
          </a:p>
        </p:txBody>
      </p:sp>
    </p:spTree>
    <p:extLst>
      <p:ext uri="{BB962C8B-B14F-4D97-AF65-F5344CB8AC3E}">
        <p14:creationId xmlns:p14="http://schemas.microsoft.com/office/powerpoint/2010/main" val="6018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E555F-3658-8DAB-D30D-F506A4E21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278A0-2768-83D7-F46C-28EB77FE2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DE36A6-AA8D-7868-935B-EEAEA8FAF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E0B419B6-EFC0-F1AA-3638-9C2A50857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8EF9C9A-6299-8787-9B66-09091E67DFA0}"/>
              </a:ext>
            </a:extLst>
          </p:cNvPr>
          <p:cNvSpPr txBox="1"/>
          <p:nvPr/>
        </p:nvSpPr>
        <p:spPr>
          <a:xfrm>
            <a:off x="120057" y="11668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Gewinn: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270B708-D6EA-9B9E-6583-291901B03500}"/>
              </a:ext>
            </a:extLst>
          </p:cNvPr>
          <p:cNvSpPr/>
          <p:nvPr/>
        </p:nvSpPr>
        <p:spPr>
          <a:xfrm>
            <a:off x="609600" y="7423896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2,99€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A5A6DAF-FFE9-3049-2CE5-55D46AB4743A}"/>
              </a:ext>
            </a:extLst>
          </p:cNvPr>
          <p:cNvSpPr/>
          <p:nvPr/>
        </p:nvSpPr>
        <p:spPr>
          <a:xfrm>
            <a:off x="3086100" y="74059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250GB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4,99€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590D45F-B5D4-1FD7-8C07-302A86B84AA5}"/>
              </a:ext>
            </a:extLst>
          </p:cNvPr>
          <p:cNvSpPr/>
          <p:nvPr/>
        </p:nvSpPr>
        <p:spPr>
          <a:xfrm>
            <a:off x="5562600" y="74059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500GB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9,99€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BE3839-B298-E751-D836-BF956AABEF55}"/>
              </a:ext>
            </a:extLst>
          </p:cNvPr>
          <p:cNvSpPr/>
          <p:nvPr/>
        </p:nvSpPr>
        <p:spPr>
          <a:xfrm>
            <a:off x="8039100" y="7405948"/>
            <a:ext cx="20399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1000GB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17,99€</a:t>
            </a:r>
          </a:p>
          <a:p>
            <a:pPr algn="ctr"/>
            <a:r>
              <a:rPr lang="de-DE" sz="2800" b="1"/>
              <a:t>Pro Monat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1BAF58E-727C-2D40-B2EB-21C8C2A3856F}"/>
              </a:ext>
            </a:extLst>
          </p:cNvPr>
          <p:cNvSpPr/>
          <p:nvPr/>
        </p:nvSpPr>
        <p:spPr>
          <a:xfrm>
            <a:off x="10482250" y="7404587"/>
            <a:ext cx="1201750" cy="423130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Mehr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/>
              <a:t>…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endParaRPr lang="de-DE" sz="2800" b="1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AEFFC71-3626-8494-9BE9-126C30C2F1AC}"/>
              </a:ext>
            </a:extLst>
          </p:cNvPr>
          <p:cNvSpPr/>
          <p:nvPr/>
        </p:nvSpPr>
        <p:spPr>
          <a:xfrm>
            <a:off x="2315762" y="1710223"/>
            <a:ext cx="7560475" cy="3783629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 Server </a:t>
            </a:r>
            <a:r>
              <a:rPr lang="de-DE" sz="2800" b="1" err="1"/>
              <a:t>Rig</a:t>
            </a:r>
            <a:r>
              <a:rPr lang="de-DE" sz="2800" b="1"/>
              <a:t> (20 Server)</a:t>
            </a:r>
          </a:p>
          <a:p>
            <a:pPr algn="ctr"/>
            <a:r>
              <a:rPr lang="de-DE" sz="2800" b="1"/>
              <a:t>320 Terabyte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>
                <a:solidFill>
                  <a:srgbClr val="00B050"/>
                </a:solidFill>
              </a:rPr>
              <a:t>6400€ / Monat</a:t>
            </a:r>
            <a:endParaRPr lang="de-DE" sz="2800" b="1">
              <a:solidFill>
                <a:schemeClr val="bg1"/>
              </a:solidFill>
            </a:endParaRPr>
          </a:p>
          <a:p>
            <a:pPr algn="ctr"/>
            <a:r>
              <a:rPr lang="de-DE" sz="2800" b="1">
                <a:solidFill>
                  <a:schemeClr val="bg1"/>
                </a:solidFill>
              </a:rPr>
              <a:t>______________________</a:t>
            </a:r>
          </a:p>
          <a:p>
            <a:pPr algn="ctr"/>
            <a:r>
              <a:rPr lang="de-DE" sz="2800" b="1">
                <a:solidFill>
                  <a:srgbClr val="00B050"/>
                </a:solidFill>
              </a:rPr>
              <a:t>76.800€ / Jahr</a:t>
            </a:r>
          </a:p>
          <a:p>
            <a:pPr algn="ctr"/>
            <a:r>
              <a:rPr lang="de-DE" sz="2800" b="1">
                <a:solidFill>
                  <a:srgbClr val="00B050"/>
                </a:solidFill>
              </a:rPr>
              <a:t>614.400€ / 8 Jahre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8F912CF-3E49-02CF-244B-2A67FAB9ED80}"/>
              </a:ext>
            </a:extLst>
          </p:cNvPr>
          <p:cNvSpPr txBox="1"/>
          <p:nvPr/>
        </p:nvSpPr>
        <p:spPr>
          <a:xfrm>
            <a:off x="-4655143" y="116687"/>
            <a:ext cx="3645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Preise: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7ECB19-C47F-B405-92EC-C8E0DEA6A356}"/>
              </a:ext>
            </a:extLst>
          </p:cNvPr>
          <p:cNvSpPr txBox="1"/>
          <p:nvPr/>
        </p:nvSpPr>
        <p:spPr>
          <a:xfrm>
            <a:off x="-5956281" y="116687"/>
            <a:ext cx="5307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Finanzierung:</a:t>
            </a:r>
          </a:p>
        </p:txBody>
      </p:sp>
    </p:spTree>
    <p:extLst>
      <p:ext uri="{BB962C8B-B14F-4D97-AF65-F5344CB8AC3E}">
        <p14:creationId xmlns:p14="http://schemas.microsoft.com/office/powerpoint/2010/main" val="16236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BC9CC-BCE1-D260-A1C7-4BBC854B7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15F3A-9454-74D0-F838-5D2EF24F1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C2425D-FDCB-8961-0F85-873427AD3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FC05357C-C811-D7B2-A695-F5EC2F6A6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1C676F0-10EB-2222-62F5-7FF6AB3603A3}"/>
              </a:ext>
            </a:extLst>
          </p:cNvPr>
          <p:cNvSpPr txBox="1"/>
          <p:nvPr/>
        </p:nvSpPr>
        <p:spPr>
          <a:xfrm>
            <a:off x="120057" y="116687"/>
            <a:ext cx="5307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Finanzierung: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DD140D9-8126-DD2F-C5E0-76CF109711F3}"/>
              </a:ext>
            </a:extLst>
          </p:cNvPr>
          <p:cNvSpPr/>
          <p:nvPr/>
        </p:nvSpPr>
        <p:spPr>
          <a:xfrm>
            <a:off x="2315762" y="8671465"/>
            <a:ext cx="7560475" cy="3783629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 Server </a:t>
            </a:r>
            <a:r>
              <a:rPr lang="de-DE" sz="2800" b="1" err="1"/>
              <a:t>Rig</a:t>
            </a:r>
            <a:r>
              <a:rPr lang="de-DE" sz="2800" b="1"/>
              <a:t> (20 Server)</a:t>
            </a:r>
          </a:p>
          <a:p>
            <a:pPr algn="ctr"/>
            <a:r>
              <a:rPr lang="de-DE" sz="2800" b="1"/>
              <a:t>320 Terabyte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>
                <a:solidFill>
                  <a:srgbClr val="00B050"/>
                </a:solidFill>
              </a:rPr>
              <a:t>6400€ / Monat</a:t>
            </a:r>
            <a:endParaRPr lang="de-DE" sz="2800" b="1">
              <a:solidFill>
                <a:schemeClr val="bg1"/>
              </a:solidFill>
            </a:endParaRPr>
          </a:p>
          <a:p>
            <a:pPr algn="ctr"/>
            <a:r>
              <a:rPr lang="de-DE" sz="2800" b="1">
                <a:solidFill>
                  <a:schemeClr val="bg1"/>
                </a:solidFill>
              </a:rPr>
              <a:t>______________________</a:t>
            </a:r>
          </a:p>
          <a:p>
            <a:pPr algn="ctr"/>
            <a:r>
              <a:rPr lang="de-DE" sz="2800" b="1">
                <a:solidFill>
                  <a:srgbClr val="00B050"/>
                </a:solidFill>
              </a:rPr>
              <a:t>76.800€ / Jahr</a:t>
            </a:r>
          </a:p>
          <a:p>
            <a:pPr algn="ctr"/>
            <a:r>
              <a:rPr lang="de-DE" sz="2800" b="1">
                <a:solidFill>
                  <a:srgbClr val="00B050"/>
                </a:solidFill>
              </a:rPr>
              <a:t>614.400€ / 8 Jahre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A2ABBD-F048-4811-4E42-8A74EA40C5AB}"/>
              </a:ext>
            </a:extLst>
          </p:cNvPr>
          <p:cNvSpPr txBox="1"/>
          <p:nvPr/>
        </p:nvSpPr>
        <p:spPr>
          <a:xfrm>
            <a:off x="-4655143" y="116687"/>
            <a:ext cx="3645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Preise: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61B5F5-2288-6D99-63D0-074DDA9256FB}"/>
              </a:ext>
            </a:extLst>
          </p:cNvPr>
          <p:cNvSpPr txBox="1"/>
          <p:nvPr/>
        </p:nvSpPr>
        <p:spPr>
          <a:xfrm>
            <a:off x="-4776409" y="11668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Gewinn: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34DE2FD-589F-980C-29B8-EEAAB59D6FD6}"/>
              </a:ext>
            </a:extLst>
          </p:cNvPr>
          <p:cNvSpPr/>
          <p:nvPr/>
        </p:nvSpPr>
        <p:spPr>
          <a:xfrm>
            <a:off x="2315761" y="7613524"/>
            <a:ext cx="7560475" cy="1382996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/>
              <a:t>Eigenes Investment</a:t>
            </a:r>
            <a:endParaRPr lang="de-DE" sz="4000" b="1">
              <a:solidFill>
                <a:srgbClr val="00B050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0F77A4-AF26-2AC3-6B93-AF6C8E3A7B86}"/>
              </a:ext>
            </a:extLst>
          </p:cNvPr>
          <p:cNvSpPr/>
          <p:nvPr/>
        </p:nvSpPr>
        <p:spPr>
          <a:xfrm>
            <a:off x="2315761" y="10554149"/>
            <a:ext cx="7560475" cy="1382996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Investor</a:t>
            </a:r>
          </a:p>
          <a:p>
            <a:pPr algn="ctr"/>
            <a:r>
              <a:rPr lang="de-DE" sz="4000" b="1">
                <a:solidFill>
                  <a:schemeClr val="bg1">
                    <a:lumMod val="65000"/>
                  </a:schemeClr>
                </a:solidFill>
              </a:rPr>
              <a:t>220.000€ für 6%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5FB20A-4B7E-10B2-10CC-C118BEF11986}"/>
              </a:ext>
            </a:extLst>
          </p:cNvPr>
          <p:cNvSpPr txBox="1"/>
          <p:nvPr/>
        </p:nvSpPr>
        <p:spPr>
          <a:xfrm>
            <a:off x="5628562" y="8894867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22979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E4C8-9DE0-90F9-16A9-CA2B99F35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F66B8-E70C-21B4-66B0-E67D8942F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51FBBD-9914-F4DD-E986-D96134BD0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8756BB2F-F79D-899F-1727-E1DC5111B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86167DC-751E-382B-8F11-C5779653D143}"/>
              </a:ext>
            </a:extLst>
          </p:cNvPr>
          <p:cNvSpPr txBox="1"/>
          <p:nvPr/>
        </p:nvSpPr>
        <p:spPr>
          <a:xfrm>
            <a:off x="120057" y="116687"/>
            <a:ext cx="5307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Finanzierung: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12DA31-00B4-232F-4AE8-1091C65EB518}"/>
              </a:ext>
            </a:extLst>
          </p:cNvPr>
          <p:cNvSpPr txBox="1"/>
          <p:nvPr/>
        </p:nvSpPr>
        <p:spPr>
          <a:xfrm>
            <a:off x="-4655143" y="116687"/>
            <a:ext cx="3645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Preise: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629D35-6A02-9977-58A1-FBACF8E79B4D}"/>
              </a:ext>
            </a:extLst>
          </p:cNvPr>
          <p:cNvSpPr txBox="1"/>
          <p:nvPr/>
        </p:nvSpPr>
        <p:spPr>
          <a:xfrm>
            <a:off x="-4776409" y="11668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Gewinn: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36F0ACB-920D-FA87-7E87-12B2E37CF661}"/>
              </a:ext>
            </a:extLst>
          </p:cNvPr>
          <p:cNvSpPr/>
          <p:nvPr/>
        </p:nvSpPr>
        <p:spPr>
          <a:xfrm>
            <a:off x="2315761" y="1537186"/>
            <a:ext cx="7560475" cy="1382996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/>
              <a:t>Eigenes Investment</a:t>
            </a:r>
            <a:endParaRPr lang="de-DE" sz="4000" b="1">
              <a:solidFill>
                <a:srgbClr val="00B050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DB057F0-21C9-0E5F-B7B6-1B844943CFCA}"/>
              </a:ext>
            </a:extLst>
          </p:cNvPr>
          <p:cNvSpPr/>
          <p:nvPr/>
        </p:nvSpPr>
        <p:spPr>
          <a:xfrm>
            <a:off x="2315761" y="16335519"/>
            <a:ext cx="7560475" cy="1382996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Investor</a:t>
            </a:r>
          </a:p>
          <a:p>
            <a:pPr algn="ctr"/>
            <a:r>
              <a:rPr lang="de-DE" sz="4000" b="1">
                <a:solidFill>
                  <a:schemeClr val="bg1">
                    <a:lumMod val="65000"/>
                  </a:schemeClr>
                </a:solidFill>
              </a:rPr>
              <a:t>220.000€ für 6%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7E387D-3F8B-BD08-DE42-03E5C3D4C7B8}"/>
              </a:ext>
            </a:extLst>
          </p:cNvPr>
          <p:cNvSpPr txBox="1"/>
          <p:nvPr/>
        </p:nvSpPr>
        <p:spPr>
          <a:xfrm>
            <a:off x="5628562" y="7420027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00200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DC38D-BDF6-384B-AE3A-CCED7D664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B2F1F-5658-1A78-F0D6-7AA1F199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809B57-DBD4-5A0B-E3DF-9390B4FB6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D4519569-7AF6-CCD0-603C-D44D1E59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A2A91FB-CCD5-7C54-D464-006E3002E647}"/>
              </a:ext>
            </a:extLst>
          </p:cNvPr>
          <p:cNvSpPr txBox="1"/>
          <p:nvPr/>
        </p:nvSpPr>
        <p:spPr>
          <a:xfrm>
            <a:off x="120057" y="116687"/>
            <a:ext cx="5307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Finanzierung: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C5CC7BF-E69F-B3A4-C365-8F9E606EBE0C}"/>
              </a:ext>
            </a:extLst>
          </p:cNvPr>
          <p:cNvSpPr/>
          <p:nvPr/>
        </p:nvSpPr>
        <p:spPr>
          <a:xfrm>
            <a:off x="2315762" y="8671465"/>
            <a:ext cx="7560475" cy="3783629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/>
              <a:t>1 Server </a:t>
            </a:r>
            <a:r>
              <a:rPr lang="de-DE" sz="2800" b="1" err="1"/>
              <a:t>Rig</a:t>
            </a:r>
            <a:r>
              <a:rPr lang="de-DE" sz="2800" b="1"/>
              <a:t> (20 Server)</a:t>
            </a:r>
          </a:p>
          <a:p>
            <a:pPr algn="ctr"/>
            <a:r>
              <a:rPr lang="de-DE" sz="2800" b="1"/>
              <a:t>320 Terabyte</a:t>
            </a:r>
          </a:p>
          <a:p>
            <a:pPr algn="ctr"/>
            <a:endParaRPr lang="de-DE" sz="2800" b="1"/>
          </a:p>
          <a:p>
            <a:pPr algn="ctr"/>
            <a:endParaRPr lang="de-DE" sz="2800" b="1"/>
          </a:p>
          <a:p>
            <a:pPr algn="ctr"/>
            <a:r>
              <a:rPr lang="de-DE" sz="2800" b="1">
                <a:solidFill>
                  <a:srgbClr val="00B050"/>
                </a:solidFill>
              </a:rPr>
              <a:t>6400€ / Monat</a:t>
            </a:r>
            <a:endParaRPr lang="de-DE" sz="2800" b="1">
              <a:solidFill>
                <a:schemeClr val="bg1"/>
              </a:solidFill>
            </a:endParaRPr>
          </a:p>
          <a:p>
            <a:pPr algn="ctr"/>
            <a:r>
              <a:rPr lang="de-DE" sz="2800" b="1">
                <a:solidFill>
                  <a:schemeClr val="bg1"/>
                </a:solidFill>
              </a:rPr>
              <a:t>______________________</a:t>
            </a:r>
          </a:p>
          <a:p>
            <a:pPr algn="ctr"/>
            <a:r>
              <a:rPr lang="de-DE" sz="2800" b="1">
                <a:solidFill>
                  <a:srgbClr val="00B050"/>
                </a:solidFill>
              </a:rPr>
              <a:t>76.800€ / Jahr</a:t>
            </a:r>
          </a:p>
          <a:p>
            <a:pPr algn="ctr"/>
            <a:r>
              <a:rPr lang="de-DE" sz="2800" b="1">
                <a:solidFill>
                  <a:srgbClr val="00B050"/>
                </a:solidFill>
              </a:rPr>
              <a:t>614.400€ / 8 Jahre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031017-44B6-BF92-FD49-9BAD2B656151}"/>
              </a:ext>
            </a:extLst>
          </p:cNvPr>
          <p:cNvSpPr txBox="1"/>
          <p:nvPr/>
        </p:nvSpPr>
        <p:spPr>
          <a:xfrm>
            <a:off x="-4655143" y="116687"/>
            <a:ext cx="3645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Preise: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60EE51-EB0D-21C1-319A-A5528C4208DE}"/>
              </a:ext>
            </a:extLst>
          </p:cNvPr>
          <p:cNvSpPr txBox="1"/>
          <p:nvPr/>
        </p:nvSpPr>
        <p:spPr>
          <a:xfrm>
            <a:off x="-4776409" y="11668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Gewinn: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51D3F70-E381-3647-C0FA-15AF9B32F252}"/>
              </a:ext>
            </a:extLst>
          </p:cNvPr>
          <p:cNvSpPr/>
          <p:nvPr/>
        </p:nvSpPr>
        <p:spPr>
          <a:xfrm>
            <a:off x="2315761" y="1537186"/>
            <a:ext cx="7560475" cy="1382996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/>
              <a:t>Eigenes Investment</a:t>
            </a:r>
            <a:endParaRPr lang="de-DE" sz="4000" b="1">
              <a:solidFill>
                <a:srgbClr val="00B050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412A25D-E556-4888-0376-382B29C4A8D8}"/>
              </a:ext>
            </a:extLst>
          </p:cNvPr>
          <p:cNvSpPr/>
          <p:nvPr/>
        </p:nvSpPr>
        <p:spPr>
          <a:xfrm>
            <a:off x="2315761" y="4477811"/>
            <a:ext cx="7560475" cy="1382996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Investor</a:t>
            </a:r>
          </a:p>
          <a:p>
            <a:pPr algn="ctr"/>
            <a:r>
              <a:rPr lang="de-DE" sz="4000" b="1">
                <a:solidFill>
                  <a:schemeClr val="bg1">
                    <a:lumMod val="65000"/>
                  </a:schemeClr>
                </a:solidFill>
              </a:rPr>
              <a:t>220.000€ für 6%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17019D-90B1-62E2-197C-25B7B1E6EB9E}"/>
              </a:ext>
            </a:extLst>
          </p:cNvPr>
          <p:cNvSpPr txBox="1"/>
          <p:nvPr/>
        </p:nvSpPr>
        <p:spPr>
          <a:xfrm>
            <a:off x="5628562" y="2818529"/>
            <a:ext cx="934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57493CF-245E-738F-9034-8F560C4E1F9E}"/>
              </a:ext>
            </a:extLst>
          </p:cNvPr>
          <p:cNvSpPr txBox="1"/>
          <p:nvPr/>
        </p:nvSpPr>
        <p:spPr>
          <a:xfrm>
            <a:off x="-5454836" y="116687"/>
            <a:ext cx="4865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Rechtsform:</a:t>
            </a:r>
          </a:p>
        </p:txBody>
      </p:sp>
    </p:spTree>
    <p:extLst>
      <p:ext uri="{BB962C8B-B14F-4D97-AF65-F5344CB8AC3E}">
        <p14:creationId xmlns:p14="http://schemas.microsoft.com/office/powerpoint/2010/main" val="2921322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6C278-EBEF-A597-01FB-CD4D3AFAC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271C9-0FB3-35A0-A56E-6C87CF80D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0EFE85-AC25-F724-833A-401ACBE2C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07D3803C-A9A7-03AE-E270-409E6D9BF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1E3DD15-48C1-791B-063D-1A583D07FC80}"/>
              </a:ext>
            </a:extLst>
          </p:cNvPr>
          <p:cNvSpPr txBox="1"/>
          <p:nvPr/>
        </p:nvSpPr>
        <p:spPr>
          <a:xfrm>
            <a:off x="120057" y="116687"/>
            <a:ext cx="4865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Rechtsform: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DD7AAB2-FDAB-A149-F734-391706B6B173}"/>
              </a:ext>
            </a:extLst>
          </p:cNvPr>
          <p:cNvSpPr/>
          <p:nvPr/>
        </p:nvSpPr>
        <p:spPr>
          <a:xfrm>
            <a:off x="2947351" y="8606506"/>
            <a:ext cx="6297296" cy="238760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GmbH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320BD6-417A-24B5-CB44-2802E209169A}"/>
              </a:ext>
            </a:extLst>
          </p:cNvPr>
          <p:cNvSpPr txBox="1"/>
          <p:nvPr/>
        </p:nvSpPr>
        <p:spPr>
          <a:xfrm>
            <a:off x="-6546217" y="116687"/>
            <a:ext cx="5307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Finanzierung:</a:t>
            </a:r>
          </a:p>
        </p:txBody>
      </p:sp>
    </p:spTree>
    <p:extLst>
      <p:ext uri="{BB962C8B-B14F-4D97-AF65-F5344CB8AC3E}">
        <p14:creationId xmlns:p14="http://schemas.microsoft.com/office/powerpoint/2010/main" val="212893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06253-2FE8-BCA4-A4D7-DA9EB2A28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F6273-4E4F-5390-3ED9-3CC8CE66F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CC1797-6A12-7B42-B767-F1D15FFE2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3D1ED989-586F-F674-EBCB-96C49C074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77BFA28-8A1B-1187-1254-E60220734430}"/>
              </a:ext>
            </a:extLst>
          </p:cNvPr>
          <p:cNvSpPr txBox="1"/>
          <p:nvPr/>
        </p:nvSpPr>
        <p:spPr>
          <a:xfrm>
            <a:off x="120057" y="116687"/>
            <a:ext cx="4865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Rechtsform: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24F1C04-BFA3-FBE7-3338-BCE3FA2B5221}"/>
              </a:ext>
            </a:extLst>
          </p:cNvPr>
          <p:cNvSpPr/>
          <p:nvPr/>
        </p:nvSpPr>
        <p:spPr>
          <a:xfrm>
            <a:off x="2947351" y="2235200"/>
            <a:ext cx="6297296" cy="238760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GmbH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FA66F7-3222-3FC3-B9A9-46021B06C393}"/>
              </a:ext>
            </a:extLst>
          </p:cNvPr>
          <p:cNvSpPr txBox="1"/>
          <p:nvPr/>
        </p:nvSpPr>
        <p:spPr>
          <a:xfrm>
            <a:off x="-6251249" y="116687"/>
            <a:ext cx="4879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Firmenname: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8A59418-4868-12F4-2920-011CE7F047D2}"/>
              </a:ext>
            </a:extLst>
          </p:cNvPr>
          <p:cNvSpPr/>
          <p:nvPr/>
        </p:nvSpPr>
        <p:spPr>
          <a:xfrm>
            <a:off x="2947351" y="-2619265"/>
            <a:ext cx="6297296" cy="1762352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b="1" err="1">
                <a:solidFill>
                  <a:schemeClr val="bg1"/>
                </a:solidFill>
                <a:latin typeface="+mj-lt"/>
              </a:rPr>
              <a:t>SafeCloud</a:t>
            </a:r>
            <a:r>
              <a:rPr lang="de-DE" sz="6600" b="0" i="0">
                <a:solidFill>
                  <a:schemeClr val="bg1"/>
                </a:solidFill>
                <a:effectLst/>
                <a:latin typeface="+mj-lt"/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7484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78449-F138-6459-1A89-E2A3F6CFC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07FE8-5B38-830F-5068-0059E40B0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251B8A-F6E1-514D-BD7F-D45156FFA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A3A54F59-5506-984A-B6BE-8CBAF880D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0D8B12D-F15E-68EB-AEB1-57F2DD733A5A}"/>
              </a:ext>
            </a:extLst>
          </p:cNvPr>
          <p:cNvSpPr txBox="1"/>
          <p:nvPr/>
        </p:nvSpPr>
        <p:spPr>
          <a:xfrm>
            <a:off x="120057" y="116687"/>
            <a:ext cx="4879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Firmenname: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980D737-EBF8-F803-59DB-70C8C9535563}"/>
              </a:ext>
            </a:extLst>
          </p:cNvPr>
          <p:cNvSpPr/>
          <p:nvPr/>
        </p:nvSpPr>
        <p:spPr>
          <a:xfrm>
            <a:off x="2947351" y="8311538"/>
            <a:ext cx="6297296" cy="238760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GmbH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EFCAC4-E0C9-89CC-B5B2-898377CDD366}"/>
              </a:ext>
            </a:extLst>
          </p:cNvPr>
          <p:cNvSpPr txBox="1"/>
          <p:nvPr/>
        </p:nvSpPr>
        <p:spPr>
          <a:xfrm>
            <a:off x="-5572824" y="116687"/>
            <a:ext cx="4865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Rechtsform: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9A094C4-590D-4FCB-35BF-63DC20FC085F}"/>
              </a:ext>
            </a:extLst>
          </p:cNvPr>
          <p:cNvSpPr/>
          <p:nvPr/>
        </p:nvSpPr>
        <p:spPr>
          <a:xfrm>
            <a:off x="2947351" y="2547824"/>
            <a:ext cx="6297296" cy="1762352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b="1" err="1">
                <a:solidFill>
                  <a:schemeClr val="bg1"/>
                </a:solidFill>
                <a:latin typeface="+mj-lt"/>
              </a:rPr>
              <a:t>SafeCloud</a:t>
            </a:r>
            <a:r>
              <a:rPr lang="de-DE" sz="6600" b="0" i="0">
                <a:solidFill>
                  <a:schemeClr val="bg1"/>
                </a:solidFill>
                <a:effectLst/>
                <a:latin typeface="+mj-lt"/>
              </a:rPr>
              <a:t>®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C8E889-4135-320F-771E-54BC82C3A96E}"/>
              </a:ext>
            </a:extLst>
          </p:cNvPr>
          <p:cNvSpPr txBox="1"/>
          <p:nvPr/>
        </p:nvSpPr>
        <p:spPr>
          <a:xfrm>
            <a:off x="-7079034" y="116687"/>
            <a:ext cx="6176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Genehmigungen:</a:t>
            </a:r>
          </a:p>
        </p:txBody>
      </p:sp>
    </p:spTree>
    <p:extLst>
      <p:ext uri="{BB962C8B-B14F-4D97-AF65-F5344CB8AC3E}">
        <p14:creationId xmlns:p14="http://schemas.microsoft.com/office/powerpoint/2010/main" val="3037658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B0995-AF30-8406-1698-3F06B026B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4DDF5-69FA-9A5C-F0BD-B4D99EDCF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83DCC-1158-F1C2-1886-CBAD55489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4F7A2CD4-3572-6C09-9F6B-B2CEC4234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F4E0E2E-867C-131C-4DA6-8B2F27A52C37}"/>
              </a:ext>
            </a:extLst>
          </p:cNvPr>
          <p:cNvSpPr txBox="1"/>
          <p:nvPr/>
        </p:nvSpPr>
        <p:spPr>
          <a:xfrm>
            <a:off x="120057" y="116687"/>
            <a:ext cx="6176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Genehmigungen: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736D848-F2F9-9D2A-B139-6F6EC37C63E0}"/>
              </a:ext>
            </a:extLst>
          </p:cNvPr>
          <p:cNvSpPr/>
          <p:nvPr/>
        </p:nvSpPr>
        <p:spPr>
          <a:xfrm>
            <a:off x="2947351" y="8311538"/>
            <a:ext cx="6297296" cy="238760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GmbH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29F3C35-4772-6C90-3929-8C4A59306A3D}"/>
              </a:ext>
            </a:extLst>
          </p:cNvPr>
          <p:cNvSpPr/>
          <p:nvPr/>
        </p:nvSpPr>
        <p:spPr>
          <a:xfrm>
            <a:off x="2947351" y="8440628"/>
            <a:ext cx="6297296" cy="1762352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b="1" err="1">
                <a:solidFill>
                  <a:schemeClr val="bg1"/>
                </a:solidFill>
                <a:latin typeface="+mj-lt"/>
              </a:rPr>
              <a:t>SafeCloud</a:t>
            </a:r>
            <a:r>
              <a:rPr lang="de-DE" sz="6600" b="0" i="0">
                <a:solidFill>
                  <a:schemeClr val="bg1"/>
                </a:solidFill>
                <a:effectLst/>
                <a:latin typeface="+mj-lt"/>
              </a:rPr>
              <a:t>®</a:t>
            </a:r>
          </a:p>
        </p:txBody>
      </p:sp>
      <p:sp>
        <p:nvSpPr>
          <p:cNvPr id="8" name="AutoShape 6" descr="SDC - High Knowledge GmbH Data Center • Design • Consulting">
            <a:extLst>
              <a:ext uri="{FF2B5EF4-FFF2-40B4-BE49-F238E27FC236}">
                <a16:creationId xmlns:a16="http://schemas.microsoft.com/office/drawing/2014/main" id="{C5FDEDBF-0DA5-264A-3A52-386C85430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2" name="Grafik 11" descr="Ein Bild, das Text, Logo, Schrift, Symbol enthält.&#10;&#10;Automatisch generierte Beschreibung">
            <a:extLst>
              <a:ext uri="{FF2B5EF4-FFF2-40B4-BE49-F238E27FC236}">
                <a16:creationId xmlns:a16="http://schemas.microsoft.com/office/drawing/2014/main" id="{B8C553D0-BB2E-953D-BFB2-80C02314D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2581" y="2657187"/>
            <a:ext cx="5064948" cy="35454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B86F6B-C8F9-207C-D880-5B3CC85494C9}"/>
              </a:ext>
            </a:extLst>
          </p:cNvPr>
          <p:cNvSpPr txBox="1"/>
          <p:nvPr/>
        </p:nvSpPr>
        <p:spPr>
          <a:xfrm>
            <a:off x="-6208176" y="116687"/>
            <a:ext cx="4879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 Firmenname:</a:t>
            </a:r>
          </a:p>
        </p:txBody>
      </p:sp>
    </p:spTree>
    <p:extLst>
      <p:ext uri="{BB962C8B-B14F-4D97-AF65-F5344CB8AC3E}">
        <p14:creationId xmlns:p14="http://schemas.microsoft.com/office/powerpoint/2010/main" val="417594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80AF2-917E-E550-3477-768A11931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646C9-2741-6825-F6A8-1BB59A187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3EBC09-0ECE-EBB4-87A2-3472C6D62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0B94AE7F-2AA5-7306-68D1-DDF85E3D4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688356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BD2F7E-F657-BF56-F3C3-3392E8289667}"/>
              </a:ext>
            </a:extLst>
          </p:cNvPr>
          <p:cNvSpPr txBox="1"/>
          <p:nvPr/>
        </p:nvSpPr>
        <p:spPr>
          <a:xfrm>
            <a:off x="-5471889" y="113444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WELCHES PROBLEM?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51EA00C-48D3-C59F-BBB3-41ECDE4FB6B0}"/>
              </a:ext>
            </a:extLst>
          </p:cNvPr>
          <p:cNvSpPr txBox="1"/>
          <p:nvPr/>
        </p:nvSpPr>
        <p:spPr>
          <a:xfrm>
            <a:off x="13437584" y="3136612"/>
            <a:ext cx="1094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Unsichere Daten in Deutschland und der Welt!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C5C27D-CE7C-106E-7A8C-EAE4E3706471}"/>
              </a:ext>
            </a:extLst>
          </p:cNvPr>
          <p:cNvSpPr txBox="1"/>
          <p:nvPr/>
        </p:nvSpPr>
        <p:spPr>
          <a:xfrm>
            <a:off x="120057" y="116687"/>
            <a:ext cx="450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LÖSUNG: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85A8ED-DADF-3FD2-5281-73C256D265AB}"/>
              </a:ext>
            </a:extLst>
          </p:cNvPr>
          <p:cNvSpPr txBox="1"/>
          <p:nvPr/>
        </p:nvSpPr>
        <p:spPr>
          <a:xfrm>
            <a:off x="4743076" y="2701964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SafeCloud</a:t>
            </a:r>
            <a:endParaRPr lang="de-DE" sz="6600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E4A60E1-F82D-230F-9A6F-5BF78B410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6" y="2001838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95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5C800-DB46-1837-09D0-293A1F87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16AC8-B965-9897-01F9-FB12D3284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CFCE93-946E-6323-73DD-87571886E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1C1725BD-3851-D30C-E3CD-26CA884EC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39293B6-72F3-30D0-8A1C-F727E2864D91}"/>
              </a:ext>
            </a:extLst>
          </p:cNvPr>
          <p:cNvSpPr txBox="1"/>
          <p:nvPr/>
        </p:nvSpPr>
        <p:spPr>
          <a:xfrm>
            <a:off x="120057" y="116687"/>
            <a:ext cx="6176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Genehmigungen:</a:t>
            </a:r>
          </a:p>
        </p:txBody>
      </p:sp>
      <p:sp>
        <p:nvSpPr>
          <p:cNvPr id="8" name="AutoShape 6" descr="SDC - High Knowledge GmbH Data Center • Design • Consulting">
            <a:extLst>
              <a:ext uri="{FF2B5EF4-FFF2-40B4-BE49-F238E27FC236}">
                <a16:creationId xmlns:a16="http://schemas.microsoft.com/office/drawing/2014/main" id="{90975FA2-4B69-F6AC-2891-075BBB0169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Ein Bild, das Text, Logo, Schrift, Symbol enthält.&#10;&#10;Automatisch generierte Beschreibung">
            <a:extLst>
              <a:ext uri="{FF2B5EF4-FFF2-40B4-BE49-F238E27FC236}">
                <a16:creationId xmlns:a16="http://schemas.microsoft.com/office/drawing/2014/main" id="{2924B111-2C38-9225-FCC5-23204D96D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26" y="2657187"/>
            <a:ext cx="5064948" cy="354546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FE8DBC9-34CD-D370-C59F-881F92C8B3D3}"/>
              </a:ext>
            </a:extLst>
          </p:cNvPr>
          <p:cNvSpPr txBox="1"/>
          <p:nvPr/>
        </p:nvSpPr>
        <p:spPr>
          <a:xfrm>
            <a:off x="-3728043" y="116687"/>
            <a:ext cx="23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Timeline:</a:t>
            </a:r>
          </a:p>
        </p:txBody>
      </p:sp>
    </p:spTree>
    <p:extLst>
      <p:ext uri="{BB962C8B-B14F-4D97-AF65-F5344CB8AC3E}">
        <p14:creationId xmlns:p14="http://schemas.microsoft.com/office/powerpoint/2010/main" val="2541130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1A2E6-8354-D049-B1AE-3FF4BB906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23FE3-FA95-5A5E-F1AA-30A6DC5A9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757CF0-C580-2792-FC86-1C1DEF8FB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05708DDA-A46E-D0AB-2B2C-F489CA294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6938F5E-27D4-AA2D-B003-DD410AF01286}"/>
              </a:ext>
            </a:extLst>
          </p:cNvPr>
          <p:cNvSpPr txBox="1"/>
          <p:nvPr/>
        </p:nvSpPr>
        <p:spPr>
          <a:xfrm>
            <a:off x="120057" y="116687"/>
            <a:ext cx="23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Timeline:</a:t>
            </a:r>
          </a:p>
        </p:txBody>
      </p:sp>
      <p:sp>
        <p:nvSpPr>
          <p:cNvPr id="8" name="AutoShape 6" descr="SDC - High Knowledge GmbH Data Center • Design • Consulting">
            <a:extLst>
              <a:ext uri="{FF2B5EF4-FFF2-40B4-BE49-F238E27FC236}">
                <a16:creationId xmlns:a16="http://schemas.microsoft.com/office/drawing/2014/main" id="{60FA8567-F95A-67D6-5AF8-4E4FD9407A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Ein Bild, das Text, Logo, Schrift, Symbol enthält.&#10;&#10;Automatisch generierte Beschreibung">
            <a:extLst>
              <a:ext uri="{FF2B5EF4-FFF2-40B4-BE49-F238E27FC236}">
                <a16:creationId xmlns:a16="http://schemas.microsoft.com/office/drawing/2014/main" id="{1F1C0418-759B-6EC4-E1BF-334FDF476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3774" y="2657187"/>
            <a:ext cx="5064948" cy="354546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01BF02F-A37F-4855-A039-820D1AE0540B}"/>
              </a:ext>
            </a:extLst>
          </p:cNvPr>
          <p:cNvSpPr txBox="1"/>
          <p:nvPr/>
        </p:nvSpPr>
        <p:spPr>
          <a:xfrm>
            <a:off x="-8109543" y="116687"/>
            <a:ext cx="6176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Genehmigungen: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749DD64-8E44-8378-D4FD-E0B25D1B6CEA}"/>
              </a:ext>
            </a:extLst>
          </p:cNvPr>
          <p:cNvGrpSpPr/>
          <p:nvPr/>
        </p:nvGrpSpPr>
        <p:grpSpPr>
          <a:xfrm>
            <a:off x="5094348" y="8131408"/>
            <a:ext cx="305594" cy="3865578"/>
            <a:chOff x="5094348" y="1222603"/>
            <a:chExt cx="305594" cy="3865578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E76377B-61BE-B3AE-F41E-08FBEE77689C}"/>
                </a:ext>
              </a:extLst>
            </p:cNvPr>
            <p:cNvSpPr/>
            <p:nvPr/>
          </p:nvSpPr>
          <p:spPr>
            <a:xfrm>
              <a:off x="5094348" y="1222603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8FCFB05-189D-7F15-663F-E7FDAA1E1C18}"/>
                </a:ext>
              </a:extLst>
            </p:cNvPr>
            <p:cNvSpPr/>
            <p:nvPr/>
          </p:nvSpPr>
          <p:spPr>
            <a:xfrm>
              <a:off x="5197026" y="1626057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FA44A80-3EF9-29E0-0EAA-904A6F5E6A6F}"/>
                </a:ext>
              </a:extLst>
            </p:cNvPr>
            <p:cNvSpPr/>
            <p:nvPr/>
          </p:nvSpPr>
          <p:spPr>
            <a:xfrm>
              <a:off x="5094348" y="3001272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89EF7C9-8D20-E927-EE78-741AD5BBE30E}"/>
                </a:ext>
              </a:extLst>
            </p:cNvPr>
            <p:cNvSpPr/>
            <p:nvPr/>
          </p:nvSpPr>
          <p:spPr>
            <a:xfrm>
              <a:off x="5197026" y="3404726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B7FB953-31C0-9112-3E77-AC0A9855C1C4}"/>
                </a:ext>
              </a:extLst>
            </p:cNvPr>
            <p:cNvSpPr/>
            <p:nvPr/>
          </p:nvSpPr>
          <p:spPr>
            <a:xfrm>
              <a:off x="5094348" y="4784967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FEC865FF-E0C5-C20A-FDC2-1485CF2BFC8B}"/>
              </a:ext>
            </a:extLst>
          </p:cNvPr>
          <p:cNvSpPr txBox="1"/>
          <p:nvPr/>
        </p:nvSpPr>
        <p:spPr>
          <a:xfrm>
            <a:off x="2500402" y="7959849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Gründung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77D1525-E373-CBC1-8870-5CB07F2BD0C8}"/>
              </a:ext>
            </a:extLst>
          </p:cNvPr>
          <p:cNvSpPr txBox="1"/>
          <p:nvPr/>
        </p:nvSpPr>
        <p:spPr>
          <a:xfrm>
            <a:off x="2467043" y="9738518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Marktstart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357D09B-5385-804E-AB13-6F033BB79F5E}"/>
              </a:ext>
            </a:extLst>
          </p:cNvPr>
          <p:cNvSpPr txBox="1"/>
          <p:nvPr/>
        </p:nvSpPr>
        <p:spPr>
          <a:xfrm>
            <a:off x="3067865" y="11517187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Vollzeit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F0EF6D7-A2A3-E9ED-411F-2A9F9B2BAAA2}"/>
              </a:ext>
            </a:extLst>
          </p:cNvPr>
          <p:cNvSpPr txBox="1"/>
          <p:nvPr/>
        </p:nvSpPr>
        <p:spPr>
          <a:xfrm>
            <a:off x="5665523" y="7964176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19.02.2024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976326-07BC-044D-D948-CBA75BAC5E55}"/>
              </a:ext>
            </a:extLst>
          </p:cNvPr>
          <p:cNvSpPr txBox="1"/>
          <p:nvPr/>
        </p:nvSpPr>
        <p:spPr>
          <a:xfrm>
            <a:off x="5704565" y="9738517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01.10.2024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C2CC46-0D03-3E6B-CFC0-DF586304C7E7}"/>
              </a:ext>
            </a:extLst>
          </p:cNvPr>
          <p:cNvSpPr txBox="1"/>
          <p:nvPr/>
        </p:nvSpPr>
        <p:spPr>
          <a:xfrm>
            <a:off x="5704565" y="11517187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08.10.2024</a:t>
            </a:r>
          </a:p>
        </p:txBody>
      </p:sp>
    </p:spTree>
    <p:extLst>
      <p:ext uri="{BB962C8B-B14F-4D97-AF65-F5344CB8AC3E}">
        <p14:creationId xmlns:p14="http://schemas.microsoft.com/office/powerpoint/2010/main" val="199021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6BB37-2372-3427-ABAF-E57BCF63B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5D261-1A26-E5F6-6448-6CE06E2ED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BBBB9A-8E28-1152-E287-99C381B34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AF4B563D-2F8E-1DBA-7BAF-E0775563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2455482-7C19-12E0-0D9F-B6DB173551F6}"/>
              </a:ext>
            </a:extLst>
          </p:cNvPr>
          <p:cNvSpPr txBox="1"/>
          <p:nvPr/>
        </p:nvSpPr>
        <p:spPr>
          <a:xfrm>
            <a:off x="120057" y="116687"/>
            <a:ext cx="23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Timeline:</a:t>
            </a:r>
          </a:p>
        </p:txBody>
      </p:sp>
      <p:sp>
        <p:nvSpPr>
          <p:cNvPr id="8" name="AutoShape 6" descr="SDC - High Knowledge GmbH Data Center • Design • Consulting">
            <a:extLst>
              <a:ext uri="{FF2B5EF4-FFF2-40B4-BE49-F238E27FC236}">
                <a16:creationId xmlns:a16="http://schemas.microsoft.com/office/drawing/2014/main" id="{368DD7B8-02D6-FCE8-9B8F-21FEB57247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Ein Bild, das Text, Logo, Schrift, Symbol enthält.&#10;&#10;Automatisch generierte Beschreibung">
            <a:extLst>
              <a:ext uri="{FF2B5EF4-FFF2-40B4-BE49-F238E27FC236}">
                <a16:creationId xmlns:a16="http://schemas.microsoft.com/office/drawing/2014/main" id="{0132DC06-E5F9-5425-2928-9BC3D8AA4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3774" y="2657187"/>
            <a:ext cx="5064948" cy="354546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B54F059-FC18-7812-1261-99D78F692018}"/>
              </a:ext>
            </a:extLst>
          </p:cNvPr>
          <p:cNvSpPr txBox="1"/>
          <p:nvPr/>
        </p:nvSpPr>
        <p:spPr>
          <a:xfrm>
            <a:off x="-8109543" y="116687"/>
            <a:ext cx="6176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Genehmigungen: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65E35CD-B35C-7E54-52B8-2D256324B2FA}"/>
              </a:ext>
            </a:extLst>
          </p:cNvPr>
          <p:cNvGrpSpPr/>
          <p:nvPr/>
        </p:nvGrpSpPr>
        <p:grpSpPr>
          <a:xfrm>
            <a:off x="5094348" y="1222603"/>
            <a:ext cx="305594" cy="3865578"/>
            <a:chOff x="5094348" y="1222603"/>
            <a:chExt cx="305594" cy="3865578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B9B8B3C-3AD9-6121-902A-8E6B7C372442}"/>
                </a:ext>
              </a:extLst>
            </p:cNvPr>
            <p:cNvSpPr/>
            <p:nvPr/>
          </p:nvSpPr>
          <p:spPr>
            <a:xfrm>
              <a:off x="5094348" y="1222603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6518F70-8C60-287A-6A50-3199BA827E19}"/>
                </a:ext>
              </a:extLst>
            </p:cNvPr>
            <p:cNvSpPr/>
            <p:nvPr/>
          </p:nvSpPr>
          <p:spPr>
            <a:xfrm>
              <a:off x="5197026" y="1626057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CE75DD7-09ED-5D41-3FAF-33EE2D6A6926}"/>
                </a:ext>
              </a:extLst>
            </p:cNvPr>
            <p:cNvSpPr/>
            <p:nvPr/>
          </p:nvSpPr>
          <p:spPr>
            <a:xfrm>
              <a:off x="5094348" y="3001272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9B3A9FA-5EE0-56B5-8A2F-3943886710A0}"/>
                </a:ext>
              </a:extLst>
            </p:cNvPr>
            <p:cNvSpPr/>
            <p:nvPr/>
          </p:nvSpPr>
          <p:spPr>
            <a:xfrm>
              <a:off x="5197026" y="3404726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8CC38EDB-F874-9955-BD58-48FA4B72B74F}"/>
                </a:ext>
              </a:extLst>
            </p:cNvPr>
            <p:cNvSpPr/>
            <p:nvPr/>
          </p:nvSpPr>
          <p:spPr>
            <a:xfrm>
              <a:off x="5094348" y="4784967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CB8DDCF9-DFEA-8F72-E943-CE58E3CE6228}"/>
              </a:ext>
            </a:extLst>
          </p:cNvPr>
          <p:cNvSpPr txBox="1"/>
          <p:nvPr/>
        </p:nvSpPr>
        <p:spPr>
          <a:xfrm>
            <a:off x="2500402" y="1051044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Gründung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EE04101-FE47-40F2-CE1E-7B9F83EA9716}"/>
              </a:ext>
            </a:extLst>
          </p:cNvPr>
          <p:cNvSpPr txBox="1"/>
          <p:nvPr/>
        </p:nvSpPr>
        <p:spPr>
          <a:xfrm>
            <a:off x="2467043" y="756137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Marktstart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0CFF687-F1A5-25DC-FB35-9C071F1EC64A}"/>
              </a:ext>
            </a:extLst>
          </p:cNvPr>
          <p:cNvSpPr txBox="1"/>
          <p:nvPr/>
        </p:nvSpPr>
        <p:spPr>
          <a:xfrm>
            <a:off x="3067865" y="9340042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Vollzeit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132314-EF79-12D8-9D7C-C50AE71A28B1}"/>
              </a:ext>
            </a:extLst>
          </p:cNvPr>
          <p:cNvSpPr txBox="1"/>
          <p:nvPr/>
        </p:nvSpPr>
        <p:spPr>
          <a:xfrm>
            <a:off x="5665523" y="1055371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19.02.2024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2A71112-590F-F513-15D2-9B5DC6B4A1D9}"/>
              </a:ext>
            </a:extLst>
          </p:cNvPr>
          <p:cNvSpPr txBox="1"/>
          <p:nvPr/>
        </p:nvSpPr>
        <p:spPr>
          <a:xfrm>
            <a:off x="5704565" y="7561372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01.10.2024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D3C50E6-DF4E-CF6A-AFAB-30D17E248142}"/>
              </a:ext>
            </a:extLst>
          </p:cNvPr>
          <p:cNvSpPr txBox="1"/>
          <p:nvPr/>
        </p:nvSpPr>
        <p:spPr>
          <a:xfrm>
            <a:off x="5704565" y="9340042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08.10.2024</a:t>
            </a:r>
          </a:p>
        </p:txBody>
      </p:sp>
    </p:spTree>
    <p:extLst>
      <p:ext uri="{BB962C8B-B14F-4D97-AF65-F5344CB8AC3E}">
        <p14:creationId xmlns:p14="http://schemas.microsoft.com/office/powerpoint/2010/main" val="116948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2021F-AB0D-D6D9-F414-9BFDCE990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94B94-8F3E-08B7-3966-7A287407A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82666C-8FBE-B78E-0351-EEBC7C4E5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BBFE530A-0E4B-DA06-5ED2-5425B043A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04C3AB5-0B9C-9E0D-03B3-ABA27E4EADFC}"/>
              </a:ext>
            </a:extLst>
          </p:cNvPr>
          <p:cNvSpPr txBox="1"/>
          <p:nvPr/>
        </p:nvSpPr>
        <p:spPr>
          <a:xfrm>
            <a:off x="120057" y="116687"/>
            <a:ext cx="23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Timeline:</a:t>
            </a:r>
          </a:p>
        </p:txBody>
      </p:sp>
      <p:sp>
        <p:nvSpPr>
          <p:cNvPr id="8" name="AutoShape 6" descr="SDC - High Knowledge GmbH Data Center • Design • Consulting">
            <a:extLst>
              <a:ext uri="{FF2B5EF4-FFF2-40B4-BE49-F238E27FC236}">
                <a16:creationId xmlns:a16="http://schemas.microsoft.com/office/drawing/2014/main" id="{C324EAD8-B43E-CAB7-4FCB-5A25527049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Ein Bild, das Text, Logo, Schrift, Symbol enthält.&#10;&#10;Automatisch generierte Beschreibung">
            <a:extLst>
              <a:ext uri="{FF2B5EF4-FFF2-40B4-BE49-F238E27FC236}">
                <a16:creationId xmlns:a16="http://schemas.microsoft.com/office/drawing/2014/main" id="{64DE3AB0-F632-724E-891B-50F14BE67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3774" y="2657187"/>
            <a:ext cx="5064948" cy="354546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72786D3-DDB6-134C-77AB-7C8449A0AA23}"/>
              </a:ext>
            </a:extLst>
          </p:cNvPr>
          <p:cNvSpPr txBox="1"/>
          <p:nvPr/>
        </p:nvSpPr>
        <p:spPr>
          <a:xfrm>
            <a:off x="-8109543" y="116687"/>
            <a:ext cx="6176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Genehmigungen: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15B351C-0F3D-1021-7112-4CDC3E6C3261}"/>
              </a:ext>
            </a:extLst>
          </p:cNvPr>
          <p:cNvGrpSpPr/>
          <p:nvPr/>
        </p:nvGrpSpPr>
        <p:grpSpPr>
          <a:xfrm>
            <a:off x="5094348" y="1222603"/>
            <a:ext cx="305594" cy="3865578"/>
            <a:chOff x="5094348" y="1222603"/>
            <a:chExt cx="305594" cy="3865578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C5B278C-AFC2-EA85-6136-A02F07D03334}"/>
                </a:ext>
              </a:extLst>
            </p:cNvPr>
            <p:cNvSpPr/>
            <p:nvPr/>
          </p:nvSpPr>
          <p:spPr>
            <a:xfrm>
              <a:off x="5094348" y="1222603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3DA90EE-6BC9-7329-8480-1E1523C71417}"/>
                </a:ext>
              </a:extLst>
            </p:cNvPr>
            <p:cNvSpPr/>
            <p:nvPr/>
          </p:nvSpPr>
          <p:spPr>
            <a:xfrm>
              <a:off x="5197026" y="1626057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E5645A8-4CD4-C875-8DA6-B8494E2711FD}"/>
                </a:ext>
              </a:extLst>
            </p:cNvPr>
            <p:cNvSpPr/>
            <p:nvPr/>
          </p:nvSpPr>
          <p:spPr>
            <a:xfrm>
              <a:off x="5094348" y="3001272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2CCAE6D-F6FC-D556-2628-141CDA0A445A}"/>
                </a:ext>
              </a:extLst>
            </p:cNvPr>
            <p:cNvSpPr/>
            <p:nvPr/>
          </p:nvSpPr>
          <p:spPr>
            <a:xfrm>
              <a:off x="5197026" y="3404726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E425BE3-529E-C463-C1CC-D7858BEEE5DE}"/>
                </a:ext>
              </a:extLst>
            </p:cNvPr>
            <p:cNvSpPr/>
            <p:nvPr/>
          </p:nvSpPr>
          <p:spPr>
            <a:xfrm>
              <a:off x="5094348" y="4784967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C1C1C200-904A-6CE1-FB89-F5BEBEDCC888}"/>
              </a:ext>
            </a:extLst>
          </p:cNvPr>
          <p:cNvSpPr txBox="1"/>
          <p:nvPr/>
        </p:nvSpPr>
        <p:spPr>
          <a:xfrm>
            <a:off x="2500402" y="1051044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Gründung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F5335-AAA9-8B5C-9680-090FFCF8BBBB}"/>
              </a:ext>
            </a:extLst>
          </p:cNvPr>
          <p:cNvSpPr txBox="1"/>
          <p:nvPr/>
        </p:nvSpPr>
        <p:spPr>
          <a:xfrm>
            <a:off x="2467043" y="282971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Marktstart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C60C3-595E-330F-09C2-B3CEAFC9B91A}"/>
              </a:ext>
            </a:extLst>
          </p:cNvPr>
          <p:cNvSpPr txBox="1"/>
          <p:nvPr/>
        </p:nvSpPr>
        <p:spPr>
          <a:xfrm>
            <a:off x="3067865" y="7308040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Vollzeit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F672514-1D2E-46EB-DC9A-E8DB33CC43CD}"/>
              </a:ext>
            </a:extLst>
          </p:cNvPr>
          <p:cNvSpPr txBox="1"/>
          <p:nvPr/>
        </p:nvSpPr>
        <p:spPr>
          <a:xfrm>
            <a:off x="5665523" y="1055371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19.02.2024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0ECD902-E4E0-FE92-DC72-D74DDB43BD78}"/>
              </a:ext>
            </a:extLst>
          </p:cNvPr>
          <p:cNvSpPr txBox="1"/>
          <p:nvPr/>
        </p:nvSpPr>
        <p:spPr>
          <a:xfrm>
            <a:off x="5704565" y="2829712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01.10.2024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FE1962D-62A6-4939-7002-AE79DC198842}"/>
              </a:ext>
            </a:extLst>
          </p:cNvPr>
          <p:cNvSpPr txBox="1"/>
          <p:nvPr/>
        </p:nvSpPr>
        <p:spPr>
          <a:xfrm>
            <a:off x="5704565" y="7308040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08.10.2024</a:t>
            </a:r>
          </a:p>
        </p:txBody>
      </p:sp>
    </p:spTree>
    <p:extLst>
      <p:ext uri="{BB962C8B-B14F-4D97-AF65-F5344CB8AC3E}">
        <p14:creationId xmlns:p14="http://schemas.microsoft.com/office/powerpoint/2010/main" val="179745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A9B2C-6343-136D-34E6-F75A479A8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AD977-E506-34B8-5179-0F5DF6538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EC0CD9-0B3E-E8D1-B033-B9836B570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E19D01DD-81F4-3896-A35D-F724D0E57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84E64FB-92D0-E145-7C26-228CE5972BF3}"/>
              </a:ext>
            </a:extLst>
          </p:cNvPr>
          <p:cNvSpPr txBox="1"/>
          <p:nvPr/>
        </p:nvSpPr>
        <p:spPr>
          <a:xfrm>
            <a:off x="120057" y="116687"/>
            <a:ext cx="23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Timeline:</a:t>
            </a:r>
          </a:p>
        </p:txBody>
      </p:sp>
      <p:sp>
        <p:nvSpPr>
          <p:cNvPr id="8" name="AutoShape 6" descr="SDC - High Knowledge GmbH Data Center • Design • Consulting">
            <a:extLst>
              <a:ext uri="{FF2B5EF4-FFF2-40B4-BE49-F238E27FC236}">
                <a16:creationId xmlns:a16="http://schemas.microsoft.com/office/drawing/2014/main" id="{C462416E-EE0C-224C-014B-A649FD8E6B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Ein Bild, das Text, Logo, Schrift, Symbol enthält.&#10;&#10;Automatisch generierte Beschreibung">
            <a:extLst>
              <a:ext uri="{FF2B5EF4-FFF2-40B4-BE49-F238E27FC236}">
                <a16:creationId xmlns:a16="http://schemas.microsoft.com/office/drawing/2014/main" id="{2EA542D2-F7CD-CF00-40DC-E7EF2F647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3774" y="2657187"/>
            <a:ext cx="5064948" cy="354546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0B3662B-C6A3-A672-3054-DDC763BC2AB5}"/>
              </a:ext>
            </a:extLst>
          </p:cNvPr>
          <p:cNvSpPr txBox="1"/>
          <p:nvPr/>
        </p:nvSpPr>
        <p:spPr>
          <a:xfrm>
            <a:off x="-8109543" y="116687"/>
            <a:ext cx="6176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Genehmigungen: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7EE3F61-237D-98A1-8E96-EA5F35495C6A}"/>
              </a:ext>
            </a:extLst>
          </p:cNvPr>
          <p:cNvGrpSpPr/>
          <p:nvPr/>
        </p:nvGrpSpPr>
        <p:grpSpPr>
          <a:xfrm>
            <a:off x="5094348" y="1222603"/>
            <a:ext cx="305594" cy="3865578"/>
            <a:chOff x="5094348" y="1222603"/>
            <a:chExt cx="305594" cy="3865578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32DF72C-6BD1-3203-7D34-8C38482C121E}"/>
                </a:ext>
              </a:extLst>
            </p:cNvPr>
            <p:cNvSpPr/>
            <p:nvPr/>
          </p:nvSpPr>
          <p:spPr>
            <a:xfrm>
              <a:off x="5094348" y="1222603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8794AFF-EAE0-90C4-8883-2D3A674DA64A}"/>
                </a:ext>
              </a:extLst>
            </p:cNvPr>
            <p:cNvSpPr/>
            <p:nvPr/>
          </p:nvSpPr>
          <p:spPr>
            <a:xfrm>
              <a:off x="5197026" y="1626057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79FD2E5-2B70-3D66-616F-139D450391D3}"/>
                </a:ext>
              </a:extLst>
            </p:cNvPr>
            <p:cNvSpPr/>
            <p:nvPr/>
          </p:nvSpPr>
          <p:spPr>
            <a:xfrm>
              <a:off x="5094348" y="3001272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D80BA69-872F-08C3-992C-C59B3C3E79E4}"/>
                </a:ext>
              </a:extLst>
            </p:cNvPr>
            <p:cNvSpPr/>
            <p:nvPr/>
          </p:nvSpPr>
          <p:spPr>
            <a:xfrm>
              <a:off x="5197026" y="3404726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68E224C-BDCF-AE53-1DD2-8322696CF205}"/>
                </a:ext>
              </a:extLst>
            </p:cNvPr>
            <p:cNvSpPr/>
            <p:nvPr/>
          </p:nvSpPr>
          <p:spPr>
            <a:xfrm>
              <a:off x="5094348" y="4784967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382D7866-FB95-2692-3C5F-538421F54A84}"/>
              </a:ext>
            </a:extLst>
          </p:cNvPr>
          <p:cNvSpPr txBox="1"/>
          <p:nvPr/>
        </p:nvSpPr>
        <p:spPr>
          <a:xfrm>
            <a:off x="2500402" y="1051044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Gründung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6C022FD-2369-ADF2-6E5B-8EB86EC8B1FB}"/>
              </a:ext>
            </a:extLst>
          </p:cNvPr>
          <p:cNvSpPr txBox="1"/>
          <p:nvPr/>
        </p:nvSpPr>
        <p:spPr>
          <a:xfrm>
            <a:off x="2467043" y="282971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Marktstart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72E7C3-309B-3F32-961E-F993CB4E2C2E}"/>
              </a:ext>
            </a:extLst>
          </p:cNvPr>
          <p:cNvSpPr txBox="1"/>
          <p:nvPr/>
        </p:nvSpPr>
        <p:spPr>
          <a:xfrm>
            <a:off x="3067865" y="4608382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Vollzeit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6A56D4-49F1-819D-A057-A24D846F7A5C}"/>
              </a:ext>
            </a:extLst>
          </p:cNvPr>
          <p:cNvSpPr txBox="1"/>
          <p:nvPr/>
        </p:nvSpPr>
        <p:spPr>
          <a:xfrm>
            <a:off x="5665523" y="1055371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19.02.2024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528383D-C6DD-C566-1D93-62976D605C97}"/>
              </a:ext>
            </a:extLst>
          </p:cNvPr>
          <p:cNvSpPr txBox="1"/>
          <p:nvPr/>
        </p:nvSpPr>
        <p:spPr>
          <a:xfrm>
            <a:off x="5704565" y="2829712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01.10.2024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A2B8F7B-BD96-DD4D-1205-1C1008D5451A}"/>
              </a:ext>
            </a:extLst>
          </p:cNvPr>
          <p:cNvSpPr txBox="1"/>
          <p:nvPr/>
        </p:nvSpPr>
        <p:spPr>
          <a:xfrm>
            <a:off x="5704565" y="4608382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08.10.2024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B170F16-1147-FCA1-4674-2698B50CEC88}"/>
              </a:ext>
            </a:extLst>
          </p:cNvPr>
          <p:cNvSpPr txBox="1"/>
          <p:nvPr/>
        </p:nvSpPr>
        <p:spPr>
          <a:xfrm>
            <a:off x="-5482461" y="116687"/>
            <a:ext cx="4104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Versicherungen: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48BB527-9AD5-6257-8A74-9C695EFC74C0}"/>
              </a:ext>
            </a:extLst>
          </p:cNvPr>
          <p:cNvSpPr txBox="1"/>
          <p:nvPr/>
        </p:nvSpPr>
        <p:spPr>
          <a:xfrm>
            <a:off x="2122361" y="7493511"/>
            <a:ext cx="7642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Krankenversicherung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Betriebshaftpflichtversicherung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Rechtsschutzversicherung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Geschäftsinhaltsversicherung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Berufsunfähigkeitsversicherung</a:t>
            </a:r>
          </a:p>
        </p:txBody>
      </p:sp>
    </p:spTree>
    <p:extLst>
      <p:ext uri="{BB962C8B-B14F-4D97-AF65-F5344CB8AC3E}">
        <p14:creationId xmlns:p14="http://schemas.microsoft.com/office/powerpoint/2010/main" val="139161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191F1-BB4F-04A9-4114-9F9490D5B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6AB83-0690-D232-077E-968CA916A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25B7FB-4BE9-3111-C136-7EDCFD283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63D72225-39F4-9D05-E95C-67C86408E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EB78809-E741-2D86-05D3-97A4F38D6732}"/>
              </a:ext>
            </a:extLst>
          </p:cNvPr>
          <p:cNvSpPr txBox="1"/>
          <p:nvPr/>
        </p:nvSpPr>
        <p:spPr>
          <a:xfrm>
            <a:off x="120057" y="116687"/>
            <a:ext cx="4104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Versicherungen:</a:t>
            </a:r>
          </a:p>
        </p:txBody>
      </p:sp>
      <p:sp>
        <p:nvSpPr>
          <p:cNvPr id="8" name="AutoShape 6" descr="SDC - High Knowledge GmbH Data Center • Design • Consulting">
            <a:extLst>
              <a:ext uri="{FF2B5EF4-FFF2-40B4-BE49-F238E27FC236}">
                <a16:creationId xmlns:a16="http://schemas.microsoft.com/office/drawing/2014/main" id="{E8B7BD54-2B9B-7272-F58D-8D9901726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B5B2CDD-CC9B-DF0A-4D17-49FFA1E3FFCF}"/>
              </a:ext>
            </a:extLst>
          </p:cNvPr>
          <p:cNvGrpSpPr/>
          <p:nvPr/>
        </p:nvGrpSpPr>
        <p:grpSpPr>
          <a:xfrm>
            <a:off x="-6023604" y="1222603"/>
            <a:ext cx="305594" cy="3865578"/>
            <a:chOff x="5094348" y="1222603"/>
            <a:chExt cx="305594" cy="3865578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E7FDFB9-8FB8-6463-96A8-3BD24F49B59C}"/>
                </a:ext>
              </a:extLst>
            </p:cNvPr>
            <p:cNvSpPr/>
            <p:nvPr/>
          </p:nvSpPr>
          <p:spPr>
            <a:xfrm>
              <a:off x="5094348" y="1222603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F5B83-AC78-8EE5-B712-6B4F8FE4C82A}"/>
                </a:ext>
              </a:extLst>
            </p:cNvPr>
            <p:cNvSpPr/>
            <p:nvPr/>
          </p:nvSpPr>
          <p:spPr>
            <a:xfrm>
              <a:off x="5197026" y="1626057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B34596D-C16C-F29E-10DB-0DCF4B1BD326}"/>
                </a:ext>
              </a:extLst>
            </p:cNvPr>
            <p:cNvSpPr/>
            <p:nvPr/>
          </p:nvSpPr>
          <p:spPr>
            <a:xfrm>
              <a:off x="5094348" y="3001272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FD98024-7962-7985-82D7-65A07AF528E8}"/>
                </a:ext>
              </a:extLst>
            </p:cNvPr>
            <p:cNvSpPr/>
            <p:nvPr/>
          </p:nvSpPr>
          <p:spPr>
            <a:xfrm>
              <a:off x="5197026" y="3404726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643C6FC-5B6E-02F1-A3E4-6E13291D7AA2}"/>
                </a:ext>
              </a:extLst>
            </p:cNvPr>
            <p:cNvSpPr/>
            <p:nvPr/>
          </p:nvSpPr>
          <p:spPr>
            <a:xfrm>
              <a:off x="5094348" y="4784967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D1163203-3BE8-2E00-21A6-A0F82ECA2C50}"/>
              </a:ext>
            </a:extLst>
          </p:cNvPr>
          <p:cNvSpPr txBox="1"/>
          <p:nvPr/>
        </p:nvSpPr>
        <p:spPr>
          <a:xfrm>
            <a:off x="-8617550" y="1051044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Gründung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AB171D-C001-EDBC-E6C3-B46BBEB8B878}"/>
              </a:ext>
            </a:extLst>
          </p:cNvPr>
          <p:cNvSpPr txBox="1"/>
          <p:nvPr/>
        </p:nvSpPr>
        <p:spPr>
          <a:xfrm>
            <a:off x="-8650909" y="282971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Marktstart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49C5A3-CA82-0EDC-C721-932B1AB8EA63}"/>
              </a:ext>
            </a:extLst>
          </p:cNvPr>
          <p:cNvSpPr txBox="1"/>
          <p:nvPr/>
        </p:nvSpPr>
        <p:spPr>
          <a:xfrm>
            <a:off x="-8050087" y="4608382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Vollzeit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081FE13-659A-2947-0B63-4C9B419D5174}"/>
              </a:ext>
            </a:extLst>
          </p:cNvPr>
          <p:cNvSpPr txBox="1"/>
          <p:nvPr/>
        </p:nvSpPr>
        <p:spPr>
          <a:xfrm>
            <a:off x="-5452429" y="1055371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19.02.2024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40399A6-BF82-9E5C-544C-5CB0926A5864}"/>
              </a:ext>
            </a:extLst>
          </p:cNvPr>
          <p:cNvSpPr txBox="1"/>
          <p:nvPr/>
        </p:nvSpPr>
        <p:spPr>
          <a:xfrm>
            <a:off x="-5413387" y="2829712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01.10.2024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8E5C733-A99B-79C6-C99D-6B7E15CA6737}"/>
              </a:ext>
            </a:extLst>
          </p:cNvPr>
          <p:cNvSpPr txBox="1"/>
          <p:nvPr/>
        </p:nvSpPr>
        <p:spPr>
          <a:xfrm>
            <a:off x="-5413387" y="4608382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08.10.2024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3414460-64C3-87B4-4786-6FA9D12C79BB}"/>
              </a:ext>
            </a:extLst>
          </p:cNvPr>
          <p:cNvSpPr txBox="1"/>
          <p:nvPr/>
        </p:nvSpPr>
        <p:spPr>
          <a:xfrm>
            <a:off x="-3784288" y="116687"/>
            <a:ext cx="23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Timeline: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5C83B5-9CF2-699A-0B32-5F8753A746E4}"/>
              </a:ext>
            </a:extLst>
          </p:cNvPr>
          <p:cNvSpPr txBox="1"/>
          <p:nvPr/>
        </p:nvSpPr>
        <p:spPr>
          <a:xfrm>
            <a:off x="2122361" y="1890993"/>
            <a:ext cx="7642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Krankenversicherung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Betriebshaftpflichtversicherung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Rechtsschutzversicherung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Geschäftsinhaltsversicherung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Berufsunfähigkeitsversicherung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D3B2B47-2C7E-7746-768B-DE53E84D8812}"/>
              </a:ext>
            </a:extLst>
          </p:cNvPr>
          <p:cNvSpPr txBox="1"/>
          <p:nvPr/>
        </p:nvSpPr>
        <p:spPr>
          <a:xfrm>
            <a:off x="-3740745" y="116687"/>
            <a:ext cx="2860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Marketing:</a:t>
            </a:r>
          </a:p>
        </p:txBody>
      </p:sp>
    </p:spTree>
    <p:extLst>
      <p:ext uri="{BB962C8B-B14F-4D97-AF65-F5344CB8AC3E}">
        <p14:creationId xmlns:p14="http://schemas.microsoft.com/office/powerpoint/2010/main" val="2318871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5D195-2B7A-EACE-5DBD-F441A72BD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5A2D3-2847-F4A7-0180-E2E0FB86D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2D3309-2689-460A-6D5E-05AD00C19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E6893E3C-EEF5-988E-2C93-7BA872689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A41A492-0F14-8519-4A24-E886077AC53D}"/>
              </a:ext>
            </a:extLst>
          </p:cNvPr>
          <p:cNvSpPr txBox="1"/>
          <p:nvPr/>
        </p:nvSpPr>
        <p:spPr>
          <a:xfrm>
            <a:off x="120057" y="116687"/>
            <a:ext cx="2860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Marketing:</a:t>
            </a:r>
          </a:p>
        </p:txBody>
      </p:sp>
      <p:sp>
        <p:nvSpPr>
          <p:cNvPr id="8" name="AutoShape 6" descr="SDC - High Knowledge GmbH Data Center • Design • Consulting">
            <a:extLst>
              <a:ext uri="{FF2B5EF4-FFF2-40B4-BE49-F238E27FC236}">
                <a16:creationId xmlns:a16="http://schemas.microsoft.com/office/drawing/2014/main" id="{88C712C0-B9E2-FF30-AC48-EA79F896F6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9A2EB82-3094-F110-ADA3-1473D02C980F}"/>
              </a:ext>
            </a:extLst>
          </p:cNvPr>
          <p:cNvGrpSpPr/>
          <p:nvPr/>
        </p:nvGrpSpPr>
        <p:grpSpPr>
          <a:xfrm>
            <a:off x="-6023604" y="1222603"/>
            <a:ext cx="305594" cy="3865578"/>
            <a:chOff x="5094348" y="1222603"/>
            <a:chExt cx="305594" cy="3865578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3AF1AD0-D3F6-D989-49AF-7538BDFE3EE1}"/>
                </a:ext>
              </a:extLst>
            </p:cNvPr>
            <p:cNvSpPr/>
            <p:nvPr/>
          </p:nvSpPr>
          <p:spPr>
            <a:xfrm>
              <a:off x="5094348" y="1222603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D331AD9-7022-5421-8CFB-13EB7F94AB95}"/>
                </a:ext>
              </a:extLst>
            </p:cNvPr>
            <p:cNvSpPr/>
            <p:nvPr/>
          </p:nvSpPr>
          <p:spPr>
            <a:xfrm>
              <a:off x="5197026" y="1626057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DC404B5-0DA2-DE68-43BD-E6857E06F5C2}"/>
                </a:ext>
              </a:extLst>
            </p:cNvPr>
            <p:cNvSpPr/>
            <p:nvPr/>
          </p:nvSpPr>
          <p:spPr>
            <a:xfrm>
              <a:off x="5094348" y="3001272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1E27313-24C3-702E-B853-F810F2398684}"/>
                </a:ext>
              </a:extLst>
            </p:cNvPr>
            <p:cNvSpPr/>
            <p:nvPr/>
          </p:nvSpPr>
          <p:spPr>
            <a:xfrm>
              <a:off x="5197026" y="3404726"/>
              <a:ext cx="100238" cy="12749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D110B92-115F-70CA-B111-B5BFE81CC07F}"/>
                </a:ext>
              </a:extLst>
            </p:cNvPr>
            <p:cNvSpPr/>
            <p:nvPr/>
          </p:nvSpPr>
          <p:spPr>
            <a:xfrm>
              <a:off x="5094348" y="4784967"/>
              <a:ext cx="305594" cy="3032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4FC2EE3D-B3A9-7FD9-87A8-6DA7537AC6E6}"/>
              </a:ext>
            </a:extLst>
          </p:cNvPr>
          <p:cNvSpPr txBox="1"/>
          <p:nvPr/>
        </p:nvSpPr>
        <p:spPr>
          <a:xfrm>
            <a:off x="-8617550" y="1051044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Gründung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6436168-70DA-CE1F-AF66-FC1E74AE31BF}"/>
              </a:ext>
            </a:extLst>
          </p:cNvPr>
          <p:cNvSpPr txBox="1"/>
          <p:nvPr/>
        </p:nvSpPr>
        <p:spPr>
          <a:xfrm>
            <a:off x="-8650909" y="282971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Marktstart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A11A665-7382-8715-15BB-52376E385E97}"/>
              </a:ext>
            </a:extLst>
          </p:cNvPr>
          <p:cNvSpPr txBox="1"/>
          <p:nvPr/>
        </p:nvSpPr>
        <p:spPr>
          <a:xfrm>
            <a:off x="-8050087" y="4608382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Vollzeit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B79A998-7C80-1B27-91BD-C40D0A5AE0BC}"/>
              </a:ext>
            </a:extLst>
          </p:cNvPr>
          <p:cNvSpPr txBox="1"/>
          <p:nvPr/>
        </p:nvSpPr>
        <p:spPr>
          <a:xfrm>
            <a:off x="-5452429" y="1055371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19.02.2024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2E725B-6362-784E-39B8-E8E2F2826E22}"/>
              </a:ext>
            </a:extLst>
          </p:cNvPr>
          <p:cNvSpPr txBox="1"/>
          <p:nvPr/>
        </p:nvSpPr>
        <p:spPr>
          <a:xfrm>
            <a:off x="-5413387" y="2829712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01.10.2024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7FAEFC4-7A35-338A-217F-41D6DCC1A3AA}"/>
              </a:ext>
            </a:extLst>
          </p:cNvPr>
          <p:cNvSpPr txBox="1"/>
          <p:nvPr/>
        </p:nvSpPr>
        <p:spPr>
          <a:xfrm>
            <a:off x="-5413387" y="4608382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chemeClr val="bg1">
                    <a:lumMod val="75000"/>
                  </a:schemeClr>
                </a:solidFill>
                <a:cs typeface="Aharoni" panose="02010803020104030203" pitchFamily="2" charset="-79"/>
              </a:rPr>
              <a:t>08.10.2024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4F8B78A-A332-3DE8-DEC9-C6265183EFC2}"/>
              </a:ext>
            </a:extLst>
          </p:cNvPr>
          <p:cNvSpPr txBox="1"/>
          <p:nvPr/>
        </p:nvSpPr>
        <p:spPr>
          <a:xfrm>
            <a:off x="-3784288" y="116687"/>
            <a:ext cx="23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Timeline: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71C69D-3811-83F1-014E-9CD4B51B65A4}"/>
              </a:ext>
            </a:extLst>
          </p:cNvPr>
          <p:cNvSpPr txBox="1"/>
          <p:nvPr/>
        </p:nvSpPr>
        <p:spPr>
          <a:xfrm>
            <a:off x="-8705305" y="1890993"/>
            <a:ext cx="7642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Krankenversicherung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Betriebshaftpflichtversicherung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Rechtsschutzversicherung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Geschäftsinhaltsversicherung</a:t>
            </a:r>
          </a:p>
          <a:p>
            <a:pPr algn="ctr"/>
            <a:r>
              <a:rPr lang="de-DE" sz="4000" b="1">
                <a:solidFill>
                  <a:schemeClr val="bg1"/>
                </a:solidFill>
              </a:rPr>
              <a:t>Berufsunfähigkeitsversicherung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45762C-2322-FFB9-3380-6CC66AF53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333" y="7766623"/>
            <a:ext cx="7762133" cy="2648877"/>
          </a:xfrm>
          <a:prstGeom prst="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AFA14EAC-728E-5FBD-F3E6-B6ED7B03A84A}"/>
              </a:ext>
            </a:extLst>
          </p:cNvPr>
          <p:cNvSpPr txBox="1"/>
          <p:nvPr/>
        </p:nvSpPr>
        <p:spPr>
          <a:xfrm>
            <a:off x="-5337318" y="116687"/>
            <a:ext cx="4104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Versicherungen:</a:t>
            </a:r>
          </a:p>
        </p:txBody>
      </p:sp>
    </p:spTree>
    <p:extLst>
      <p:ext uri="{BB962C8B-B14F-4D97-AF65-F5344CB8AC3E}">
        <p14:creationId xmlns:p14="http://schemas.microsoft.com/office/powerpoint/2010/main" val="3796252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AEB3E-A513-1D7F-E61A-875BB80E4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EB4E7-036B-FE62-D69E-BF3F9AA9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D4B840-761E-E8C8-26E5-777771100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B88C6EA2-913D-9E64-6909-303F5F0B3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88A74E6-1B71-21C4-E5C2-ACC5EB872409}"/>
              </a:ext>
            </a:extLst>
          </p:cNvPr>
          <p:cNvSpPr txBox="1"/>
          <p:nvPr/>
        </p:nvSpPr>
        <p:spPr>
          <a:xfrm>
            <a:off x="120057" y="116687"/>
            <a:ext cx="2860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Marketing:</a:t>
            </a:r>
          </a:p>
        </p:txBody>
      </p:sp>
      <p:sp>
        <p:nvSpPr>
          <p:cNvPr id="8" name="AutoShape 6" descr="SDC - High Knowledge GmbH Data Center • Design • Consulting">
            <a:extLst>
              <a:ext uri="{FF2B5EF4-FFF2-40B4-BE49-F238E27FC236}">
                <a16:creationId xmlns:a16="http://schemas.microsoft.com/office/drawing/2014/main" id="{B0525922-2256-C72B-FDC0-CC8BA2CEA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E95DFC8-B68F-1143-E1C4-3BD91C40B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933" y="2105236"/>
            <a:ext cx="7762133" cy="2648877"/>
          </a:xfrm>
          <a:prstGeom prst="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0DC640A-190A-15C6-0D6F-D5EE89358CCC}"/>
              </a:ext>
            </a:extLst>
          </p:cNvPr>
          <p:cNvSpPr txBox="1"/>
          <p:nvPr/>
        </p:nvSpPr>
        <p:spPr>
          <a:xfrm>
            <a:off x="4328643" y="9376614"/>
            <a:ext cx="38395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1421718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BE69-CE3B-4404-3356-E314C87C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838C8-DD6E-1A06-B5EC-170AE7064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A70581-A593-18F9-04E3-8A0228584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44E0F6C4-73B5-5FFC-6FAD-142A06737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1" y="0"/>
            <a:ext cx="121992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DE1D6C3-8BBF-5E22-1EC9-DCCDDA2942BC}"/>
              </a:ext>
            </a:extLst>
          </p:cNvPr>
          <p:cNvSpPr txBox="1"/>
          <p:nvPr/>
        </p:nvSpPr>
        <p:spPr>
          <a:xfrm>
            <a:off x="120057" y="9489287"/>
            <a:ext cx="2860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Marketing:</a:t>
            </a:r>
          </a:p>
        </p:txBody>
      </p:sp>
      <p:sp>
        <p:nvSpPr>
          <p:cNvPr id="8" name="AutoShape 6" descr="SDC - High Knowledge GmbH Data Center • Design • Consulting">
            <a:extLst>
              <a:ext uri="{FF2B5EF4-FFF2-40B4-BE49-F238E27FC236}">
                <a16:creationId xmlns:a16="http://schemas.microsoft.com/office/drawing/2014/main" id="{757AD1E4-EC13-16CD-F195-60DB92D10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8A26AE5-DBCF-6246-6FB1-D833B1D1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33" y="11477836"/>
            <a:ext cx="7762133" cy="2648877"/>
          </a:xfrm>
          <a:prstGeom prst="rect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D73F5BD-82D6-226C-CF1B-9F8B090D008B}"/>
              </a:ext>
            </a:extLst>
          </p:cNvPr>
          <p:cNvSpPr txBox="1"/>
          <p:nvPr/>
        </p:nvSpPr>
        <p:spPr>
          <a:xfrm>
            <a:off x="4328643" y="2671014"/>
            <a:ext cx="38395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635595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0985E-E240-F6AC-90B3-696256DF5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97361-1073-9809-4AD0-7F458734C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46A060-BE10-3CA4-C6B8-806332009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7ECBED34-8F3C-A4AE-9C72-42CCC4BAF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E1E32F-1A24-88C2-4E10-34FA772CC654}"/>
              </a:ext>
            </a:extLst>
          </p:cNvPr>
          <p:cNvSpPr txBox="1"/>
          <p:nvPr/>
        </p:nvSpPr>
        <p:spPr>
          <a:xfrm>
            <a:off x="-5471889" y="113444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WELCHES PROBLEM?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033819-3DD8-8F06-3542-6F8EA6CDC4E6}"/>
              </a:ext>
            </a:extLst>
          </p:cNvPr>
          <p:cNvSpPr txBox="1"/>
          <p:nvPr/>
        </p:nvSpPr>
        <p:spPr>
          <a:xfrm>
            <a:off x="13437584" y="3136612"/>
            <a:ext cx="1094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Unsichere Daten in Deutschland und der Welt!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226CE5-983E-EC1B-85EA-C78A1760D003}"/>
              </a:ext>
            </a:extLst>
          </p:cNvPr>
          <p:cNvSpPr txBox="1"/>
          <p:nvPr/>
        </p:nvSpPr>
        <p:spPr>
          <a:xfrm>
            <a:off x="4743076" y="1018307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SafeCloud</a:t>
            </a:r>
            <a:endParaRPr lang="de-DE" sz="6600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5738DF7-D729-04F9-E728-C454B57553DA}"/>
              </a:ext>
            </a:extLst>
          </p:cNvPr>
          <p:cNvSpPr txBox="1"/>
          <p:nvPr/>
        </p:nvSpPr>
        <p:spPr>
          <a:xfrm>
            <a:off x="935755" y="2783411"/>
            <a:ext cx="260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solidFill>
                  <a:schemeClr val="bg1"/>
                </a:solidFill>
              </a:rPr>
              <a:t>KOMPATIBEL MIT: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4A042B-6BCB-901E-5EEF-001817B421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-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6213" y="3861442"/>
            <a:ext cx="1309569" cy="13095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EB3489-5457-25AF-8F37-73D304E45C1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contrast="-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3310" y="3661343"/>
            <a:ext cx="1709766" cy="170976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3739A67-A0F5-1D89-DC07-F1D0729E8DBF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contrast="-10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4478" y="3691063"/>
            <a:ext cx="1709766" cy="17097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60EBEEA-1F94-A0EA-7165-C7DC3F02B7E9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contrast="-10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7637" y="3570008"/>
            <a:ext cx="1951876" cy="19518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12F4ACD-6ADD-AB20-2AD1-0E8D1AD495A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contrast="-10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1627" y="3661343"/>
            <a:ext cx="1709766" cy="1709766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06B45C61-47FB-848C-A5F3-42D2F8DA4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6" y="289151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851596F-28BC-3F8A-6C09-84D264A13D9B}"/>
              </a:ext>
            </a:extLst>
          </p:cNvPr>
          <p:cNvSpPr txBox="1"/>
          <p:nvPr/>
        </p:nvSpPr>
        <p:spPr>
          <a:xfrm>
            <a:off x="120057" y="116687"/>
            <a:ext cx="450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LÖSUNG:</a:t>
            </a:r>
          </a:p>
        </p:txBody>
      </p:sp>
    </p:spTree>
    <p:extLst>
      <p:ext uri="{BB962C8B-B14F-4D97-AF65-F5344CB8AC3E}">
        <p14:creationId xmlns:p14="http://schemas.microsoft.com/office/powerpoint/2010/main" val="127872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6B92F-9C9F-F04F-E002-63E5554AB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324E5-D951-C832-3B11-9E46D25AB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BF6B49-0090-4BFC-2CB0-3E1C2154C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E558948B-0ED0-924F-3222-250696C65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5E4DC0F-6257-6D56-B1F7-7A4FE883ECA3}"/>
              </a:ext>
            </a:extLst>
          </p:cNvPr>
          <p:cNvSpPr txBox="1"/>
          <p:nvPr/>
        </p:nvSpPr>
        <p:spPr>
          <a:xfrm>
            <a:off x="-5471889" y="113444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WELCHES PROBLEM?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C92550-4E55-F1CD-DFD1-8132EE4A3515}"/>
              </a:ext>
            </a:extLst>
          </p:cNvPr>
          <p:cNvSpPr txBox="1"/>
          <p:nvPr/>
        </p:nvSpPr>
        <p:spPr>
          <a:xfrm>
            <a:off x="13437584" y="3136612"/>
            <a:ext cx="1094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Unsichere Daten in Deutschland und der Welt!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E9FB72-5D83-FD72-32C5-EE5F107C9851}"/>
              </a:ext>
            </a:extLst>
          </p:cNvPr>
          <p:cNvSpPr txBox="1"/>
          <p:nvPr/>
        </p:nvSpPr>
        <p:spPr>
          <a:xfrm>
            <a:off x="4743076" y="1018307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SafeCloud</a:t>
            </a:r>
            <a:endParaRPr lang="de-DE" sz="6600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54706E2-6B43-6AA5-99DC-2C2D892AA3F8}"/>
              </a:ext>
            </a:extLst>
          </p:cNvPr>
          <p:cNvSpPr txBox="1"/>
          <p:nvPr/>
        </p:nvSpPr>
        <p:spPr>
          <a:xfrm>
            <a:off x="935755" y="2783411"/>
            <a:ext cx="260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solidFill>
                  <a:schemeClr val="bg1"/>
                </a:solidFill>
              </a:rPr>
              <a:t>KOMPATIBEL MIT: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40063AB-6770-ABCB-B5A0-F44B72F69DD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6213" y="3861442"/>
            <a:ext cx="1309569" cy="13095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D588B19-DBD0-453C-339C-5163EB7A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contrast="-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3310" y="3661343"/>
            <a:ext cx="1709766" cy="170976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7B4B34E-94AB-575D-9F72-031095D6A3E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contrast="-10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4478" y="3691063"/>
            <a:ext cx="1709766" cy="17097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7C2374B-7DA6-A346-498C-3898C52296F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contrast="-10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7637" y="3570008"/>
            <a:ext cx="1951876" cy="19518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255E702-A90C-491B-D311-BA9B855FD491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contrast="-10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1627" y="3661343"/>
            <a:ext cx="1709766" cy="1709766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1B760B0F-0072-5B1A-B178-B5DF1EF9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6" y="289151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6B69A70-482C-ECB9-461F-2DE2F2027F76}"/>
              </a:ext>
            </a:extLst>
          </p:cNvPr>
          <p:cNvSpPr txBox="1"/>
          <p:nvPr/>
        </p:nvSpPr>
        <p:spPr>
          <a:xfrm>
            <a:off x="120057" y="116687"/>
            <a:ext cx="450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LÖSUNG:</a:t>
            </a:r>
          </a:p>
        </p:txBody>
      </p:sp>
    </p:spTree>
    <p:extLst>
      <p:ext uri="{BB962C8B-B14F-4D97-AF65-F5344CB8AC3E}">
        <p14:creationId xmlns:p14="http://schemas.microsoft.com/office/powerpoint/2010/main" val="169540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CEFCB-EBCC-498B-B0F7-94C82735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305FB-F604-57BA-8A5C-2120C6547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26822D-A682-74D3-B309-85A0446A7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3165507E-57CD-7219-7138-4431FAFA9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9EE115D-0E3F-1B72-C4E7-A8A5FA0B31F3}"/>
              </a:ext>
            </a:extLst>
          </p:cNvPr>
          <p:cNvSpPr txBox="1"/>
          <p:nvPr/>
        </p:nvSpPr>
        <p:spPr>
          <a:xfrm>
            <a:off x="-5471889" y="113444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WELCHES PROBLEM?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6C131FA-1BAB-C9A6-1AA7-007F2EDF5B06}"/>
              </a:ext>
            </a:extLst>
          </p:cNvPr>
          <p:cNvSpPr txBox="1"/>
          <p:nvPr/>
        </p:nvSpPr>
        <p:spPr>
          <a:xfrm>
            <a:off x="13437584" y="3136612"/>
            <a:ext cx="1094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Unsichere Daten in Deutschland und der Welt!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C8C5EA-985B-9357-A0E5-2CEA18338E3B}"/>
              </a:ext>
            </a:extLst>
          </p:cNvPr>
          <p:cNvSpPr txBox="1"/>
          <p:nvPr/>
        </p:nvSpPr>
        <p:spPr>
          <a:xfrm>
            <a:off x="4743076" y="1018307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SafeCloud</a:t>
            </a:r>
            <a:endParaRPr lang="de-DE" sz="6600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432EC72-4D41-832B-B1DA-1633D7149C4F}"/>
              </a:ext>
            </a:extLst>
          </p:cNvPr>
          <p:cNvSpPr txBox="1"/>
          <p:nvPr/>
        </p:nvSpPr>
        <p:spPr>
          <a:xfrm>
            <a:off x="935755" y="2783411"/>
            <a:ext cx="260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solidFill>
                  <a:schemeClr val="bg1"/>
                </a:solidFill>
              </a:rPr>
              <a:t>KOMPATIBEL MIT: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297A8A4-76DC-2FF4-F637-0FADCCBE37D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6213" y="3861442"/>
            <a:ext cx="1309569" cy="13095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390837-76EC-7598-B6FE-F01661F42AE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contras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3310" y="3661343"/>
            <a:ext cx="1709766" cy="170976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E6E75B1-6699-B8BE-A706-FC6818EA484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contrast="-10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4478" y="3691063"/>
            <a:ext cx="1709766" cy="17097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81E9AD2-46E7-8144-24C8-B5F996CA429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contrast="-10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7637" y="3570008"/>
            <a:ext cx="1951876" cy="19518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2C606E3-3092-9AD5-0CEE-ACF3CF1FF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contrast="-10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1627" y="3661343"/>
            <a:ext cx="1709766" cy="1709766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258843B-A12A-54BC-14F8-F771DD8A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6" y="289151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B2DD5D2-4625-B055-4144-51ABE3E243CA}"/>
              </a:ext>
            </a:extLst>
          </p:cNvPr>
          <p:cNvSpPr txBox="1"/>
          <p:nvPr/>
        </p:nvSpPr>
        <p:spPr>
          <a:xfrm>
            <a:off x="120057" y="116687"/>
            <a:ext cx="450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LÖSUNG:</a:t>
            </a:r>
          </a:p>
        </p:txBody>
      </p:sp>
    </p:spTree>
    <p:extLst>
      <p:ext uri="{BB962C8B-B14F-4D97-AF65-F5344CB8AC3E}">
        <p14:creationId xmlns:p14="http://schemas.microsoft.com/office/powerpoint/2010/main" val="325163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0CEDC-8EF9-DA79-5D5D-C0B82F4A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3C8A5-1317-D86C-1BDF-624449CEF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238F5E-B1F1-FB4E-D900-FA9EDBA62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246EC6C9-4FA1-278B-23A6-E6FC5D8FE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A65AEE8-5007-8752-8216-1473D2C393E5}"/>
              </a:ext>
            </a:extLst>
          </p:cNvPr>
          <p:cNvSpPr txBox="1"/>
          <p:nvPr/>
        </p:nvSpPr>
        <p:spPr>
          <a:xfrm>
            <a:off x="-5471889" y="113444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WELCHES PROBLEM?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77B140-FF95-7B65-C703-670CF43B1291}"/>
              </a:ext>
            </a:extLst>
          </p:cNvPr>
          <p:cNvSpPr txBox="1"/>
          <p:nvPr/>
        </p:nvSpPr>
        <p:spPr>
          <a:xfrm>
            <a:off x="13437584" y="3136612"/>
            <a:ext cx="1094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Unsichere Daten in Deutschland und der Welt!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5460DD-C993-DB84-3E11-4D4B9C086185}"/>
              </a:ext>
            </a:extLst>
          </p:cNvPr>
          <p:cNvSpPr txBox="1"/>
          <p:nvPr/>
        </p:nvSpPr>
        <p:spPr>
          <a:xfrm>
            <a:off x="4743076" y="1018307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SafeCloud</a:t>
            </a:r>
            <a:endParaRPr lang="de-DE" sz="6600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FB4FF94-2BDB-A4CA-DF22-7E4003B4701B}"/>
              </a:ext>
            </a:extLst>
          </p:cNvPr>
          <p:cNvSpPr txBox="1"/>
          <p:nvPr/>
        </p:nvSpPr>
        <p:spPr>
          <a:xfrm>
            <a:off x="935755" y="2783411"/>
            <a:ext cx="260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solidFill>
                  <a:schemeClr val="bg1"/>
                </a:solidFill>
              </a:rPr>
              <a:t>KOMPATIBEL MIT: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6172C01-E0B6-09FC-BC1E-FDF9FB05E9A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6213" y="3861442"/>
            <a:ext cx="1309569" cy="13095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069CB1A-02B9-8EE0-54C6-94C49D2A1CB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contras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3310" y="3661343"/>
            <a:ext cx="1709766" cy="170976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283A161-360A-8F7D-300D-74E97723DF1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contrast="10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4478" y="3691063"/>
            <a:ext cx="1709766" cy="17097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E87FDA3-F767-F32A-BEB1-CAE3D8F4A5A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contrast="-10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7637" y="3570008"/>
            <a:ext cx="1951876" cy="19518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F533A0E-1E73-A830-B969-9EE6CA012DA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contrast="-10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1627" y="3661343"/>
            <a:ext cx="1709766" cy="1709766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A31AE1-59BD-C7C9-457E-59B619D7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6" y="289151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CC9758B-7D35-CB49-1620-45B5343392A0}"/>
              </a:ext>
            </a:extLst>
          </p:cNvPr>
          <p:cNvSpPr txBox="1"/>
          <p:nvPr/>
        </p:nvSpPr>
        <p:spPr>
          <a:xfrm>
            <a:off x="120057" y="116687"/>
            <a:ext cx="450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LÖSUNG:</a:t>
            </a:r>
          </a:p>
        </p:txBody>
      </p:sp>
    </p:spTree>
    <p:extLst>
      <p:ext uri="{BB962C8B-B14F-4D97-AF65-F5344CB8AC3E}">
        <p14:creationId xmlns:p14="http://schemas.microsoft.com/office/powerpoint/2010/main" val="1157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BED09-8EB1-94E9-4C39-2FEB11413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46116-44D1-3680-859B-6C20FE56C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FFD0A0-EAB2-37EE-D387-906A41BB6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ark Black Wallpapers - 4k, HD Dark Black Backgrounds on WallpaperBat">
            <a:extLst>
              <a:ext uri="{FF2B5EF4-FFF2-40B4-BE49-F238E27FC236}">
                <a16:creationId xmlns:a16="http://schemas.microsoft.com/office/drawing/2014/main" id="{8FF790AC-B7B7-00C9-EBE6-CEA4CE2C0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" r="-28"/>
          <a:stretch/>
        </p:blipFill>
        <p:spPr bwMode="auto">
          <a:xfrm>
            <a:off x="-708000" y="-579892"/>
            <a:ext cx="13608000" cy="76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3837908-0628-5FED-172F-33FABDA4D472}"/>
              </a:ext>
            </a:extLst>
          </p:cNvPr>
          <p:cNvSpPr txBox="1"/>
          <p:nvPr/>
        </p:nvSpPr>
        <p:spPr>
          <a:xfrm>
            <a:off x="-5471889" y="113444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WELCHES PROBLEM?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0D8E97-CCA6-41B2-4ED6-DE02C0E80BF4}"/>
              </a:ext>
            </a:extLst>
          </p:cNvPr>
          <p:cNvSpPr txBox="1"/>
          <p:nvPr/>
        </p:nvSpPr>
        <p:spPr>
          <a:xfrm>
            <a:off x="13437584" y="3136612"/>
            <a:ext cx="1094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</a:rPr>
              <a:t>Unsichere Daten in Deutschland und der Welt!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F751CD3-5269-98F5-9D05-47342F9FE72A}"/>
              </a:ext>
            </a:extLst>
          </p:cNvPr>
          <p:cNvSpPr txBox="1"/>
          <p:nvPr/>
        </p:nvSpPr>
        <p:spPr>
          <a:xfrm>
            <a:off x="4743076" y="1018307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SafeCloud</a:t>
            </a:r>
            <a:endParaRPr lang="de-DE" sz="6600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3F2031-3440-0ACD-B349-D7CAAC145FC9}"/>
              </a:ext>
            </a:extLst>
          </p:cNvPr>
          <p:cNvSpPr txBox="1"/>
          <p:nvPr/>
        </p:nvSpPr>
        <p:spPr>
          <a:xfrm>
            <a:off x="935755" y="2783411"/>
            <a:ext cx="260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solidFill>
                  <a:schemeClr val="bg1"/>
                </a:solidFill>
              </a:rPr>
              <a:t>KOMPATIBEL MIT: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09A763-6F00-F116-C755-4390C5B8116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6213" y="3861442"/>
            <a:ext cx="1309569" cy="13095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0ACCEFE-4304-5F54-4311-443B693D7A8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contras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3310" y="3661343"/>
            <a:ext cx="1709766" cy="170976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3ED2433-9764-B2F5-E7BD-2E232907271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contrast="10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4478" y="3691063"/>
            <a:ext cx="1709766" cy="17097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C029D4C-41B4-E8FD-73BD-E2A4C76386D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contrast="100000"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7637" y="3570008"/>
            <a:ext cx="1951876" cy="19518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D8D7256-DDB2-1101-2E7B-8BBF2D2140C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contrast="-10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1627" y="3661343"/>
            <a:ext cx="1709766" cy="1709766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9EB8874-3EA6-F1BD-06E8-5E55A520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6" y="289151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93AF1BF-E120-69EB-097D-2125A92E97D7}"/>
              </a:ext>
            </a:extLst>
          </p:cNvPr>
          <p:cNvSpPr txBox="1"/>
          <p:nvPr/>
        </p:nvSpPr>
        <p:spPr>
          <a:xfrm>
            <a:off x="120057" y="116687"/>
            <a:ext cx="4509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UNSERE LÖSUNG:</a:t>
            </a:r>
          </a:p>
        </p:txBody>
      </p:sp>
    </p:spTree>
    <p:extLst>
      <p:ext uri="{BB962C8B-B14F-4D97-AF65-F5344CB8AC3E}">
        <p14:creationId xmlns:p14="http://schemas.microsoft.com/office/powerpoint/2010/main" val="145265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FB7FF03CF8A4041899D78BE15437E94" ma:contentTypeVersion="17" ma:contentTypeDescription="Ein neues Dokument erstellen." ma:contentTypeScope="" ma:versionID="a037f0fb6f3f86cfa2f7b533a9f761b4">
  <xsd:schema xmlns:xsd="http://www.w3.org/2001/XMLSchema" xmlns:xs="http://www.w3.org/2001/XMLSchema" xmlns:p="http://schemas.microsoft.com/office/2006/metadata/properties" xmlns:ns3="3da86b5c-4e89-48fd-8832-acf2797c1244" xmlns:ns4="60eb3bee-e0e4-4efc-9643-04f1ccd976d3" targetNamespace="http://schemas.microsoft.com/office/2006/metadata/properties" ma:root="true" ma:fieldsID="25ceaadf3383bab024adfb79c5967b8d" ns3:_="" ns4:_="">
    <xsd:import namespace="3da86b5c-4e89-48fd-8832-acf2797c1244"/>
    <xsd:import namespace="60eb3bee-e0e4-4efc-9643-04f1ccd976d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86b5c-4e89-48fd-8832-acf2797c12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3bee-e0e4-4efc-9643-04f1ccd976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eb3bee-e0e4-4efc-9643-04f1ccd976d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A0E4B0-DB2C-47C7-BE3F-87FF52E5160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da86b5c-4e89-48fd-8832-acf2797c1244"/>
    <ds:schemaRef ds:uri="60eb3bee-e0e4-4efc-9643-04f1ccd976d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2A37F9-F6A1-4976-B0CB-116EF71C2FE0}">
  <ds:schemaRefs>
    <ds:schemaRef ds:uri="http://schemas.microsoft.com/office/2006/metadata/properties"/>
    <ds:schemaRef ds:uri="http://www.w3.org/2000/xmlns/"/>
    <ds:schemaRef ds:uri="60eb3bee-e0e4-4efc-9643-04f1ccd976d3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63AA83-B286-44AA-9310-97D228E79B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Breitbild</PresentationFormat>
  <Slides>48</Slides>
  <Notes>5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49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Ruben Bertram</dc:creator>
  <cp:lastModifiedBy>Ruben</cp:lastModifiedBy>
  <cp:revision>3</cp:revision>
  <dcterms:created xsi:type="dcterms:W3CDTF">2024-11-06T13:42:37Z</dcterms:created>
  <dcterms:modified xsi:type="dcterms:W3CDTF">2024-12-16T14:11:09Z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0x0101007FB7FF03CF8A4041899D78BE15437E94</vt:lpwstr>
  </property>
</Properties>
</file>