
<file path=[Content_Types].xml><?xml version="1.0" encoding="utf-8"?>
<Types xmlns="http://schemas.openxmlformats.org/package/2006/content-types">
  <Override PartName="/_rels/.rels" ContentType="application/vnd.openxmlformats-package.relationships+xml"/>
  <Override PartName="/ppt/theme/theme2.xml" ContentType="application/vnd.openxmlformats-officedocument.theme+xml"/>
  <Override PartName="/ppt/theme/theme1.xml" ContentType="application/vnd.openxmlformats-officedocument.theme+xml"/>
  <Override PartName="/ppt/media/image1.wmf" ContentType="image/x-wmf"/>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_rels/presentation.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0279975" cy="21386800"/>
  <p:notesSz cx="6731000" cy="9855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6"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7"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8"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9" name="PlaceHolder 5"/>
          <p:cNvSpPr>
            <a:spLocks noGrp="1"/>
          </p:cNvSpPr>
          <p:nvPr>
            <p:ph type="sldNum"/>
          </p:nvPr>
        </p:nvSpPr>
        <p:spPr>
          <a:xfrm>
            <a:off x="4399200" y="9555480"/>
            <a:ext cx="3372840" cy="502560"/>
          </a:xfrm>
          <a:prstGeom prst="rect">
            <a:avLst/>
          </a:prstGeom>
        </p:spPr>
        <p:txBody>
          <a:bodyPr anchor="b" bIns="0" lIns="0" rIns="0" tIns="0" wrap="none"/>
          <a:p>
            <a:pPr algn="r"/>
            <a:fld id="{D151C1A1-91A1-41C1-B171-4121017101D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 name="PlaceHolder 1"/>
          <p:cNvSpPr>
            <a:spLocks noGrp="1"/>
          </p:cNvSpPr>
          <p:nvPr>
            <p:ph type="body"/>
          </p:nvPr>
        </p:nvSpPr>
        <p:spPr>
          <a:xfrm>
            <a:off x="0" y="0"/>
            <a:ext cx="360" cy="360"/>
          </a:xfrm>
          <a:prstGeom prst="rect">
            <a:avLst/>
          </a:prstGeom>
        </p:spPr>
      </p:sp>
      <p:sp>
        <p:nvSpPr>
          <p:cNvPr id="21" name="CustomShape 2"/>
          <p:cNvSpPr/>
          <p:nvPr/>
        </p:nvSpPr>
        <p:spPr>
          <a:xfrm>
            <a:off x="0" y="0"/>
            <a:ext cx="360" cy="360"/>
          </a:xfrm>
          <a:prstGeom prst="rect">
            <a:avLst/>
          </a:prstGeom>
        </p:spPr>
        <p:txBody>
          <a:bodyPr bIns="45000" lIns="90000" rIns="90000" tIns="45000"/>
          <a:p>
            <a:fld id="{D151F1B1-91D1-41D1-A1F1-714161F1C1D1}" type="slidenum">
              <a:rPr lang="en-US" sz="2500">
                <a:solidFill>
                  <a:srgbClr val="000000"/>
                </a:solidFill>
                <a:latin typeface="Arial"/>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20523240"/>
            <a:ext cx="30279240" cy="1270800"/>
          </a:xfrm>
          <a:prstGeom prst="rect">
            <a:avLst/>
          </a:prstGeom>
          <a:solidFill>
            <a:srgbClr val="e20019"/>
          </a:solidFill>
        </p:spPr>
      </p:sp>
      <p:sp>
        <p:nvSpPr>
          <p:cNvPr id="1" name="CustomShape 2"/>
          <p:cNvSpPr/>
          <p:nvPr/>
        </p:nvSpPr>
        <p:spPr>
          <a:xfrm>
            <a:off x="0" y="0"/>
            <a:ext cx="30279240" cy="2032920"/>
          </a:xfrm>
          <a:prstGeom prst="rect">
            <a:avLst/>
          </a:prstGeom>
          <a:solidFill>
            <a:srgbClr val="e20019"/>
          </a:solidFill>
        </p:spPr>
      </p:sp>
      <p:pic>
        <p:nvPicPr>
          <p:cNvPr descr="" id="2" name="Picture 12"/>
          <p:cNvPicPr/>
          <p:nvPr/>
        </p:nvPicPr>
        <p:blipFill>
          <a:blip r:embed="rId2"/>
          <a:stretch>
            <a:fillRect/>
          </a:stretch>
        </p:blipFill>
        <p:spPr>
          <a:xfrm>
            <a:off x="11858760" y="700200"/>
            <a:ext cx="8144640" cy="812160"/>
          </a:xfrm>
          <a:prstGeom prst="rect">
            <a:avLst/>
          </a:prstGeom>
        </p:spPr>
      </p:pic>
      <p:sp>
        <p:nvSpPr>
          <p:cNvPr id="3" name="PlaceHolder 3"/>
          <p:cNvSpPr>
            <a:spLocks noGrp="1"/>
          </p:cNvSpPr>
          <p:nvPr>
            <p:ph type="title"/>
          </p:nvPr>
        </p:nvSpPr>
        <p:spPr>
          <a:xfrm>
            <a:off x="1513800" y="853200"/>
            <a:ext cx="27251280" cy="3571200"/>
          </a:xfrm>
          <a:prstGeom prst="rect">
            <a:avLst/>
          </a:prstGeom>
        </p:spPr>
        <p:txBody>
          <a:bodyPr anchor="ctr" bIns="0" lIns="0" rIns="0" tIns="0" wrap="none"/>
          <a:p>
            <a:pPr algn="ctr"/>
            <a:r>
              <a:rPr lang="en-US"/>
              <a:t>Click to edit the title text format</a:t>
            </a:r>
            <a:endParaRPr/>
          </a:p>
        </p:txBody>
      </p:sp>
      <p:sp>
        <p:nvSpPr>
          <p:cNvPr id="4" name="PlaceHolder 4"/>
          <p:cNvSpPr>
            <a:spLocks noGrp="1"/>
          </p:cNvSpPr>
          <p:nvPr>
            <p:ph type="body"/>
          </p:nvPr>
        </p:nvSpPr>
        <p:spPr>
          <a:xfrm>
            <a:off x="1513800" y="5004360"/>
            <a:ext cx="27251280" cy="1411488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CustomShape 1"/>
          <p:cNvSpPr/>
          <p:nvPr/>
        </p:nvSpPr>
        <p:spPr>
          <a:xfrm>
            <a:off x="936000" y="2448000"/>
            <a:ext cx="27796320" cy="853200"/>
          </a:xfrm>
          <a:prstGeom prst="rect">
            <a:avLst/>
          </a:prstGeom>
        </p:spPr>
        <p:txBody>
          <a:bodyPr bIns="45000" lIns="90000" rIns="90000" tIns="45000"/>
          <a:p>
            <a:r>
              <a:rPr b="1" lang="en-US" sz="5000">
                <a:solidFill>
                  <a:srgbClr val="e20019"/>
                </a:solidFill>
                <a:latin typeface="Arial"/>
              </a:rPr>
              <a:t>LISA – </a:t>
            </a:r>
            <a:r>
              <a:rPr b="1" i="1" lang="en-US" sz="5000">
                <a:solidFill>
                  <a:srgbClr val="e20019"/>
                </a:solidFill>
                <a:latin typeface="Arial"/>
              </a:rPr>
              <a:t>L</a:t>
            </a:r>
            <a:r>
              <a:rPr b="1" lang="en-US" sz="5000">
                <a:solidFill>
                  <a:srgbClr val="e20019"/>
                </a:solidFill>
                <a:latin typeface="Arial"/>
              </a:rPr>
              <a:t>ISA </a:t>
            </a:r>
            <a:r>
              <a:rPr b="1" i="1" lang="en-US" sz="5000">
                <a:solidFill>
                  <a:srgbClr val="e20019"/>
                </a:solidFill>
                <a:latin typeface="Arial"/>
              </a:rPr>
              <a:t>i</a:t>
            </a:r>
            <a:r>
              <a:rPr b="1" lang="en-US" sz="5000">
                <a:solidFill>
                  <a:srgbClr val="e20019"/>
                </a:solidFill>
                <a:latin typeface="Arial"/>
              </a:rPr>
              <a:t>ncludes </a:t>
            </a:r>
            <a:r>
              <a:rPr b="1" i="1" lang="en-US" sz="5000">
                <a:solidFill>
                  <a:srgbClr val="e20019"/>
                </a:solidFill>
                <a:latin typeface="Arial"/>
              </a:rPr>
              <a:t>S</a:t>
            </a:r>
            <a:r>
              <a:rPr b="1" lang="en-US" sz="5000">
                <a:solidFill>
                  <a:srgbClr val="e20019"/>
                </a:solidFill>
                <a:latin typeface="Arial"/>
              </a:rPr>
              <a:t>ubcl</a:t>
            </a:r>
            <a:r>
              <a:rPr b="1" i="1" lang="en-US" sz="5000">
                <a:solidFill>
                  <a:srgbClr val="e20019"/>
                </a:solidFill>
                <a:latin typeface="Arial"/>
              </a:rPr>
              <a:t>a</a:t>
            </a:r>
            <a:r>
              <a:rPr b="1" lang="en-US" sz="5000">
                <a:solidFill>
                  <a:srgbClr val="e20019"/>
                </a:solidFill>
                <a:latin typeface="Arial"/>
              </a:rPr>
              <a:t>ssing</a:t>
            </a:r>
            <a:endParaRPr/>
          </a:p>
        </p:txBody>
      </p:sp>
      <p:sp>
        <p:nvSpPr>
          <p:cNvPr id="11" name="CustomShape 2"/>
          <p:cNvSpPr/>
          <p:nvPr/>
        </p:nvSpPr>
        <p:spPr>
          <a:xfrm>
            <a:off x="936000" y="3456000"/>
            <a:ext cx="27796320" cy="2715840"/>
          </a:xfrm>
          <a:prstGeom prst="rect">
            <a:avLst/>
          </a:prstGeom>
        </p:spPr>
        <p:txBody>
          <a:bodyPr bIns="45000" lIns="90000" rIns="90000" tIns="45000"/>
          <a:p>
            <a:pPr algn="just"/>
            <a:r>
              <a:rPr b="1" lang="en-US" sz="4000">
                <a:solidFill>
                  <a:srgbClr val="000000"/>
                </a:solidFill>
                <a:latin typeface="Arial"/>
              </a:rPr>
              <a:t>LISA ist eine objektorientierte Programmiersprache, welche von Grund auf selbst entwickelt wurde. Sie ist statisch typisiert und syntaktisch an Scala und Java angelehnt. Der Fokus liegt auf dem innovativen Typensystem und nicht auf einer umfangreichen Programmiersprache, um gezielt das Konzept von </a:t>
            </a:r>
            <a:r>
              <a:rPr b="1" i="1" lang="en-US" sz="4000">
                <a:solidFill>
                  <a:srgbClr val="000000"/>
                </a:solidFill>
                <a:latin typeface="Arial"/>
              </a:rPr>
              <a:t>Subclassing</a:t>
            </a:r>
            <a:r>
              <a:rPr b="1" lang="en-US" sz="4000">
                <a:solidFill>
                  <a:srgbClr val="000000"/>
                </a:solidFill>
                <a:latin typeface="Arial"/>
              </a:rPr>
              <a:t> zu untersuchen.</a:t>
            </a:r>
            <a:endParaRPr/>
          </a:p>
        </p:txBody>
      </p:sp>
      <p:sp>
        <p:nvSpPr>
          <p:cNvPr id="12" name="CustomShape 3"/>
          <p:cNvSpPr/>
          <p:nvPr/>
        </p:nvSpPr>
        <p:spPr>
          <a:xfrm>
            <a:off x="11858040" y="20766240"/>
            <a:ext cx="3664800" cy="467280"/>
          </a:xfrm>
          <a:prstGeom prst="rect">
            <a:avLst/>
          </a:prstGeom>
        </p:spPr>
        <p:txBody>
          <a:bodyPr bIns="43200" lIns="86400" rIns="86400" tIns="43200" wrap="none"/>
          <a:p>
            <a:r>
              <a:rPr b="1" lang="en-US" sz="2500">
                <a:solidFill>
                  <a:srgbClr val="ffffff"/>
                </a:solidFill>
                <a:latin typeface="Arial"/>
              </a:rPr>
              <a:t>Fachbereich Informatik</a:t>
            </a:r>
            <a:endParaRPr/>
          </a:p>
        </p:txBody>
      </p:sp>
      <p:sp>
        <p:nvSpPr>
          <p:cNvPr id="13" name="CustomShape 4"/>
          <p:cNvSpPr/>
          <p:nvPr/>
        </p:nvSpPr>
        <p:spPr>
          <a:xfrm>
            <a:off x="630360" y="20689920"/>
            <a:ext cx="5606280" cy="676800"/>
          </a:xfrm>
          <a:prstGeom prst="rect">
            <a:avLst/>
          </a:prstGeom>
        </p:spPr>
        <p:txBody>
          <a:bodyPr bIns="147960" lIns="296280" rIns="296280" tIns="147960"/>
          <a:p>
            <a:r>
              <a:rPr lang="en-US" sz="2500">
                <a:solidFill>
                  <a:srgbClr val="ffffff"/>
                </a:solidFill>
                <a:latin typeface="Arial"/>
              </a:rPr>
              <a:t>Bachelor Thesis 2011</a:t>
            </a:r>
            <a:endParaRPr/>
          </a:p>
        </p:txBody>
      </p:sp>
      <p:sp>
        <p:nvSpPr>
          <p:cNvPr id="14" name="CustomShape 5"/>
          <p:cNvSpPr/>
          <p:nvPr/>
        </p:nvSpPr>
        <p:spPr>
          <a:xfrm>
            <a:off x="22328280" y="20423520"/>
            <a:ext cx="7950960" cy="1057680"/>
          </a:xfrm>
          <a:prstGeom prst="rect">
            <a:avLst/>
          </a:prstGeom>
        </p:spPr>
        <p:txBody>
          <a:bodyPr bIns="147960" lIns="296280" rIns="296280" tIns="147960"/>
          <a:p>
            <a:r>
              <a:rPr lang="en-US" sz="2500">
                <a:solidFill>
                  <a:srgbClr val="ffffff"/>
                </a:solidFill>
                <a:latin typeface="Arial"/>
              </a:rPr>
              <a:t>Student: </a:t>
            </a:r>
            <a:r>
              <a:rPr b="1" lang="en-US" sz="2500">
                <a:solidFill>
                  <a:srgbClr val="ffffff"/>
                </a:solidFill>
                <a:latin typeface="Arial"/>
              </a:rPr>
              <a:t>Ruben Bär und Stefan Heinemann</a:t>
            </a:r>
            <a:endParaRPr/>
          </a:p>
          <a:p>
            <a:pPr algn="r"/>
            <a:r>
              <a:rPr lang="en-US" sz="2500">
                <a:solidFill>
                  <a:srgbClr val="ffffff"/>
                </a:solidFill>
                <a:latin typeface="Arial"/>
              </a:rPr>
              <a:t>Professor: </a:t>
            </a:r>
            <a:r>
              <a:rPr b="1" lang="en-US" sz="2500">
                <a:solidFill>
                  <a:srgbClr val="ffffff"/>
                </a:solidFill>
                <a:latin typeface="Arial"/>
              </a:rPr>
              <a:t>Prof. Dr. Olivier Biberstein</a:t>
            </a:r>
            <a:endParaRPr/>
          </a:p>
        </p:txBody>
      </p:sp>
      <p:sp>
        <p:nvSpPr>
          <p:cNvPr id="15" name="CustomShape 6"/>
          <p:cNvSpPr/>
          <p:nvPr/>
        </p:nvSpPr>
        <p:spPr>
          <a:xfrm>
            <a:off x="14630400" y="6199200"/>
            <a:ext cx="13693680" cy="8091000"/>
          </a:xfrm>
          <a:prstGeom prst="rect">
            <a:avLst/>
          </a:prstGeom>
        </p:spPr>
        <p:txBody>
          <a:bodyPr bIns="45000" lIns="90000" rIns="90000" tIns="45000"/>
          <a:p>
            <a:pPr algn="just"/>
            <a:r>
              <a:rPr lang="en-US" sz="4000">
                <a:solidFill>
                  <a:srgbClr val="000000"/>
                </a:solidFill>
                <a:latin typeface="Arial"/>
              </a:rPr>
              <a:t>aber teilweise auch das Kompilieren von sinnvollem Quellcode bezüglich der Wiederverwendbarkeit unterbindet. Als Beispiel soll die </a:t>
            </a:r>
            <a:r>
              <a:rPr i="1" lang="en-US" sz="4000">
                <a:solidFill>
                  <a:srgbClr val="000000"/>
                </a:solidFill>
                <a:latin typeface="Arial"/>
              </a:rPr>
              <a:t>equals</a:t>
            </a:r>
            <a:r>
              <a:rPr lang="en-US" sz="4000">
                <a:solidFill>
                  <a:srgbClr val="000000"/>
                </a:solidFill>
                <a:latin typeface="Arial"/>
              </a:rPr>
              <a:t> Methode der Klasse </a:t>
            </a:r>
            <a:r>
              <a:rPr i="1" lang="en-US" sz="4000">
                <a:solidFill>
                  <a:srgbClr val="000000"/>
                </a:solidFill>
                <a:latin typeface="Arial"/>
              </a:rPr>
              <a:t>Object</a:t>
            </a:r>
            <a:r>
              <a:rPr lang="en-US" sz="4000">
                <a:solidFill>
                  <a:srgbClr val="000000"/>
                </a:solidFill>
                <a:latin typeface="Arial"/>
              </a:rPr>
              <a:t> in Java betrachtet werden. Wird diese Methode in Klassen, welche immer </a:t>
            </a:r>
            <a:r>
              <a:rPr i="1" lang="en-US" sz="4000">
                <a:solidFill>
                  <a:srgbClr val="000000"/>
                </a:solidFill>
                <a:latin typeface="Arial"/>
              </a:rPr>
              <a:t>Object</a:t>
            </a:r>
            <a:r>
              <a:rPr lang="en-US" sz="4000">
                <a:solidFill>
                  <a:srgbClr val="000000"/>
                </a:solidFill>
                <a:latin typeface="Arial"/>
              </a:rPr>
              <a:t> als Supertyp haben, weiter spezialisiert, ist die Verwendung von typunsicheren Anweisungen, wie zum Beispiel </a:t>
            </a:r>
            <a:r>
              <a:rPr i="1" lang="en-US" sz="4000">
                <a:solidFill>
                  <a:srgbClr val="000000"/>
                </a:solidFill>
                <a:latin typeface="Arial"/>
              </a:rPr>
              <a:t>Casts</a:t>
            </a:r>
            <a:r>
              <a:rPr lang="en-US" sz="4000">
                <a:solidFill>
                  <a:srgbClr val="000000"/>
                </a:solidFill>
                <a:latin typeface="Arial"/>
              </a:rPr>
              <a:t>, unumgänglich.</a:t>
            </a:r>
            <a:endParaRPr/>
          </a:p>
          <a:p>
            <a:pPr algn="just"/>
            <a:r>
              <a:rPr lang="en-US" sz="4000">
                <a:solidFill>
                  <a:srgbClr val="000000"/>
                </a:solidFill>
                <a:latin typeface="Arial"/>
              </a:rPr>
              <a:t>Ähnliche Probleme können zwar mit </a:t>
            </a:r>
            <a:r>
              <a:rPr i="1" lang="en-US" sz="4000">
                <a:solidFill>
                  <a:srgbClr val="000000"/>
                </a:solidFill>
                <a:latin typeface="Arial"/>
              </a:rPr>
              <a:t>Generics</a:t>
            </a:r>
            <a:r>
              <a:rPr lang="en-US" sz="4000">
                <a:solidFill>
                  <a:srgbClr val="000000"/>
                </a:solidFill>
                <a:latin typeface="Arial"/>
              </a:rPr>
              <a:t> gelöst werden, jedoch stösst dieses Modell bei Typen, welche sich selbst als Methodenparameter erwarten, wie es bei </a:t>
            </a:r>
            <a:r>
              <a:rPr i="1" lang="en-US" sz="4000">
                <a:solidFill>
                  <a:srgbClr val="000000"/>
                </a:solidFill>
                <a:latin typeface="Arial"/>
              </a:rPr>
              <a:t>Object</a:t>
            </a:r>
            <a:r>
              <a:rPr lang="en-US" sz="4000">
                <a:solidFill>
                  <a:srgbClr val="000000"/>
                </a:solidFill>
                <a:latin typeface="Arial"/>
              </a:rPr>
              <a:t> der Fall ist, an seine Grenzen. Eine direkte Erweiterung von </a:t>
            </a:r>
            <a:r>
              <a:rPr i="1" lang="en-US" sz="4000">
                <a:solidFill>
                  <a:srgbClr val="000000"/>
                </a:solidFill>
                <a:latin typeface="Arial"/>
              </a:rPr>
              <a:t>Generics</a:t>
            </a:r>
            <a:r>
              <a:rPr lang="en-US" sz="4000">
                <a:solidFill>
                  <a:srgbClr val="000000"/>
                </a:solidFill>
                <a:latin typeface="Arial"/>
              </a:rPr>
              <a:t> ist das </a:t>
            </a:r>
            <a:r>
              <a:rPr i="1" lang="en-US" sz="4000">
                <a:solidFill>
                  <a:srgbClr val="000000"/>
                </a:solidFill>
                <a:latin typeface="Arial"/>
              </a:rPr>
              <a:t>Subclassing</a:t>
            </a:r>
            <a:r>
              <a:rPr lang="en-US" sz="4000">
                <a:solidFill>
                  <a:srgbClr val="000000"/>
                </a:solidFill>
                <a:latin typeface="Arial"/>
              </a:rPr>
              <a:t>, welches das Parametrisieren vom eigenen Typ implizit umsetzt. LISA versucht das Modell </a:t>
            </a:r>
            <a:endParaRPr/>
          </a:p>
        </p:txBody>
      </p:sp>
      <p:sp>
        <p:nvSpPr>
          <p:cNvPr id="16" name="CustomShape 7"/>
          <p:cNvSpPr/>
          <p:nvPr/>
        </p:nvSpPr>
        <p:spPr>
          <a:xfrm>
            <a:off x="936720" y="6199200"/>
            <a:ext cx="13464720" cy="8014680"/>
          </a:xfrm>
          <a:prstGeom prst="rect">
            <a:avLst/>
          </a:prstGeom>
        </p:spPr>
        <p:txBody>
          <a:bodyPr bIns="45000" lIns="90000" rIns="90000" tIns="45000"/>
          <a:p>
            <a:pPr algn="just"/>
            <a:r>
              <a:rPr lang="en-US" sz="4000">
                <a:solidFill>
                  <a:srgbClr val="000000"/>
                </a:solidFill>
                <a:latin typeface="Arial"/>
              </a:rPr>
              <a:t>Statisch typisierte Programmiersprachen und das Konzept des objektorientierten Programmierens konnten sich in vielen Bereichen der Softwareentwicklung etablieren. Entsprechend viele Sprachen und Modelle wurden entwickelt, um Software wiederverwendbar und wartbar zu machen. Einige dieser Modelle, wie zum Beispiel </a:t>
            </a:r>
            <a:r>
              <a:rPr i="1" lang="en-US" sz="4000">
                <a:solidFill>
                  <a:srgbClr val="000000"/>
                </a:solidFill>
                <a:latin typeface="Arial"/>
              </a:rPr>
              <a:t>Generics</a:t>
            </a:r>
            <a:r>
              <a:rPr lang="en-US" sz="4000">
                <a:solidFill>
                  <a:srgbClr val="000000"/>
                </a:solidFill>
                <a:latin typeface="Arial"/>
              </a:rPr>
              <a:t> oder </a:t>
            </a:r>
            <a:r>
              <a:rPr i="1" lang="en-US" sz="4000">
                <a:solidFill>
                  <a:srgbClr val="000000"/>
                </a:solidFill>
                <a:latin typeface="Arial"/>
              </a:rPr>
              <a:t>Polymorphie</a:t>
            </a:r>
            <a:r>
              <a:rPr lang="en-US" sz="4000">
                <a:solidFill>
                  <a:srgbClr val="000000"/>
                </a:solidFill>
                <a:latin typeface="Arial"/>
              </a:rPr>
              <a:t>, wurden in weit verbreitete Sprachen wie Java oder C# integriert. Zwar verbessern diese Modelle die Wiederverwendbarkeit von Softwarekomponenten, jedoch lösen sie nicht gewisse Schwierigkeiten, welche im Entwicklungsalltag auftreten. Dies betrifft insbesondere das Typensystem, weil dieses einerseits das Auftreten von gewissen Laufzeitausnahmen verhindert, andererseits  </a:t>
            </a:r>
            <a:endParaRPr/>
          </a:p>
          <a:p>
            <a:endParaRPr/>
          </a:p>
        </p:txBody>
      </p:sp>
      <p:sp>
        <p:nvSpPr>
          <p:cNvPr id="17" name="CustomShape 8"/>
          <p:cNvSpPr/>
          <p:nvPr/>
        </p:nvSpPr>
        <p:spPr>
          <a:xfrm>
            <a:off x="914400" y="14630400"/>
            <a:ext cx="8686440" cy="5424840"/>
          </a:xfrm>
          <a:prstGeom prst="rect">
            <a:avLst/>
          </a:prstGeom>
        </p:spPr>
        <p:txBody>
          <a:bodyPr bIns="45000" lIns="90000" rIns="90000" tIns="45000" wrap="none"/>
          <a:p>
            <a:r>
              <a:rPr b="1" lang="en-US" sz="2800">
                <a:latin typeface="Monospace"/>
              </a:rPr>
              <a:t>class</a:t>
            </a:r>
            <a:r>
              <a:rPr lang="en-US" sz="2800">
                <a:latin typeface="Monospace"/>
              </a:rPr>
              <a:t> Animal { </a:t>
            </a:r>
            <a:endParaRPr/>
          </a:p>
          <a:p>
            <a:r>
              <a:rPr lang="en-US" sz="2800">
                <a:latin typeface="Monospace"/>
              </a:rPr>
              <a:t>  </a:t>
            </a:r>
            <a:r>
              <a:rPr b="1" lang="en-US" sz="2800">
                <a:latin typeface="Monospace"/>
              </a:rPr>
              <a:t>def</a:t>
            </a:r>
            <a:r>
              <a:rPr lang="en-US" sz="2800">
                <a:latin typeface="Monospace"/>
              </a:rPr>
              <a:t> mate(other: </a:t>
            </a:r>
            <a:r>
              <a:rPr b="1" lang="en-US" sz="2800">
                <a:latin typeface="Monospace"/>
              </a:rPr>
              <a:t>MyType</a:t>
            </a:r>
            <a:r>
              <a:rPr lang="en-US" sz="2800">
                <a:latin typeface="Monospace"/>
              </a:rPr>
              <a:t>): </a:t>
            </a:r>
            <a:r>
              <a:rPr b="1" lang="en-US" sz="2800">
                <a:latin typeface="Monospace"/>
              </a:rPr>
              <a:t>MyType</a:t>
            </a:r>
            <a:r>
              <a:rPr lang="en-US" sz="2800">
                <a:latin typeface="Monospace"/>
              </a:rPr>
              <a:t> { </a:t>
            </a:r>
            <a:endParaRPr/>
          </a:p>
          <a:p>
            <a:r>
              <a:rPr lang="en-US" sz="2800">
                <a:latin typeface="Monospace"/>
              </a:rPr>
              <a:t>    </a:t>
            </a:r>
            <a:r>
              <a:rPr i="1" lang="en-US" sz="2800">
                <a:solidFill>
                  <a:srgbClr val="666666"/>
                </a:solidFill>
                <a:latin typeface="Monospace"/>
              </a:rPr>
              <a:t>// Perform some biological crossovers </a:t>
            </a:r>
            <a:endParaRPr/>
          </a:p>
          <a:p>
            <a:r>
              <a:rPr lang="en-US" sz="2800">
                <a:solidFill>
                  <a:srgbClr val="666666"/>
                </a:solidFill>
                <a:latin typeface="Monospace"/>
              </a:rPr>
              <a:t>  </a:t>
            </a:r>
            <a:r>
              <a:rPr lang="en-US" sz="2800">
                <a:solidFill>
                  <a:srgbClr val="666666"/>
                </a:solidFill>
                <a:latin typeface="Monospace"/>
              </a:rPr>
              <a:t>} </a:t>
            </a:r>
            <a:endParaRPr/>
          </a:p>
          <a:p>
            <a:r>
              <a:rPr lang="en-US" sz="2800">
                <a:solidFill>
                  <a:srgbClr val="666666"/>
                </a:solidFill>
                <a:latin typeface="Monospace"/>
              </a:rPr>
              <a:t>} </a:t>
            </a:r>
            <a:endParaRPr/>
          </a:p>
          <a:p>
            <a:endParaRPr/>
          </a:p>
          <a:p>
            <a:r>
              <a:rPr b="1" lang="en-US" sz="2800">
                <a:solidFill>
                  <a:srgbClr val="666666"/>
                </a:solidFill>
                <a:latin typeface="Monospace"/>
              </a:rPr>
              <a:t>class</a:t>
            </a:r>
            <a:r>
              <a:rPr lang="en-US" sz="2800">
                <a:solidFill>
                  <a:srgbClr val="666666"/>
                </a:solidFill>
                <a:latin typeface="Monospace"/>
              </a:rPr>
              <a:t> Dog </a:t>
            </a:r>
            <a:r>
              <a:rPr b="1" lang="en-US" sz="2800">
                <a:solidFill>
                  <a:srgbClr val="666666"/>
                </a:solidFill>
                <a:latin typeface="Monospace"/>
              </a:rPr>
              <a:t>subclassOf</a:t>
            </a:r>
            <a:r>
              <a:rPr lang="en-US" sz="2800">
                <a:solidFill>
                  <a:srgbClr val="666666"/>
                </a:solidFill>
                <a:latin typeface="Monospace"/>
              </a:rPr>
              <a:t> Animal { </a:t>
            </a:r>
            <a:endParaRPr/>
          </a:p>
          <a:p>
            <a:r>
              <a:rPr lang="en-US" sz="2800">
                <a:solidFill>
                  <a:srgbClr val="666666"/>
                </a:solidFill>
                <a:latin typeface="Monospace"/>
              </a:rPr>
              <a:t>  </a:t>
            </a:r>
            <a:r>
              <a:rPr b="1" lang="en-US" sz="2800">
                <a:solidFill>
                  <a:srgbClr val="666666"/>
                </a:solidFill>
                <a:latin typeface="Monospace"/>
              </a:rPr>
              <a:t>def</a:t>
            </a:r>
            <a:r>
              <a:rPr lang="en-US" sz="2800">
                <a:solidFill>
                  <a:srgbClr val="666666"/>
                </a:solidFill>
                <a:latin typeface="Monospace"/>
              </a:rPr>
              <a:t> mate(other: </a:t>
            </a:r>
            <a:r>
              <a:rPr b="1" lang="en-US" sz="2800">
                <a:solidFill>
                  <a:srgbClr val="666666"/>
                </a:solidFill>
                <a:latin typeface="Monospace"/>
              </a:rPr>
              <a:t>MyType):</a:t>
            </a:r>
            <a:r>
              <a:rPr lang="en-US" sz="2800">
                <a:solidFill>
                  <a:srgbClr val="666666"/>
                </a:solidFill>
                <a:latin typeface="Monospace"/>
              </a:rPr>
              <a:t> </a:t>
            </a:r>
            <a:r>
              <a:rPr b="1" lang="en-US" sz="2800">
                <a:solidFill>
                  <a:srgbClr val="666666"/>
                </a:solidFill>
                <a:latin typeface="Monospace"/>
              </a:rPr>
              <a:t>MyType</a:t>
            </a:r>
            <a:r>
              <a:rPr lang="en-US" sz="2800">
                <a:solidFill>
                  <a:srgbClr val="666666"/>
                </a:solidFill>
                <a:latin typeface="Monospace"/>
              </a:rPr>
              <a:t> { </a:t>
            </a:r>
            <a:endParaRPr/>
          </a:p>
          <a:p>
            <a:r>
              <a:rPr lang="en-US" sz="2800">
                <a:solidFill>
                  <a:srgbClr val="666666"/>
                </a:solidFill>
                <a:latin typeface="Monospace"/>
              </a:rPr>
              <a:t>    </a:t>
            </a:r>
            <a:r>
              <a:rPr lang="en-US" sz="2800">
                <a:solidFill>
                  <a:srgbClr val="666666"/>
                </a:solidFill>
                <a:latin typeface="Monospace"/>
              </a:rPr>
              <a:t>// Specialising the argument 'other' </a:t>
            </a:r>
            <a:endParaRPr/>
          </a:p>
          <a:p>
            <a:r>
              <a:rPr lang="en-US" sz="2800">
                <a:solidFill>
                  <a:srgbClr val="666666"/>
                </a:solidFill>
                <a:latin typeface="Monospace"/>
              </a:rPr>
              <a:t>  </a:t>
            </a:r>
            <a:r>
              <a:rPr lang="en-US" sz="2800">
                <a:solidFill>
                  <a:srgbClr val="666666"/>
                </a:solidFill>
                <a:latin typeface="Monospace"/>
              </a:rPr>
              <a:t>} </a:t>
            </a:r>
            <a:endParaRPr/>
          </a:p>
          <a:p>
            <a:r>
              <a:rPr lang="en-US" sz="2800">
                <a:solidFill>
                  <a:srgbClr val="666666"/>
                </a:solidFill>
                <a:latin typeface="Monospace"/>
              </a:rPr>
              <a:t>} </a:t>
            </a:r>
            <a:endParaRPr/>
          </a:p>
        </p:txBody>
      </p:sp>
      <p:sp>
        <p:nvSpPr>
          <p:cNvPr id="18" name="CustomShape 9"/>
          <p:cNvSpPr/>
          <p:nvPr/>
        </p:nvSpPr>
        <p:spPr>
          <a:xfrm>
            <a:off x="9590400" y="14631120"/>
            <a:ext cx="8928360" cy="5028480"/>
          </a:xfrm>
          <a:prstGeom prst="rect">
            <a:avLst/>
          </a:prstGeom>
        </p:spPr>
        <p:txBody>
          <a:bodyPr bIns="45000" lIns="90000" rIns="90000" tIns="45000" wrap="none"/>
          <a:p>
            <a:r>
              <a:rPr b="1" lang="en-US" sz="2800">
                <a:latin typeface="Monospace"/>
              </a:rPr>
              <a:t>class</a:t>
            </a:r>
            <a:r>
              <a:rPr lang="en-US" sz="2800">
                <a:latin typeface="Monospace"/>
              </a:rPr>
              <a:t> Cat </a:t>
            </a:r>
            <a:r>
              <a:rPr b="1" lang="en-US" sz="2800">
                <a:latin typeface="Monospace"/>
              </a:rPr>
              <a:t>subclassOf</a:t>
            </a:r>
            <a:r>
              <a:rPr lang="en-US" sz="2800">
                <a:latin typeface="Monospace"/>
              </a:rPr>
              <a:t> Animal { </a:t>
            </a:r>
            <a:endParaRPr/>
          </a:p>
          <a:p>
            <a:r>
              <a:rPr lang="en-US" sz="2800">
                <a:latin typeface="Monospace"/>
              </a:rPr>
              <a:t>  </a:t>
            </a:r>
            <a:r>
              <a:rPr b="1" lang="en-US" sz="2800">
                <a:latin typeface="Monospace"/>
              </a:rPr>
              <a:t>def</a:t>
            </a:r>
            <a:r>
              <a:rPr lang="en-US" sz="2800">
                <a:latin typeface="Monospace"/>
              </a:rPr>
              <a:t> mate(other: </a:t>
            </a:r>
            <a:r>
              <a:rPr b="1" lang="en-US" sz="2800">
                <a:latin typeface="Monospace"/>
              </a:rPr>
              <a:t>MyType):</a:t>
            </a:r>
            <a:r>
              <a:rPr lang="en-US" sz="2800">
                <a:latin typeface="Monospace"/>
              </a:rPr>
              <a:t> </a:t>
            </a:r>
            <a:r>
              <a:rPr b="1" lang="en-US" sz="2800">
                <a:latin typeface="Monospace"/>
              </a:rPr>
              <a:t>MyType</a:t>
            </a:r>
            <a:r>
              <a:rPr lang="en-US" sz="2800">
                <a:latin typeface="Monospace"/>
              </a:rPr>
              <a:t> { </a:t>
            </a:r>
            <a:endParaRPr/>
          </a:p>
          <a:p>
            <a:r>
              <a:rPr lang="en-US" sz="2800">
                <a:latin typeface="Monospace"/>
              </a:rPr>
              <a:t>    </a:t>
            </a:r>
            <a:r>
              <a:rPr lang="en-US" sz="2800">
                <a:latin typeface="Monospace"/>
              </a:rPr>
              <a:t>// Specialising the argument 'other' </a:t>
            </a:r>
            <a:endParaRPr/>
          </a:p>
          <a:p>
            <a:r>
              <a:rPr lang="en-US" sz="2800">
                <a:latin typeface="Monospace"/>
              </a:rPr>
              <a:t>  </a:t>
            </a:r>
            <a:r>
              <a:rPr lang="en-US" sz="2800">
                <a:latin typeface="Monospace"/>
              </a:rPr>
              <a:t>} </a:t>
            </a:r>
            <a:endParaRPr/>
          </a:p>
          <a:p>
            <a:r>
              <a:rPr lang="en-US" sz="2800">
                <a:latin typeface="Monospace"/>
              </a:rPr>
              <a:t>} </a:t>
            </a:r>
            <a:endParaRPr/>
          </a:p>
          <a:p>
            <a:endParaRPr/>
          </a:p>
          <a:p>
            <a:r>
              <a:rPr b="1" lang="en-US" sz="2800">
                <a:latin typeface="Monospace"/>
              </a:rPr>
              <a:t>class</a:t>
            </a:r>
            <a:r>
              <a:rPr lang="en-US" sz="2800">
                <a:latin typeface="Monospace"/>
              </a:rPr>
              <a:t> Persian </a:t>
            </a:r>
            <a:r>
              <a:rPr b="1" lang="en-US" sz="2800">
                <a:latin typeface="Monospace"/>
              </a:rPr>
              <a:t>subtypeOf</a:t>
            </a:r>
            <a:r>
              <a:rPr lang="en-US" sz="2800">
                <a:latin typeface="Monospace"/>
              </a:rPr>
              <a:t> Cat { </a:t>
            </a:r>
            <a:endParaRPr/>
          </a:p>
          <a:p>
            <a:r>
              <a:rPr lang="en-US" sz="2800">
                <a:latin typeface="Monospace"/>
              </a:rPr>
              <a:t>  </a:t>
            </a:r>
            <a:r>
              <a:rPr b="1" lang="en-US" sz="2800">
                <a:latin typeface="Monospace"/>
              </a:rPr>
              <a:t>var</a:t>
            </a:r>
            <a:r>
              <a:rPr lang="en-US" sz="2800">
                <a:latin typeface="Monospace"/>
              </a:rPr>
              <a:t> needsGrooming: Bool; </a:t>
            </a:r>
            <a:endParaRPr/>
          </a:p>
          <a:p>
            <a:r>
              <a:rPr lang="en-US" sz="2800">
                <a:latin typeface="Monospace"/>
              </a:rPr>
              <a:t>  </a:t>
            </a:r>
            <a:r>
              <a:rPr b="1" lang="en-US" sz="2800">
                <a:latin typeface="Monospace"/>
              </a:rPr>
              <a:t>def</a:t>
            </a:r>
            <a:r>
              <a:rPr lang="en-US" sz="2800">
                <a:latin typeface="Monospace"/>
              </a:rPr>
              <a:t> mate(other: </a:t>
            </a:r>
            <a:r>
              <a:rPr b="1" lang="en-US" sz="2800">
                <a:latin typeface="Monospace"/>
              </a:rPr>
              <a:t>MyType):</a:t>
            </a:r>
            <a:r>
              <a:rPr lang="en-US" sz="2800">
                <a:latin typeface="Monospace"/>
              </a:rPr>
              <a:t> </a:t>
            </a:r>
            <a:r>
              <a:rPr b="1" lang="en-US" sz="2800">
                <a:latin typeface="Monospace"/>
              </a:rPr>
              <a:t>MyType</a:t>
            </a:r>
            <a:r>
              <a:rPr lang="en-US" sz="2800">
                <a:latin typeface="Monospace"/>
              </a:rPr>
              <a:t> { </a:t>
            </a:r>
            <a:endParaRPr/>
          </a:p>
          <a:p>
            <a:r>
              <a:rPr lang="en-US" sz="2800">
                <a:latin typeface="Monospace"/>
              </a:rPr>
              <a:t>    </a:t>
            </a:r>
            <a:r>
              <a:rPr lang="en-US" sz="2800">
                <a:latin typeface="Monospace"/>
              </a:rPr>
              <a:t>// Persian can mate other Cats </a:t>
            </a:r>
            <a:endParaRPr/>
          </a:p>
          <a:p>
            <a:r>
              <a:rPr lang="en-US" sz="2800">
                <a:latin typeface="Monospace"/>
              </a:rPr>
              <a:t>  </a:t>
            </a:r>
            <a:r>
              <a:rPr lang="en-US" sz="2800">
                <a:latin typeface="Monospace"/>
              </a:rPr>
              <a:t>} </a:t>
            </a:r>
            <a:endParaRPr/>
          </a:p>
          <a:p>
            <a:r>
              <a:rPr lang="en-US" sz="2800">
                <a:latin typeface="Monospace"/>
              </a:rPr>
              <a:t>}</a:t>
            </a:r>
            <a:endParaRPr/>
          </a:p>
        </p:txBody>
      </p:sp>
      <p:sp>
        <p:nvSpPr>
          <p:cNvPr id="19" name="CustomShape 10"/>
          <p:cNvSpPr/>
          <p:nvPr/>
        </p:nvSpPr>
        <p:spPr>
          <a:xfrm>
            <a:off x="18745200" y="14211000"/>
            <a:ext cx="9579240" cy="4510440"/>
          </a:xfrm>
          <a:prstGeom prst="rect">
            <a:avLst/>
          </a:prstGeom>
        </p:spPr>
        <p:txBody>
          <a:bodyPr bIns="45000" lIns="90000" rIns="90000" tIns="45000"/>
          <a:p>
            <a:pPr algn="just"/>
            <a:r>
              <a:rPr lang="en-US" sz="4000">
                <a:solidFill>
                  <a:srgbClr val="000000"/>
                </a:solidFill>
                <a:latin typeface="Arial"/>
              </a:rPr>
              <a:t>vom </a:t>
            </a:r>
            <a:r>
              <a:rPr i="1" lang="en-US" sz="4000">
                <a:solidFill>
                  <a:srgbClr val="000000"/>
                </a:solidFill>
                <a:latin typeface="Arial"/>
              </a:rPr>
              <a:t>Subtyping</a:t>
            </a:r>
            <a:r>
              <a:rPr lang="en-US" sz="4000">
                <a:solidFill>
                  <a:srgbClr val="000000"/>
                </a:solidFill>
                <a:latin typeface="Arial"/>
              </a:rPr>
              <a:t> sowie das vom </a:t>
            </a:r>
            <a:r>
              <a:rPr i="1" lang="en-US" sz="4000">
                <a:solidFill>
                  <a:srgbClr val="000000"/>
                </a:solidFill>
                <a:latin typeface="Arial"/>
              </a:rPr>
              <a:t>Subclassing</a:t>
            </a:r>
            <a:r>
              <a:rPr lang="en-US" sz="4000">
                <a:solidFill>
                  <a:srgbClr val="000000"/>
                </a:solidFill>
                <a:latin typeface="Arial"/>
              </a:rPr>
              <a:t> in einer Sprache inklusive Compiler umzusetzen.</a:t>
            </a:r>
            <a:endParaRPr/>
          </a:p>
          <a:p>
            <a:endParaRPr/>
          </a:p>
          <a:p>
            <a:pPr algn="just"/>
            <a:r>
              <a:rPr lang="en-US" sz="4000">
                <a:solidFill>
                  <a:srgbClr val="000000"/>
                </a:solidFill>
                <a:latin typeface="Arial"/>
              </a:rPr>
              <a:t>Links ist ein Beispiel einer Umsetzung in LISA gegeben.</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