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21386800"/>
  <p:notesSz cx="6731000" cy="9855200"/>
  <p:defaultTextStyle>
    <a:defPPr>
      <a:defRPr lang="de-DE"/>
    </a:defPPr>
    <a:lvl1pPr algn="l" rtl="0" fontAlgn="base">
      <a:spcBef>
        <a:spcPct val="0"/>
      </a:spcBef>
      <a:spcAft>
        <a:spcPct val="0"/>
      </a:spcAft>
      <a:defRPr sz="2500" kern="1200">
        <a:solidFill>
          <a:schemeClr val="tx1"/>
        </a:solidFill>
        <a:latin typeface="Arial" charset="0"/>
        <a:ea typeface="+mn-ea"/>
        <a:cs typeface="+mn-cs"/>
      </a:defRPr>
    </a:lvl1pPr>
    <a:lvl2pPr marL="457200" algn="l" rtl="0" fontAlgn="base">
      <a:spcBef>
        <a:spcPct val="0"/>
      </a:spcBef>
      <a:spcAft>
        <a:spcPct val="0"/>
      </a:spcAft>
      <a:defRPr sz="2500" kern="1200">
        <a:solidFill>
          <a:schemeClr val="tx1"/>
        </a:solidFill>
        <a:latin typeface="Arial" charset="0"/>
        <a:ea typeface="+mn-ea"/>
        <a:cs typeface="+mn-cs"/>
      </a:defRPr>
    </a:lvl2pPr>
    <a:lvl3pPr marL="914400" algn="l" rtl="0" fontAlgn="base">
      <a:spcBef>
        <a:spcPct val="0"/>
      </a:spcBef>
      <a:spcAft>
        <a:spcPct val="0"/>
      </a:spcAft>
      <a:defRPr sz="2500" kern="1200">
        <a:solidFill>
          <a:schemeClr val="tx1"/>
        </a:solidFill>
        <a:latin typeface="Arial" charset="0"/>
        <a:ea typeface="+mn-ea"/>
        <a:cs typeface="+mn-cs"/>
      </a:defRPr>
    </a:lvl3pPr>
    <a:lvl4pPr marL="1371600" algn="l" rtl="0" fontAlgn="base">
      <a:spcBef>
        <a:spcPct val="0"/>
      </a:spcBef>
      <a:spcAft>
        <a:spcPct val="0"/>
      </a:spcAft>
      <a:defRPr sz="2500" kern="1200">
        <a:solidFill>
          <a:schemeClr val="tx1"/>
        </a:solidFill>
        <a:latin typeface="Arial" charset="0"/>
        <a:ea typeface="+mn-ea"/>
        <a:cs typeface="+mn-cs"/>
      </a:defRPr>
    </a:lvl4pPr>
    <a:lvl5pPr marL="1828800" algn="l" rtl="0" fontAlgn="base">
      <a:spcBef>
        <a:spcPct val="0"/>
      </a:spcBef>
      <a:spcAft>
        <a:spcPct val="0"/>
      </a:spcAft>
      <a:defRPr sz="2500" kern="1200">
        <a:solidFill>
          <a:schemeClr val="tx1"/>
        </a:solidFill>
        <a:latin typeface="Arial" charset="0"/>
        <a:ea typeface="+mn-ea"/>
        <a:cs typeface="+mn-cs"/>
      </a:defRPr>
    </a:lvl5pPr>
    <a:lvl6pPr marL="2286000" algn="l" defTabSz="914400" rtl="0" eaLnBrk="1" latinLnBrk="0" hangingPunct="1">
      <a:defRPr sz="2500" kern="1200">
        <a:solidFill>
          <a:schemeClr val="tx1"/>
        </a:solidFill>
        <a:latin typeface="Arial" charset="0"/>
        <a:ea typeface="+mn-ea"/>
        <a:cs typeface="+mn-cs"/>
      </a:defRPr>
    </a:lvl6pPr>
    <a:lvl7pPr marL="2743200" algn="l" defTabSz="914400" rtl="0" eaLnBrk="1" latinLnBrk="0" hangingPunct="1">
      <a:defRPr sz="2500" kern="1200">
        <a:solidFill>
          <a:schemeClr val="tx1"/>
        </a:solidFill>
        <a:latin typeface="Arial" charset="0"/>
        <a:ea typeface="+mn-ea"/>
        <a:cs typeface="+mn-cs"/>
      </a:defRPr>
    </a:lvl7pPr>
    <a:lvl8pPr marL="3200400" algn="l" defTabSz="914400" rtl="0" eaLnBrk="1" latinLnBrk="0" hangingPunct="1">
      <a:defRPr sz="2500" kern="1200">
        <a:solidFill>
          <a:schemeClr val="tx1"/>
        </a:solidFill>
        <a:latin typeface="Arial" charset="0"/>
        <a:ea typeface="+mn-ea"/>
        <a:cs typeface="+mn-cs"/>
      </a:defRPr>
    </a:lvl8pPr>
    <a:lvl9pPr marL="3657600" algn="l" defTabSz="914400" rtl="0" eaLnBrk="1" latinLnBrk="0" hangingPunct="1">
      <a:defRPr sz="2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19"/>
    <a:srgbClr val="DE0000"/>
    <a:srgbClr val="DA0000"/>
    <a:srgbClr val="FF0000"/>
    <a:srgbClr val="7CB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06" autoAdjust="0"/>
    <p:restoredTop sz="94611" autoAdjust="0"/>
  </p:normalViewPr>
  <p:slideViewPr>
    <p:cSldViewPr>
      <p:cViewPr varScale="1">
        <p:scale>
          <a:sx n="43" d="100"/>
          <a:sy n="43" d="100"/>
        </p:scale>
        <p:origin x="-1398" y="-96"/>
      </p:cViewPr>
      <p:guideLst>
        <p:guide orient="horz" pos="6735"/>
        <p:guide pos="953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4761" tIns="47381" rIns="94761" bIns="47381" numCol="1" anchor="t" anchorCtr="0" compatLnSpc="1">
            <a:prstTxWarp prst="textNoShape">
              <a:avLst/>
            </a:prstTxWarp>
          </a:bodyPr>
          <a:lstStyle>
            <a:lvl1pPr defTabSz="947738">
              <a:defRPr sz="1200" smtClean="0"/>
            </a:lvl1pPr>
          </a:lstStyle>
          <a:p>
            <a:pPr>
              <a:defRPr/>
            </a:pPr>
            <a:endParaRPr lang="de-CH"/>
          </a:p>
        </p:txBody>
      </p:sp>
      <p:sp>
        <p:nvSpPr>
          <p:cNvPr id="5123" name="Rectangle 1027"/>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4761" tIns="47381" rIns="94761" bIns="47381" numCol="1" anchor="t" anchorCtr="0" compatLnSpc="1">
            <a:prstTxWarp prst="textNoShape">
              <a:avLst/>
            </a:prstTxWarp>
          </a:bodyPr>
          <a:lstStyle>
            <a:lvl1pPr algn="r" defTabSz="947738">
              <a:defRPr sz="1200" smtClean="0"/>
            </a:lvl1pPr>
          </a:lstStyle>
          <a:p>
            <a:pPr>
              <a:defRPr/>
            </a:pPr>
            <a:endParaRPr lang="de-CH"/>
          </a:p>
        </p:txBody>
      </p:sp>
      <p:sp>
        <p:nvSpPr>
          <p:cNvPr id="5124" name="Rectangle 1028"/>
          <p:cNvSpPr>
            <a:spLocks noGrp="1" noChangeArrowheads="1"/>
          </p:cNvSpPr>
          <p:nvPr>
            <p:ph type="ftr" sz="quarter" idx="2"/>
          </p:nvPr>
        </p:nvSpPr>
        <p:spPr bwMode="auto">
          <a:xfrm>
            <a:off x="0" y="9363075"/>
            <a:ext cx="2916238" cy="492125"/>
          </a:xfrm>
          <a:prstGeom prst="rect">
            <a:avLst/>
          </a:prstGeom>
          <a:noFill/>
          <a:ln w="9525">
            <a:noFill/>
            <a:miter lim="800000"/>
            <a:headEnd/>
            <a:tailEnd/>
          </a:ln>
          <a:effectLst/>
        </p:spPr>
        <p:txBody>
          <a:bodyPr vert="horz" wrap="square" lIns="94761" tIns="47381" rIns="94761" bIns="47381" numCol="1" anchor="b" anchorCtr="0" compatLnSpc="1">
            <a:prstTxWarp prst="textNoShape">
              <a:avLst/>
            </a:prstTxWarp>
          </a:bodyPr>
          <a:lstStyle>
            <a:lvl1pPr defTabSz="947738">
              <a:defRPr sz="1200" smtClean="0"/>
            </a:lvl1pPr>
          </a:lstStyle>
          <a:p>
            <a:pPr>
              <a:defRPr/>
            </a:pPr>
            <a:endParaRPr lang="de-CH"/>
          </a:p>
        </p:txBody>
      </p:sp>
      <p:sp>
        <p:nvSpPr>
          <p:cNvPr id="5125" name="Rectangle 1029"/>
          <p:cNvSpPr>
            <a:spLocks noGrp="1" noChangeArrowheads="1"/>
          </p:cNvSpPr>
          <p:nvPr>
            <p:ph type="sldNum" sz="quarter" idx="3"/>
          </p:nvPr>
        </p:nvSpPr>
        <p:spPr bwMode="auto">
          <a:xfrm>
            <a:off x="3814763" y="9363075"/>
            <a:ext cx="2916237" cy="492125"/>
          </a:xfrm>
          <a:prstGeom prst="rect">
            <a:avLst/>
          </a:prstGeom>
          <a:noFill/>
          <a:ln w="9525">
            <a:noFill/>
            <a:miter lim="800000"/>
            <a:headEnd/>
            <a:tailEnd/>
          </a:ln>
          <a:effectLst/>
        </p:spPr>
        <p:txBody>
          <a:bodyPr vert="horz" wrap="square" lIns="94761" tIns="47381" rIns="94761" bIns="47381" numCol="1" anchor="b" anchorCtr="0" compatLnSpc="1">
            <a:prstTxWarp prst="textNoShape">
              <a:avLst/>
            </a:prstTxWarp>
          </a:bodyPr>
          <a:lstStyle>
            <a:lvl1pPr algn="r" defTabSz="947738">
              <a:defRPr sz="1200" smtClean="0"/>
            </a:lvl1pPr>
          </a:lstStyle>
          <a:p>
            <a:pPr>
              <a:defRPr/>
            </a:pPr>
            <a:fld id="{5506675D-F23C-4191-88E7-FAE5776FC357}" type="slidenum">
              <a:rPr lang="de-CH"/>
              <a:pPr>
                <a:defRPr/>
              </a:pPr>
              <a:t>‹Nr.›</a:t>
            </a:fld>
            <a:endParaRPr lang="de-CH"/>
          </a:p>
        </p:txBody>
      </p:sp>
    </p:spTree>
    <p:extLst>
      <p:ext uri="{BB962C8B-B14F-4D97-AF65-F5344CB8AC3E}">
        <p14:creationId xmlns:p14="http://schemas.microsoft.com/office/powerpoint/2010/main" val="4239295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2125"/>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13175" y="0"/>
            <a:ext cx="2916238" cy="492125"/>
          </a:xfrm>
          <a:prstGeom prst="rect">
            <a:avLst/>
          </a:prstGeom>
        </p:spPr>
        <p:txBody>
          <a:bodyPr vert="horz" lIns="91440" tIns="45720" rIns="91440" bIns="45720" rtlCol="0"/>
          <a:lstStyle>
            <a:lvl1pPr algn="r">
              <a:defRPr sz="1200" smtClean="0"/>
            </a:lvl1pPr>
          </a:lstStyle>
          <a:p>
            <a:pPr>
              <a:defRPr/>
            </a:pPr>
            <a:fld id="{020345FE-6795-4C6C-8222-5A52017B122B}" type="datetimeFigureOut">
              <a:rPr lang="de-CH"/>
              <a:pPr>
                <a:defRPr/>
              </a:pPr>
              <a:t>30.06.2011</a:t>
            </a:fld>
            <a:endParaRPr lang="de-CH"/>
          </a:p>
        </p:txBody>
      </p:sp>
      <p:sp>
        <p:nvSpPr>
          <p:cNvPr id="4" name="Folienbildplatzhalter 3"/>
          <p:cNvSpPr>
            <a:spLocks noGrp="1" noRot="1" noChangeAspect="1"/>
          </p:cNvSpPr>
          <p:nvPr>
            <p:ph type="sldImg" idx="2"/>
          </p:nvPr>
        </p:nvSpPr>
        <p:spPr>
          <a:xfrm>
            <a:off x="749300" y="739775"/>
            <a:ext cx="5232400" cy="3695700"/>
          </a:xfrm>
          <a:prstGeom prst="rect">
            <a:avLst/>
          </a:prstGeom>
          <a:noFill/>
          <a:ln w="12700">
            <a:solidFill>
              <a:prstClr val="black"/>
            </a:solidFill>
          </a:ln>
        </p:spPr>
        <p:txBody>
          <a:bodyPr vert="horz" lIns="91440" tIns="45720" rIns="91440" bIns="45720" rtlCol="0" anchor="ctr"/>
          <a:lstStyle/>
          <a:p>
            <a:pPr lvl="0"/>
            <a:endParaRPr lang="de-CH" noProof="0" smtClean="0"/>
          </a:p>
        </p:txBody>
      </p:sp>
      <p:sp>
        <p:nvSpPr>
          <p:cNvPr id="5" name="Notizenplatzhalter 4"/>
          <p:cNvSpPr>
            <a:spLocks noGrp="1"/>
          </p:cNvSpPr>
          <p:nvPr>
            <p:ph type="body" sz="quarter" idx="3"/>
          </p:nvPr>
        </p:nvSpPr>
        <p:spPr>
          <a:xfrm>
            <a:off x="673100" y="4681538"/>
            <a:ext cx="5384800" cy="4433887"/>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CH" noProof="0" smtClean="0"/>
          </a:p>
        </p:txBody>
      </p:sp>
      <p:sp>
        <p:nvSpPr>
          <p:cNvPr id="6" name="Fußzeilenplatzhalter 5"/>
          <p:cNvSpPr>
            <a:spLocks noGrp="1"/>
          </p:cNvSpPr>
          <p:nvPr>
            <p:ph type="ftr" sz="quarter" idx="4"/>
          </p:nvPr>
        </p:nvSpPr>
        <p:spPr>
          <a:xfrm>
            <a:off x="0" y="9361488"/>
            <a:ext cx="2916238" cy="492125"/>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13175" y="9361488"/>
            <a:ext cx="2916238" cy="492125"/>
          </a:xfrm>
          <a:prstGeom prst="rect">
            <a:avLst/>
          </a:prstGeom>
        </p:spPr>
        <p:txBody>
          <a:bodyPr vert="horz" lIns="91440" tIns="45720" rIns="91440" bIns="45720" rtlCol="0" anchor="b"/>
          <a:lstStyle>
            <a:lvl1pPr algn="r">
              <a:defRPr sz="1200" smtClean="0"/>
            </a:lvl1pPr>
          </a:lstStyle>
          <a:p>
            <a:pPr>
              <a:defRPr/>
            </a:pPr>
            <a:fld id="{0805C8A9-DB6E-4C3F-B4F0-B092A50C7BAF}" type="slidenum">
              <a:rPr lang="de-CH"/>
              <a:pPr>
                <a:defRPr/>
              </a:pPr>
              <a:t>‹Nr.›</a:t>
            </a:fld>
            <a:endParaRPr lang="de-CH"/>
          </a:p>
        </p:txBody>
      </p:sp>
    </p:spTree>
    <p:extLst>
      <p:ext uri="{BB962C8B-B14F-4D97-AF65-F5344CB8AC3E}">
        <p14:creationId xmlns:p14="http://schemas.microsoft.com/office/powerpoint/2010/main" val="16365090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p:cNvSpPr>
            <a:spLocks noGrp="1" noRot="1" noChangeAspect="1" noTextEdit="1"/>
          </p:cNvSpPr>
          <p:nvPr>
            <p:ph type="sldImg"/>
          </p:nvPr>
        </p:nvSpPr>
        <p:spPr bwMode="auto">
          <a:noFill/>
          <a:ln>
            <a:solidFill>
              <a:srgbClr val="000000"/>
            </a:solidFill>
            <a:miter lim="800000"/>
            <a:headEnd/>
            <a:tailEnd/>
          </a:ln>
        </p:spPr>
      </p:sp>
      <p:sp>
        <p:nvSpPr>
          <p:cNvPr id="5123"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CH" smtClean="0"/>
          </a:p>
        </p:txBody>
      </p:sp>
      <p:sp>
        <p:nvSpPr>
          <p:cNvPr id="5124"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1CCAEC-7385-4E2F-ACA6-96FA825646CE}" type="slidenum">
              <a:rPr lang="de-CH"/>
              <a:pPr/>
              <a:t>1</a:t>
            </a:fld>
            <a:endParaRPr lang="de-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a:prstGeom prst="rect">
            <a:avLst/>
          </a:prstGeo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24258588"/>
            <a:ext cx="21196300" cy="109394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a:prstGeom prst="rect">
            <a:avLst/>
          </a:prstGeo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a:prstGeom prst="rect">
            <a:avLst/>
          </a:prstGeo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CH" noProof="0" smtClean="0"/>
          </a:p>
        </p:txBody>
      </p:sp>
      <p:sp>
        <p:nvSpPr>
          <p:cNvPr id="4" name="Textplatzhalter 3"/>
          <p:cNvSpPr>
            <a:spLocks noGrp="1"/>
          </p:cNvSpPr>
          <p:nvPr>
            <p:ph type="body" sz="half" idx="2"/>
          </p:nvPr>
        </p:nvSpPr>
        <p:spPr>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9988550"/>
            <a:ext cx="27251025" cy="2825115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500"/>
            <a:ext cx="6811962" cy="36525200"/>
          </a:xfrm>
          <a:prstGeom prst="rect">
            <a:avLst/>
          </a:prstGeo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1714500"/>
            <a:ext cx="20286663" cy="365252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DE" smtClean="0"/>
              <a:t>Titelmasterformat durch Klicken bearbeiten</a:t>
            </a:r>
            <a:endParaRPr lang="de-CH"/>
          </a:p>
        </p:txBody>
      </p:sp>
      <p:sp>
        <p:nvSpPr>
          <p:cNvPr id="3" name="Inhaltsplatzhalter 2"/>
          <p:cNvSpPr>
            <a:spLocks noGrp="1"/>
          </p:cNvSpPr>
          <p:nvPr>
            <p:ph idx="1"/>
          </p:nvPr>
        </p:nvSpPr>
        <p:spPr>
          <a:xfrm>
            <a:off x="1514475" y="9988550"/>
            <a:ext cx="27251025" cy="2825115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a:prstGeom prst="rect">
            <a:avLst/>
          </a:prstGeo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DE" smtClean="0"/>
              <a:t>Titelmasterformat durch Klicken bearbeiten</a:t>
            </a:r>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DE" smtClean="0"/>
              <a:t>Titelmasterformat durch Klicken bearbeiten</a:t>
            </a:r>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20523200"/>
            <a:ext cx="30279975" cy="1271588"/>
          </a:xfrm>
          <a:prstGeom prst="rect">
            <a:avLst/>
          </a:prstGeom>
          <a:solidFill>
            <a:srgbClr val="E20019"/>
          </a:solidFill>
          <a:ln w="9525">
            <a:noFill/>
            <a:miter lim="800000"/>
            <a:headEnd/>
            <a:tailEnd/>
          </a:ln>
        </p:spPr>
        <p:txBody>
          <a:bodyPr wrap="none" lIns="61078" tIns="30539" rIns="61078" bIns="30539" anchor="ctr"/>
          <a:lstStyle/>
          <a:p>
            <a:pPr algn="ctr" defTabSz="1973263"/>
            <a:endParaRPr lang="de-CH" sz="1300"/>
          </a:p>
        </p:txBody>
      </p:sp>
      <p:sp>
        <p:nvSpPr>
          <p:cNvPr id="2" name="Rectangle 13"/>
          <p:cNvSpPr>
            <a:spLocks noChangeArrowheads="1"/>
          </p:cNvSpPr>
          <p:nvPr/>
        </p:nvSpPr>
        <p:spPr bwMode="auto">
          <a:xfrm>
            <a:off x="0" y="0"/>
            <a:ext cx="30279975" cy="2033588"/>
          </a:xfrm>
          <a:prstGeom prst="rect">
            <a:avLst/>
          </a:prstGeom>
          <a:solidFill>
            <a:srgbClr val="E20019"/>
          </a:solidFill>
          <a:ln w="9525">
            <a:noFill/>
            <a:miter lim="800000"/>
            <a:headEnd/>
            <a:tailEnd/>
          </a:ln>
        </p:spPr>
        <p:txBody>
          <a:bodyPr wrap="none" lIns="61078" tIns="30539" rIns="61078" bIns="30539" anchor="ctr"/>
          <a:lstStyle/>
          <a:p>
            <a:pPr algn="ctr" defTabSz="1973263"/>
            <a:endParaRPr lang="de-CH" sz="1300"/>
          </a:p>
        </p:txBody>
      </p:sp>
      <p:pic>
        <p:nvPicPr>
          <p:cNvPr id="1036" name="Picture 12" descr="TI_d_neg"/>
          <p:cNvPicPr>
            <a:picLocks noChangeAspect="1" noChangeArrowheads="1"/>
          </p:cNvPicPr>
          <p:nvPr/>
        </p:nvPicPr>
        <p:blipFill>
          <a:blip r:embed="rId15" cstate="print"/>
          <a:srcRect/>
          <a:stretch>
            <a:fillRect/>
          </a:stretch>
        </p:blipFill>
        <p:spPr bwMode="auto">
          <a:xfrm>
            <a:off x="11858625" y="700088"/>
            <a:ext cx="8145463" cy="8128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2952750" rtl="0" eaLnBrk="1" fontAlgn="base" hangingPunct="1">
        <a:spcBef>
          <a:spcPct val="0"/>
        </a:spcBef>
        <a:spcAft>
          <a:spcPct val="0"/>
        </a:spcAft>
        <a:defRPr sz="14100">
          <a:solidFill>
            <a:schemeClr val="tx2"/>
          </a:solidFill>
          <a:latin typeface="+mj-lt"/>
          <a:ea typeface="+mj-ea"/>
          <a:cs typeface="+mj-cs"/>
        </a:defRPr>
      </a:lvl1pPr>
      <a:lvl2pPr algn="ctr" defTabSz="2952750" rtl="0" eaLnBrk="1" fontAlgn="base" hangingPunct="1">
        <a:spcBef>
          <a:spcPct val="0"/>
        </a:spcBef>
        <a:spcAft>
          <a:spcPct val="0"/>
        </a:spcAft>
        <a:defRPr sz="14100">
          <a:solidFill>
            <a:schemeClr val="tx2"/>
          </a:solidFill>
          <a:latin typeface="Arial" charset="0"/>
        </a:defRPr>
      </a:lvl2pPr>
      <a:lvl3pPr algn="ctr" defTabSz="2952750" rtl="0" eaLnBrk="1" fontAlgn="base" hangingPunct="1">
        <a:spcBef>
          <a:spcPct val="0"/>
        </a:spcBef>
        <a:spcAft>
          <a:spcPct val="0"/>
        </a:spcAft>
        <a:defRPr sz="14100">
          <a:solidFill>
            <a:schemeClr val="tx2"/>
          </a:solidFill>
          <a:latin typeface="Arial" charset="0"/>
        </a:defRPr>
      </a:lvl3pPr>
      <a:lvl4pPr algn="ctr" defTabSz="2952750" rtl="0" eaLnBrk="1" fontAlgn="base" hangingPunct="1">
        <a:spcBef>
          <a:spcPct val="0"/>
        </a:spcBef>
        <a:spcAft>
          <a:spcPct val="0"/>
        </a:spcAft>
        <a:defRPr sz="14100">
          <a:solidFill>
            <a:schemeClr val="tx2"/>
          </a:solidFill>
          <a:latin typeface="Arial" charset="0"/>
        </a:defRPr>
      </a:lvl4pPr>
      <a:lvl5pPr algn="ctr" defTabSz="2952750" rtl="0" eaLnBrk="1" fontAlgn="base" hangingPunct="1">
        <a:spcBef>
          <a:spcPct val="0"/>
        </a:spcBef>
        <a:spcAft>
          <a:spcPct val="0"/>
        </a:spcAft>
        <a:defRPr sz="14100">
          <a:solidFill>
            <a:schemeClr val="tx2"/>
          </a:solidFill>
          <a:latin typeface="Arial" charset="0"/>
        </a:defRPr>
      </a:lvl5pPr>
      <a:lvl6pPr marL="457200" algn="ctr" defTabSz="4176713" rtl="0" eaLnBrk="1" fontAlgn="base" hangingPunct="1">
        <a:spcBef>
          <a:spcPct val="0"/>
        </a:spcBef>
        <a:spcAft>
          <a:spcPct val="0"/>
        </a:spcAft>
        <a:defRPr sz="20000">
          <a:solidFill>
            <a:schemeClr val="tx2"/>
          </a:solidFill>
          <a:latin typeface="Arial" charset="0"/>
        </a:defRPr>
      </a:lvl6pPr>
      <a:lvl7pPr marL="914400" algn="ctr" defTabSz="4176713" rtl="0" eaLnBrk="1" fontAlgn="base" hangingPunct="1">
        <a:spcBef>
          <a:spcPct val="0"/>
        </a:spcBef>
        <a:spcAft>
          <a:spcPct val="0"/>
        </a:spcAft>
        <a:defRPr sz="20000">
          <a:solidFill>
            <a:schemeClr val="tx2"/>
          </a:solidFill>
          <a:latin typeface="Arial" charset="0"/>
        </a:defRPr>
      </a:lvl7pPr>
      <a:lvl8pPr marL="1371600" algn="ctr" defTabSz="4176713" rtl="0" eaLnBrk="1" fontAlgn="base" hangingPunct="1">
        <a:spcBef>
          <a:spcPct val="0"/>
        </a:spcBef>
        <a:spcAft>
          <a:spcPct val="0"/>
        </a:spcAft>
        <a:defRPr sz="20000">
          <a:solidFill>
            <a:schemeClr val="tx2"/>
          </a:solidFill>
          <a:latin typeface="Arial" charset="0"/>
        </a:defRPr>
      </a:lvl8pPr>
      <a:lvl9pPr marL="1828800" algn="ctr" defTabSz="4176713" rtl="0" eaLnBrk="1" fontAlgn="base" hangingPunct="1">
        <a:spcBef>
          <a:spcPct val="0"/>
        </a:spcBef>
        <a:spcAft>
          <a:spcPct val="0"/>
        </a:spcAft>
        <a:defRPr sz="20000">
          <a:solidFill>
            <a:schemeClr val="tx2"/>
          </a:solidFill>
          <a:latin typeface="Arial" charset="0"/>
        </a:defRPr>
      </a:lvl9pPr>
    </p:titleStyle>
    <p:bodyStyle>
      <a:lvl1pPr marL="1106488" indent="-1106488" algn="l" defTabSz="2952750" rtl="0" eaLnBrk="1" fontAlgn="base" hangingPunct="1">
        <a:spcBef>
          <a:spcPct val="20000"/>
        </a:spcBef>
        <a:spcAft>
          <a:spcPct val="0"/>
        </a:spcAft>
        <a:buChar char="•"/>
        <a:defRPr sz="10300">
          <a:solidFill>
            <a:schemeClr val="tx1"/>
          </a:solidFill>
          <a:latin typeface="+mn-lt"/>
          <a:ea typeface="+mn-ea"/>
          <a:cs typeface="+mn-cs"/>
        </a:defRPr>
      </a:lvl1pPr>
      <a:lvl2pPr marL="2398713" indent="-922338" algn="l" defTabSz="2952750" rtl="0" eaLnBrk="1" fontAlgn="base" hangingPunct="1">
        <a:spcBef>
          <a:spcPct val="20000"/>
        </a:spcBef>
        <a:spcAft>
          <a:spcPct val="0"/>
        </a:spcAft>
        <a:buChar char="–"/>
        <a:defRPr sz="9000">
          <a:solidFill>
            <a:schemeClr val="tx1"/>
          </a:solidFill>
          <a:latin typeface="+mn-lt"/>
        </a:defRPr>
      </a:lvl2pPr>
      <a:lvl3pPr marL="3689350" indent="-736600" algn="l" defTabSz="2952750" rtl="0" eaLnBrk="1" fontAlgn="base" hangingPunct="1">
        <a:spcBef>
          <a:spcPct val="20000"/>
        </a:spcBef>
        <a:spcAft>
          <a:spcPct val="0"/>
        </a:spcAft>
        <a:buChar char="•"/>
        <a:defRPr sz="7700">
          <a:solidFill>
            <a:schemeClr val="tx1"/>
          </a:solidFill>
          <a:latin typeface="+mn-lt"/>
        </a:defRPr>
      </a:lvl3pPr>
      <a:lvl4pPr marL="5167313" indent="-739775" algn="l" defTabSz="2952750" rtl="0" eaLnBrk="1" fontAlgn="base" hangingPunct="1">
        <a:spcBef>
          <a:spcPct val="20000"/>
        </a:spcBef>
        <a:spcAft>
          <a:spcPct val="0"/>
        </a:spcAft>
        <a:buChar char="–"/>
        <a:defRPr sz="6600">
          <a:solidFill>
            <a:schemeClr val="tx1"/>
          </a:solidFill>
          <a:latin typeface="+mn-lt"/>
        </a:defRPr>
      </a:lvl4pPr>
      <a:lvl5pPr marL="6640513" indent="-738188" algn="l" defTabSz="2952750" rtl="0" eaLnBrk="1" fontAlgn="base" hangingPunct="1">
        <a:spcBef>
          <a:spcPct val="20000"/>
        </a:spcBef>
        <a:spcAft>
          <a:spcPct val="0"/>
        </a:spcAft>
        <a:buChar char="»"/>
        <a:defRPr sz="6600">
          <a:solidFill>
            <a:schemeClr val="tx1"/>
          </a:solidFill>
          <a:latin typeface="+mn-lt"/>
        </a:defRPr>
      </a:lvl5pPr>
      <a:lvl6pPr marL="9850438" indent="-1044575" algn="l" defTabSz="4176713" rtl="0" eaLnBrk="1" fontAlgn="base" hangingPunct="1">
        <a:spcBef>
          <a:spcPct val="20000"/>
        </a:spcBef>
        <a:spcAft>
          <a:spcPct val="0"/>
        </a:spcAft>
        <a:buChar char="»"/>
        <a:defRPr sz="9300">
          <a:solidFill>
            <a:schemeClr val="tx1"/>
          </a:solidFill>
          <a:latin typeface="+mn-lt"/>
        </a:defRPr>
      </a:lvl6pPr>
      <a:lvl7pPr marL="10307638" indent="-1044575" algn="l" defTabSz="4176713" rtl="0" eaLnBrk="1" fontAlgn="base" hangingPunct="1">
        <a:spcBef>
          <a:spcPct val="20000"/>
        </a:spcBef>
        <a:spcAft>
          <a:spcPct val="0"/>
        </a:spcAft>
        <a:buChar char="»"/>
        <a:defRPr sz="9300">
          <a:solidFill>
            <a:schemeClr val="tx1"/>
          </a:solidFill>
          <a:latin typeface="+mn-lt"/>
        </a:defRPr>
      </a:lvl7pPr>
      <a:lvl8pPr marL="10764838" indent="-1044575" algn="l" defTabSz="4176713" rtl="0" eaLnBrk="1" fontAlgn="base" hangingPunct="1">
        <a:spcBef>
          <a:spcPct val="20000"/>
        </a:spcBef>
        <a:spcAft>
          <a:spcPct val="0"/>
        </a:spcAft>
        <a:buChar char="»"/>
        <a:defRPr sz="9300">
          <a:solidFill>
            <a:schemeClr val="tx1"/>
          </a:solidFill>
          <a:latin typeface="+mn-lt"/>
        </a:defRPr>
      </a:lvl8pPr>
      <a:lvl9pPr marL="11222038" indent="-1044575" algn="l" defTabSz="4176713" rtl="0" eaLnBrk="1" fontAlgn="base" hangingPunct="1">
        <a:spcBef>
          <a:spcPct val="20000"/>
        </a:spcBef>
        <a:spcAft>
          <a:spcPct val="0"/>
        </a:spcAft>
        <a:buChar char="»"/>
        <a:defRPr sz="9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4"/>
          <p:cNvSpPr txBox="1">
            <a:spLocks noChangeArrowheads="1"/>
          </p:cNvSpPr>
          <p:nvPr/>
        </p:nvSpPr>
        <p:spPr bwMode="auto">
          <a:xfrm>
            <a:off x="936000" y="2448000"/>
            <a:ext cx="27797125" cy="854075"/>
          </a:xfrm>
          <a:prstGeom prst="rect">
            <a:avLst/>
          </a:prstGeom>
          <a:noFill/>
          <a:ln w="9525">
            <a:noFill/>
            <a:miter lim="800000"/>
            <a:headEnd/>
            <a:tailEnd/>
          </a:ln>
        </p:spPr>
        <p:txBody>
          <a:bodyPr lIns="91421" tIns="45710" rIns="91421" bIns="45710">
            <a:spAutoFit/>
          </a:bodyPr>
          <a:lstStyle/>
          <a:p>
            <a:pPr defTabSz="912813">
              <a:spcBef>
                <a:spcPct val="50000"/>
              </a:spcBef>
            </a:pPr>
            <a:r>
              <a:rPr lang="de-CH" sz="5000" b="1" dirty="0" smtClean="0">
                <a:solidFill>
                  <a:srgbClr val="E20019"/>
                </a:solidFill>
              </a:rPr>
              <a:t>LISA – </a:t>
            </a:r>
            <a:r>
              <a:rPr lang="de-CH" sz="5000" b="1" i="1" dirty="0" smtClean="0">
                <a:solidFill>
                  <a:srgbClr val="E20019"/>
                </a:solidFill>
              </a:rPr>
              <a:t>L</a:t>
            </a:r>
            <a:r>
              <a:rPr lang="de-CH" sz="5000" b="1" dirty="0" smtClean="0">
                <a:solidFill>
                  <a:srgbClr val="E20019"/>
                </a:solidFill>
              </a:rPr>
              <a:t>ISA </a:t>
            </a:r>
            <a:r>
              <a:rPr lang="de-CH" sz="5000" b="1" i="1" dirty="0" err="1" smtClean="0">
                <a:solidFill>
                  <a:srgbClr val="E20019"/>
                </a:solidFill>
              </a:rPr>
              <a:t>i</a:t>
            </a:r>
            <a:r>
              <a:rPr lang="de-CH" sz="5000" b="1" dirty="0" err="1" smtClean="0">
                <a:solidFill>
                  <a:srgbClr val="E20019"/>
                </a:solidFill>
              </a:rPr>
              <a:t>ncludes</a:t>
            </a:r>
            <a:r>
              <a:rPr lang="de-CH" sz="5000" b="1" dirty="0" smtClean="0">
                <a:solidFill>
                  <a:srgbClr val="E20019"/>
                </a:solidFill>
              </a:rPr>
              <a:t> </a:t>
            </a:r>
            <a:r>
              <a:rPr lang="de-CH" sz="5000" b="1" i="1" dirty="0" err="1" smtClean="0">
                <a:solidFill>
                  <a:srgbClr val="E20019"/>
                </a:solidFill>
              </a:rPr>
              <a:t>S</a:t>
            </a:r>
            <a:r>
              <a:rPr lang="de-CH" sz="5000" b="1" dirty="0" err="1" smtClean="0">
                <a:solidFill>
                  <a:srgbClr val="E20019"/>
                </a:solidFill>
              </a:rPr>
              <a:t>ubcl</a:t>
            </a:r>
            <a:r>
              <a:rPr lang="de-CH" sz="5000" b="1" i="1" dirty="0" err="1" smtClean="0">
                <a:solidFill>
                  <a:srgbClr val="E20019"/>
                </a:solidFill>
              </a:rPr>
              <a:t>a</a:t>
            </a:r>
            <a:r>
              <a:rPr lang="de-CH" sz="5000" b="1" dirty="0" err="1" smtClean="0">
                <a:solidFill>
                  <a:srgbClr val="E20019"/>
                </a:solidFill>
              </a:rPr>
              <a:t>ssing</a:t>
            </a:r>
            <a:endParaRPr lang="de-CH" sz="5000" b="1" dirty="0">
              <a:solidFill>
                <a:srgbClr val="E20019"/>
              </a:solidFill>
            </a:endParaRPr>
          </a:p>
        </p:txBody>
      </p:sp>
      <p:sp>
        <p:nvSpPr>
          <p:cNvPr id="3075" name="Text Box 17"/>
          <p:cNvSpPr txBox="1">
            <a:spLocks noChangeArrowheads="1"/>
          </p:cNvSpPr>
          <p:nvPr/>
        </p:nvSpPr>
        <p:spPr bwMode="auto">
          <a:xfrm>
            <a:off x="936000" y="3456000"/>
            <a:ext cx="27797125" cy="11941710"/>
          </a:xfrm>
          <a:prstGeom prst="rect">
            <a:avLst/>
          </a:prstGeom>
          <a:noFill/>
          <a:ln w="9525">
            <a:noFill/>
            <a:miter lim="800000"/>
            <a:headEnd/>
            <a:tailEnd/>
          </a:ln>
        </p:spPr>
        <p:txBody>
          <a:bodyPr lIns="91421" tIns="45710" rIns="91421" bIns="45710">
            <a:spAutoFit/>
          </a:bodyPr>
          <a:lstStyle/>
          <a:p>
            <a:pPr algn="just">
              <a:spcAft>
                <a:spcPts val="600"/>
              </a:spcAft>
            </a:pPr>
            <a:r>
              <a:rPr lang="de-CH" sz="4000" b="1" dirty="0" err="1" smtClean="0"/>
              <a:t>Subtyping</a:t>
            </a:r>
            <a:r>
              <a:rPr lang="de-CH" sz="4000" b="1" dirty="0"/>
              <a:t> </a:t>
            </a:r>
            <a:r>
              <a:rPr lang="de-CH" sz="4000" b="1" dirty="0" smtClean="0"/>
              <a:t>    </a:t>
            </a:r>
            <a:r>
              <a:rPr lang="de-CH" sz="4000" dirty="0" smtClean="0"/>
              <a:t>Moderne </a:t>
            </a:r>
            <a:r>
              <a:rPr lang="de-CH" sz="4000" dirty="0"/>
              <a:t>und populäre objektorientierte Programmiersprachen kennen ein Vererbungskonzept, welches automatisch </a:t>
            </a:r>
            <a:r>
              <a:rPr lang="de-CH" sz="4000" i="1" dirty="0"/>
              <a:t>Subtypen</a:t>
            </a:r>
            <a:r>
              <a:rPr lang="de-CH" sz="4000" dirty="0"/>
              <a:t> erstellt. Dies ermöglicht die polymorphe Verwendung von Typen, indem ein Typ sicher durch einen Subtypen ersetzt werden kann. Damit diese Ersetzung ohne Typenfehler möglich ist, muss ein Subtyp gewisse Eigenschaften einhalten. So können zum Beispiel Methodenargumente nicht weiter spezialisiert werden. Diese Problematik wird z.B. bei</a:t>
            </a:r>
            <a:r>
              <a:rPr lang="de-CH" sz="4000" i="1" dirty="0"/>
              <a:t> </a:t>
            </a:r>
            <a:r>
              <a:rPr lang="de-CH" sz="4000" dirty="0"/>
              <a:t>der</a:t>
            </a:r>
            <a:r>
              <a:rPr lang="de-CH" sz="4000" i="1" dirty="0"/>
              <a:t> </a:t>
            </a:r>
            <a:r>
              <a:rPr lang="de-CH" sz="4000" i="1" dirty="0" err="1"/>
              <a:t>equals</a:t>
            </a:r>
            <a:r>
              <a:rPr lang="de-CH" sz="4000" dirty="0"/>
              <a:t> Methode</a:t>
            </a:r>
            <a:r>
              <a:rPr lang="de-CH" sz="4000" i="1" dirty="0"/>
              <a:t> </a:t>
            </a:r>
            <a:r>
              <a:rPr lang="de-CH" sz="4000" dirty="0"/>
              <a:t>der Klasse</a:t>
            </a:r>
            <a:r>
              <a:rPr lang="de-CH" sz="4000" i="1" dirty="0"/>
              <a:t> </a:t>
            </a:r>
            <a:r>
              <a:rPr lang="de-CH" sz="4000" i="1" dirty="0" err="1"/>
              <a:t>Object</a:t>
            </a:r>
            <a:r>
              <a:rPr lang="de-CH" sz="4000" dirty="0"/>
              <a:t> bei Java offensichtlich: Der Typ des Methodenarguments kann nicht weiter eingeschränkt werden, so dass sie den spezifisch zu vergleichenden Typ verlangt. Dies führt dazu, dass unsichere </a:t>
            </a:r>
            <a:r>
              <a:rPr lang="de-CH" sz="4000" dirty="0" err="1"/>
              <a:t>Sprachkonstrukte</a:t>
            </a:r>
            <a:r>
              <a:rPr lang="de-CH" sz="4000" dirty="0"/>
              <a:t> wie ein Cast, welche das Typensystem umgehen, unvermeidlich sind</a:t>
            </a:r>
            <a:r>
              <a:rPr lang="de-CH" sz="4000" dirty="0" smtClean="0"/>
              <a:t>.</a:t>
            </a:r>
            <a:endParaRPr lang="de-CH" sz="4000" dirty="0"/>
          </a:p>
          <a:p>
            <a:pPr algn="just">
              <a:spcAft>
                <a:spcPts val="600"/>
              </a:spcAft>
            </a:pPr>
            <a:r>
              <a:rPr lang="de-CH" sz="4000" b="1" dirty="0" err="1" smtClean="0"/>
              <a:t>Subclassing</a:t>
            </a:r>
            <a:r>
              <a:rPr lang="de-CH" sz="4000" b="1" dirty="0"/>
              <a:t> </a:t>
            </a:r>
            <a:r>
              <a:rPr lang="de-CH" sz="4000" b="1" dirty="0" smtClean="0"/>
              <a:t>    </a:t>
            </a:r>
            <a:r>
              <a:rPr lang="de-CH" sz="4000" dirty="0" smtClean="0"/>
              <a:t>In </a:t>
            </a:r>
            <a:r>
              <a:rPr lang="de-CH" sz="4000" dirty="0"/>
              <a:t>dieser Arbeit wird das Konzept des </a:t>
            </a:r>
            <a:r>
              <a:rPr lang="de-CH" sz="4000" i="1" dirty="0" err="1"/>
              <a:t>Subclassing</a:t>
            </a:r>
            <a:r>
              <a:rPr lang="de-CH" sz="4000" dirty="0"/>
              <a:t> aufgegriffen, welches ermöglicht, Code in Klassen zu vererben, ohne Subtypen zu erstellen. Viele Programmiersprachen kennen zwar parametrisierte Klassen, bekannt als </a:t>
            </a:r>
            <a:r>
              <a:rPr lang="de-CH" sz="4000" dirty="0" err="1"/>
              <a:t>Generics</a:t>
            </a:r>
            <a:r>
              <a:rPr lang="de-CH" sz="4000" dirty="0"/>
              <a:t> in Java oder Templates in C++. Diese lösen jedoch nicht das Problem von rekursiven Typen, welche ihren eigenen Typ als Methodenparameter erwarten, wie es bei der Methode </a:t>
            </a:r>
            <a:r>
              <a:rPr lang="de-CH" sz="4000" i="1" dirty="0" err="1"/>
              <a:t>equals</a:t>
            </a:r>
            <a:r>
              <a:rPr lang="de-CH" sz="4000" dirty="0"/>
              <a:t> der Fall wäre. Aus diesem Grund haben wir eine spezielle Typen-Variable, </a:t>
            </a:r>
            <a:r>
              <a:rPr lang="de-CH" sz="4000" i="1" dirty="0" err="1"/>
              <a:t>MyType</a:t>
            </a:r>
            <a:r>
              <a:rPr lang="de-CH" sz="4000" dirty="0"/>
              <a:t>. eingeführt. Diese Typ-Variable kann als impliziter Typenparameter verstanden werden, welcher den eigenen Typ bzw. Typen von Subklassen erwartet. Dieser Typenparameter ist daher notwendigerweise implizit, weil sonst eine unendliche Typendeklaration notwendig wäre. Abhängig davon, ob bei der Ableitung ein Subtyp oder eine Subklasse erstellt werden soll, wird diese Typ-Variable in der ganzen Typenhierarchie entsprechend gebunden</a:t>
            </a:r>
            <a:r>
              <a:rPr lang="de-CH" sz="4000" dirty="0" smtClean="0"/>
              <a:t>.</a:t>
            </a:r>
            <a:endParaRPr lang="de-CH" sz="4000" dirty="0"/>
          </a:p>
          <a:p>
            <a:pPr algn="just"/>
            <a:r>
              <a:rPr lang="de-CH" sz="4000" b="1" dirty="0" smtClean="0"/>
              <a:t>LISA     </a:t>
            </a:r>
            <a:r>
              <a:rPr lang="de-CH" sz="4000" dirty="0" smtClean="0"/>
              <a:t>Um </a:t>
            </a:r>
            <a:r>
              <a:rPr lang="de-CH" sz="4000" dirty="0"/>
              <a:t>unser Modell, welches </a:t>
            </a:r>
            <a:r>
              <a:rPr lang="de-CH" sz="4000" dirty="0" err="1"/>
              <a:t>Subtyping</a:t>
            </a:r>
            <a:r>
              <a:rPr lang="de-CH" sz="4000" dirty="0"/>
              <a:t> und </a:t>
            </a:r>
            <a:r>
              <a:rPr lang="de-CH" sz="4000" dirty="0" err="1"/>
              <a:t>Subclassing</a:t>
            </a:r>
            <a:r>
              <a:rPr lang="de-CH" sz="4000" dirty="0"/>
              <a:t> vereint, zu testen, wurde im Rahmen dieser Arbeit eine Programmiersprache, welche diese beiden Ableitungskonzepte umsetzt, entwickelt und grösstenteils implementiert. Diese Sprache ist syntaktisch an Java und Scala angelehnt. Der Compiler implementiert dabei jede notwendige Phase, von </a:t>
            </a:r>
            <a:r>
              <a:rPr lang="de-CH" sz="4000" dirty="0" smtClean="0"/>
              <a:t>der</a:t>
            </a:r>
            <a:endParaRPr lang="de-CH" sz="4000" b="0" i="0" dirty="0">
              <a:effectLst/>
            </a:endParaRPr>
          </a:p>
        </p:txBody>
      </p:sp>
      <p:sp>
        <p:nvSpPr>
          <p:cNvPr id="3076" name="Text Box 35"/>
          <p:cNvSpPr txBox="1">
            <a:spLocks noChangeArrowheads="1"/>
          </p:cNvSpPr>
          <p:nvPr/>
        </p:nvSpPr>
        <p:spPr bwMode="auto">
          <a:xfrm>
            <a:off x="11839575" y="20766088"/>
            <a:ext cx="3702697" cy="471964"/>
          </a:xfrm>
          <a:prstGeom prst="rect">
            <a:avLst/>
          </a:prstGeom>
          <a:noFill/>
          <a:ln w="9525">
            <a:noFill/>
            <a:miter lim="800000"/>
            <a:headEnd/>
            <a:tailEnd/>
          </a:ln>
        </p:spPr>
        <p:txBody>
          <a:bodyPr wrap="none" lIns="86400" tIns="43200" rIns="86400" bIns="43200">
            <a:spAutoFit/>
          </a:bodyPr>
          <a:lstStyle/>
          <a:p>
            <a:pPr defTabSz="863600"/>
            <a:r>
              <a:rPr lang="de-CH" b="1" dirty="0" smtClean="0">
                <a:solidFill>
                  <a:schemeClr val="bg1"/>
                </a:solidFill>
              </a:rPr>
              <a:t>Fachbereich Informatik</a:t>
            </a:r>
            <a:endParaRPr lang="de-DE" b="1" dirty="0">
              <a:solidFill>
                <a:schemeClr val="bg1"/>
              </a:solidFill>
            </a:endParaRPr>
          </a:p>
        </p:txBody>
      </p:sp>
      <p:sp>
        <p:nvSpPr>
          <p:cNvPr id="3077" name="Text Box 36"/>
          <p:cNvSpPr txBox="1">
            <a:spLocks noChangeArrowheads="1"/>
          </p:cNvSpPr>
          <p:nvPr/>
        </p:nvSpPr>
        <p:spPr bwMode="auto">
          <a:xfrm>
            <a:off x="630238" y="20689888"/>
            <a:ext cx="5607050" cy="683835"/>
          </a:xfrm>
          <a:prstGeom prst="rect">
            <a:avLst/>
          </a:prstGeom>
          <a:noFill/>
          <a:ln w="9525">
            <a:noFill/>
            <a:miter lim="800000"/>
            <a:headEnd/>
            <a:tailEnd/>
          </a:ln>
        </p:spPr>
        <p:txBody>
          <a:bodyPr lIns="296222" tIns="148111" rIns="296222" bIns="148111">
            <a:spAutoFit/>
          </a:bodyPr>
          <a:lstStyle/>
          <a:p>
            <a:pPr defTabSz="2962275"/>
            <a:r>
              <a:rPr lang="fr-CH" dirty="0" err="1">
                <a:solidFill>
                  <a:schemeClr val="bg1"/>
                </a:solidFill>
              </a:rPr>
              <a:t>Bachelor</a:t>
            </a:r>
            <a:r>
              <a:rPr lang="fr-CH" dirty="0">
                <a:solidFill>
                  <a:schemeClr val="bg1"/>
                </a:solidFill>
              </a:rPr>
              <a:t> </a:t>
            </a:r>
            <a:r>
              <a:rPr lang="fr-CH" dirty="0" err="1">
                <a:solidFill>
                  <a:schemeClr val="bg1"/>
                </a:solidFill>
              </a:rPr>
              <a:t>Thesis</a:t>
            </a:r>
            <a:r>
              <a:rPr lang="fr-CH" dirty="0">
                <a:solidFill>
                  <a:schemeClr val="bg1"/>
                </a:solidFill>
              </a:rPr>
              <a:t> </a:t>
            </a:r>
            <a:r>
              <a:rPr lang="fr-CH" dirty="0" smtClean="0">
                <a:solidFill>
                  <a:schemeClr val="bg1"/>
                </a:solidFill>
              </a:rPr>
              <a:t>2011</a:t>
            </a:r>
            <a:endParaRPr lang="fr-CH" dirty="0">
              <a:solidFill>
                <a:schemeClr val="bg1"/>
              </a:solidFill>
            </a:endParaRPr>
          </a:p>
        </p:txBody>
      </p:sp>
      <p:sp>
        <p:nvSpPr>
          <p:cNvPr id="3078" name="Text Box 37"/>
          <p:cNvSpPr txBox="1">
            <a:spLocks noChangeArrowheads="1"/>
          </p:cNvSpPr>
          <p:nvPr/>
        </p:nvSpPr>
        <p:spPr bwMode="auto">
          <a:xfrm>
            <a:off x="22328188" y="20675600"/>
            <a:ext cx="7951787" cy="1068556"/>
          </a:xfrm>
          <a:prstGeom prst="rect">
            <a:avLst/>
          </a:prstGeom>
          <a:noFill/>
          <a:ln w="9525">
            <a:noFill/>
            <a:miter lim="800000"/>
            <a:headEnd/>
            <a:tailEnd/>
          </a:ln>
        </p:spPr>
        <p:txBody>
          <a:bodyPr lIns="296222" tIns="148111" rIns="296222" bIns="148111">
            <a:spAutoFit/>
          </a:bodyPr>
          <a:lstStyle/>
          <a:p>
            <a:pPr algn="r" defTabSz="2962275"/>
            <a:r>
              <a:rPr lang="fr-CH" dirty="0" err="1">
                <a:solidFill>
                  <a:schemeClr val="bg1"/>
                </a:solidFill>
              </a:rPr>
              <a:t>Student</a:t>
            </a:r>
            <a:r>
              <a:rPr lang="fr-CH" dirty="0">
                <a:solidFill>
                  <a:schemeClr val="bg1"/>
                </a:solidFill>
              </a:rPr>
              <a:t>: </a:t>
            </a:r>
            <a:r>
              <a:rPr lang="fr-CH" b="1" dirty="0" smtClean="0">
                <a:solidFill>
                  <a:schemeClr val="bg1"/>
                </a:solidFill>
              </a:rPr>
              <a:t>Ruben Bär </a:t>
            </a:r>
            <a:r>
              <a:rPr lang="fr-CH" b="1" dirty="0" err="1" smtClean="0">
                <a:solidFill>
                  <a:schemeClr val="bg1"/>
                </a:solidFill>
              </a:rPr>
              <a:t>und</a:t>
            </a:r>
            <a:r>
              <a:rPr lang="fr-CH" b="1" dirty="0" smtClean="0">
                <a:solidFill>
                  <a:schemeClr val="bg1"/>
                </a:solidFill>
              </a:rPr>
              <a:t> Stefan Heinemann</a:t>
            </a:r>
            <a:r>
              <a:rPr lang="fr-CH" dirty="0">
                <a:solidFill>
                  <a:schemeClr val="bg1"/>
                </a:solidFill>
              </a:rPr>
              <a:t/>
            </a:r>
            <a:br>
              <a:rPr lang="fr-CH" dirty="0">
                <a:solidFill>
                  <a:schemeClr val="bg1"/>
                </a:solidFill>
              </a:rPr>
            </a:br>
            <a:r>
              <a:rPr lang="fr-CH" dirty="0" err="1">
                <a:solidFill>
                  <a:schemeClr val="bg1"/>
                </a:solidFill>
              </a:rPr>
              <a:t>Professor</a:t>
            </a:r>
            <a:r>
              <a:rPr lang="fr-CH" dirty="0">
                <a:solidFill>
                  <a:schemeClr val="bg1"/>
                </a:solidFill>
              </a:rPr>
              <a:t>: </a:t>
            </a:r>
            <a:r>
              <a:rPr lang="fr-CH" b="1" dirty="0" smtClean="0">
                <a:solidFill>
                  <a:schemeClr val="bg1"/>
                </a:solidFill>
              </a:rPr>
              <a:t>Prof. Dr. Olivier </a:t>
            </a:r>
            <a:r>
              <a:rPr lang="fr-CH" b="1" dirty="0" err="1" smtClean="0">
                <a:solidFill>
                  <a:schemeClr val="bg1"/>
                </a:solidFill>
              </a:rPr>
              <a:t>Biberstein</a:t>
            </a:r>
            <a:endParaRPr lang="fr-CH" b="1" dirty="0">
              <a:solidFill>
                <a:schemeClr val="bg1"/>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707" y="15373644"/>
            <a:ext cx="16849872" cy="4680796"/>
          </a:xfrm>
          <a:prstGeom prst="rect">
            <a:avLst/>
          </a:prstGeom>
        </p:spPr>
      </p:pic>
      <p:sp>
        <p:nvSpPr>
          <p:cNvPr id="10" name="Text Box 17"/>
          <p:cNvSpPr txBox="1">
            <a:spLocks noChangeArrowheads="1"/>
          </p:cNvSpPr>
          <p:nvPr/>
        </p:nvSpPr>
        <p:spPr bwMode="auto">
          <a:xfrm>
            <a:off x="954411" y="15229904"/>
            <a:ext cx="11386922" cy="5016738"/>
          </a:xfrm>
          <a:prstGeom prst="rect">
            <a:avLst/>
          </a:prstGeom>
          <a:noFill/>
          <a:ln w="9525">
            <a:noFill/>
            <a:miter lim="800000"/>
            <a:headEnd/>
            <a:tailEnd/>
          </a:ln>
        </p:spPr>
        <p:txBody>
          <a:bodyPr wrap="square" lIns="91421" tIns="45710" rIns="91421" bIns="45710">
            <a:spAutoFit/>
          </a:bodyPr>
          <a:lstStyle/>
          <a:p>
            <a:pPr algn="just">
              <a:spcAft>
                <a:spcPts val="600"/>
              </a:spcAft>
            </a:pPr>
            <a:r>
              <a:rPr lang="de-CH" sz="4000" dirty="0" smtClean="0"/>
              <a:t>lexikalischen </a:t>
            </a:r>
            <a:r>
              <a:rPr lang="de-CH" sz="4000" dirty="0"/>
              <a:t>über die semantische </a:t>
            </a:r>
            <a:r>
              <a:rPr lang="de-CH" sz="4000" dirty="0" smtClean="0"/>
              <a:t>Analyse</a:t>
            </a:r>
            <a:r>
              <a:rPr lang="de-CH" sz="4000" dirty="0"/>
              <a:t>, bis zum Übersetzen in den </a:t>
            </a:r>
            <a:r>
              <a:rPr lang="de-CH" sz="4000" dirty="0" err="1" smtClean="0"/>
              <a:t>Zielcode</a:t>
            </a:r>
            <a:r>
              <a:rPr lang="de-CH" sz="4000" dirty="0"/>
              <a:t>. Auf einige in </a:t>
            </a:r>
            <a:r>
              <a:rPr lang="de-CH" sz="4000" dirty="0" smtClean="0"/>
              <a:t>Programmiersprachen </a:t>
            </a:r>
            <a:r>
              <a:rPr lang="de-CH" sz="4000" dirty="0"/>
              <a:t>gängige Features, die für den </a:t>
            </a:r>
            <a:r>
              <a:rPr lang="de-CH" sz="4000" dirty="0" smtClean="0"/>
              <a:t>Sachverhalt </a:t>
            </a:r>
            <a:r>
              <a:rPr lang="de-CH" sz="4000" dirty="0"/>
              <a:t>dieser Arbeit irrelevant sind, wurde vorerst verzichtet. Erweiterungen sind jedoch ohne weiteres denkbar. Übersetzt wird LISA in Java, was den Zugriff auf das Java-Framework denkbar macht.</a:t>
            </a:r>
            <a:endParaRPr lang="de-CH" sz="4000" b="0" i="0" dirty="0">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1_quer_de_2010">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790825" rtl="0" eaLnBrk="1" fontAlgn="base" latinLnBrk="0" hangingPunct="1">
          <a:lnSpc>
            <a:spcPct val="100000"/>
          </a:lnSpc>
          <a:spcBef>
            <a:spcPct val="0"/>
          </a:spcBef>
          <a:spcAft>
            <a:spcPct val="0"/>
          </a:spcAft>
          <a:buClrTx/>
          <a:buSzTx/>
          <a:buFontTx/>
          <a:buNone/>
          <a:tabLst/>
          <a:defRPr kumimoji="0" lang="de-DE" sz="5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790825" rtl="0" eaLnBrk="1" fontAlgn="base" latinLnBrk="0" hangingPunct="1">
          <a:lnSpc>
            <a:spcPct val="100000"/>
          </a:lnSpc>
          <a:spcBef>
            <a:spcPct val="0"/>
          </a:spcBef>
          <a:spcAft>
            <a:spcPct val="0"/>
          </a:spcAft>
          <a:buClrTx/>
          <a:buSzTx/>
          <a:buFontTx/>
          <a:buNone/>
          <a:tabLst/>
          <a:defRPr kumimoji="0" lang="de-DE" sz="55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A1_quer_de_2010</Template>
  <TotalTime>0</TotalTime>
  <Words>384</Words>
  <Application>Microsoft Office PowerPoint</Application>
  <PresentationFormat>Benutzerdefiniert</PresentationFormat>
  <Paragraphs>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A1_quer_de_2010</vt:lpstr>
      <vt:lpstr>PowerPoint-Präsentation</vt:lpstr>
    </vt:vector>
  </TitlesOfParts>
  <Company>inova. SOLUTIONS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Ruben Bär</dc:creator>
  <cp:lastModifiedBy>Ruben Bär</cp:lastModifiedBy>
  <cp:revision>2</cp:revision>
  <dcterms:created xsi:type="dcterms:W3CDTF">2011-06-30T07:26:16Z</dcterms:created>
  <dcterms:modified xsi:type="dcterms:W3CDTF">2011-06-30T07:54:26Z</dcterms:modified>
</cp:coreProperties>
</file>