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30279975" cy="21386800"/>
  <p:notesSz cx="6731000" cy="98552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1pPr>
    <a:lvl2pPr marL="742950" indent="-28575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2pPr>
    <a:lvl3pPr marL="11430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3pPr>
    <a:lvl4pPr marL="16002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4pPr>
    <a:lvl5pPr marL="20574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3" d="100"/>
          <a:sy n="33" d="100"/>
        </p:scale>
        <p:origin x="-1656" y="-606"/>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371600" y="763588"/>
            <a:ext cx="5027613"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0" name="Rectangle 2"/>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de-DE" smtClean="0"/>
          </a:p>
        </p:txBody>
      </p:sp>
      <p:sp>
        <p:nvSpPr>
          <p:cNvPr id="2051" name="Rectangle 3"/>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6" charset="0"/>
                <a:cs typeface="DejaVu Sans" charset="0"/>
              </a:defRPr>
            </a:lvl1pPr>
          </a:lstStyle>
          <a:p>
            <a:endParaRPr lang="de-CH"/>
          </a:p>
        </p:txBody>
      </p:sp>
      <p:sp>
        <p:nvSpPr>
          <p:cNvPr id="2052" name="Rectangle 4"/>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6" charset="0"/>
                <a:cs typeface="DejaVu Sans" charset="0"/>
              </a:defRPr>
            </a:lvl1pPr>
          </a:lstStyle>
          <a:p>
            <a:endParaRPr lang="de-CH"/>
          </a:p>
        </p:txBody>
      </p:sp>
      <p:sp>
        <p:nvSpPr>
          <p:cNvPr id="2053" name="Rectangle 5"/>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6" charset="0"/>
                <a:cs typeface="DejaVu Sans" charset="0"/>
              </a:defRPr>
            </a:lvl1pPr>
          </a:lstStyle>
          <a:p>
            <a:endParaRPr lang="de-CH"/>
          </a:p>
        </p:txBody>
      </p:sp>
      <p:sp>
        <p:nvSpPr>
          <p:cNvPr id="2054" name="Rectangle 6"/>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6" charset="0"/>
                <a:cs typeface="DejaVu Sans" charset="0"/>
              </a:defRPr>
            </a:lvl1pPr>
          </a:lstStyle>
          <a:p>
            <a:fld id="{325E7B94-271F-442E-A118-9203BE52042A}" type="slidenum">
              <a:rPr lang="de-CH"/>
              <a:pPr/>
              <a:t>‹Nr.›</a:t>
            </a:fld>
            <a:endParaRPr lang="de-CH"/>
          </a:p>
        </p:txBody>
      </p:sp>
    </p:spTree>
    <p:extLst>
      <p:ext uri="{BB962C8B-B14F-4D97-AF65-F5344CB8AC3E}">
        <p14:creationId xmlns:p14="http://schemas.microsoft.com/office/powerpoint/2010/main" val="169186298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4ABB2F1-5552-42AA-9942-45F25FFFE5A4}" type="slidenum">
              <a:rPr lang="de-CH"/>
              <a:pPr/>
              <a:t>1</a:t>
            </a:fld>
            <a:endParaRPr lang="de-CH"/>
          </a:p>
        </p:txBody>
      </p:sp>
      <p:sp>
        <p:nvSpPr>
          <p:cNvPr id="4097" name="Rectangle 1"/>
          <p:cNvSpPr txBox="1">
            <a:spLocks noGrp="1" noChangeArrowheads="1"/>
          </p:cNvSpPr>
          <p:nvPr>
            <p:ph type="body"/>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p>
        </p:txBody>
      </p:sp>
      <p:sp>
        <p:nvSpPr>
          <p:cNvPr id="4098" name="Rectangle 2"/>
          <p:cNvSpPr>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a:lnSpc>
                <a:spcPct val="100000"/>
              </a:lnSpc>
            </a:pPr>
            <a:fld id="{7D4CF3FD-CE79-4320-A35F-7057327B0B24}" type="slidenum">
              <a:rPr lang="de-CH" sz="2500">
                <a:solidFill>
                  <a:srgbClr val="000000"/>
                </a:solidFill>
                <a:ea typeface="+mn-ea" charset="0"/>
                <a:cs typeface="+mn-ea" charset="0"/>
              </a:rPr>
              <a:pPr>
                <a:lnSpc>
                  <a:spcPct val="100000"/>
                </a:lnSpc>
              </a:pPr>
              <a:t>1</a:t>
            </a:fld>
            <a:endParaRPr lang="de-CH" sz="2500">
              <a:solidFill>
                <a:srgbClr val="000000"/>
              </a:solidFill>
              <a:ea typeface="+mn-ea" charset="0"/>
              <a:cs typeface="+mn-ea"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271713" y="6643688"/>
            <a:ext cx="25736550" cy="4584700"/>
          </a:xfrm>
        </p:spPr>
        <p:txBody>
          <a:bodyPr/>
          <a:lstStyle/>
          <a:p>
            <a:r>
              <a:rPr lang="de-DE" smtClean="0"/>
              <a:t>Titelmasterformat durch Klicken bearbeiten</a:t>
            </a:r>
            <a:endParaRPr lang="de-CH"/>
          </a:p>
        </p:txBody>
      </p:sp>
      <p:sp>
        <p:nvSpPr>
          <p:cNvPr id="3" name="Untertitel 2"/>
          <p:cNvSpPr>
            <a:spLocks noGrp="1"/>
          </p:cNvSpPr>
          <p:nvPr>
            <p:ph type="subTitle" idx="1"/>
          </p:nvPr>
        </p:nvSpPr>
        <p:spPr>
          <a:xfrm>
            <a:off x="4541838" y="12118975"/>
            <a:ext cx="21196300" cy="546576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CH"/>
          </a:p>
        </p:txBody>
      </p:sp>
    </p:spTree>
    <p:extLst>
      <p:ext uri="{BB962C8B-B14F-4D97-AF65-F5344CB8AC3E}">
        <p14:creationId xmlns:p14="http://schemas.microsoft.com/office/powerpoint/2010/main" val="742390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Tree>
    <p:extLst>
      <p:ext uri="{BB962C8B-B14F-4D97-AF65-F5344CB8AC3E}">
        <p14:creationId xmlns:p14="http://schemas.microsoft.com/office/powerpoint/2010/main" val="1454839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21951950" y="852488"/>
            <a:ext cx="6811963" cy="18264187"/>
          </a:xfrm>
        </p:spPr>
        <p:txBody>
          <a:bodyPr vert="eaVert"/>
          <a:lstStyle/>
          <a:p>
            <a:r>
              <a:rPr lang="de-DE" smtClean="0"/>
              <a:t>Titelmasterformat durch Klicken bearbeiten</a:t>
            </a:r>
            <a:endParaRPr lang="de-CH"/>
          </a:p>
        </p:txBody>
      </p:sp>
      <p:sp>
        <p:nvSpPr>
          <p:cNvPr id="3" name="Vertikaler Textplatzhalter 2"/>
          <p:cNvSpPr>
            <a:spLocks noGrp="1"/>
          </p:cNvSpPr>
          <p:nvPr>
            <p:ph type="body" orient="vert" idx="1"/>
          </p:nvPr>
        </p:nvSpPr>
        <p:spPr>
          <a:xfrm>
            <a:off x="1514475" y="852488"/>
            <a:ext cx="20285075" cy="18264187"/>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Tree>
    <p:extLst>
      <p:ext uri="{BB962C8B-B14F-4D97-AF65-F5344CB8AC3E}">
        <p14:creationId xmlns:p14="http://schemas.microsoft.com/office/powerpoint/2010/main" val="2713771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1514475" y="852488"/>
            <a:ext cx="27249438" cy="3570287"/>
          </a:xfrm>
        </p:spPr>
        <p:txBody>
          <a:bodyPr/>
          <a:lstStyle/>
          <a:p>
            <a:r>
              <a:rPr lang="de-DE" smtClean="0"/>
              <a:t>Titelmasterformat durch Klicken bearbeiten</a:t>
            </a:r>
            <a:endParaRPr lang="de-CH"/>
          </a:p>
        </p:txBody>
      </p:sp>
    </p:spTree>
    <p:extLst>
      <p:ext uri="{BB962C8B-B14F-4D97-AF65-F5344CB8AC3E}">
        <p14:creationId xmlns:p14="http://schemas.microsoft.com/office/powerpoint/2010/main" val="4112984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Tree>
    <p:extLst>
      <p:ext uri="{BB962C8B-B14F-4D97-AF65-F5344CB8AC3E}">
        <p14:creationId xmlns:p14="http://schemas.microsoft.com/office/powerpoint/2010/main" val="855077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92363" y="13742988"/>
            <a:ext cx="25738137" cy="4248150"/>
          </a:xfrm>
        </p:spPr>
        <p:txBody>
          <a:bodyPr anchor="t"/>
          <a:lstStyle>
            <a:lvl1pPr algn="l">
              <a:defRPr sz="4000" b="1" cap="all"/>
            </a:lvl1pPr>
          </a:lstStyle>
          <a:p>
            <a:r>
              <a:rPr lang="de-DE" smtClean="0"/>
              <a:t>Titelmasterformat durch Klicken bearbeiten</a:t>
            </a:r>
            <a:endParaRPr lang="de-CH"/>
          </a:p>
        </p:txBody>
      </p:sp>
      <p:sp>
        <p:nvSpPr>
          <p:cNvPr id="3" name="Textplatzhalter 2"/>
          <p:cNvSpPr>
            <a:spLocks noGrp="1"/>
          </p:cNvSpPr>
          <p:nvPr>
            <p:ph type="body" idx="1"/>
          </p:nvPr>
        </p:nvSpPr>
        <p:spPr>
          <a:xfrm>
            <a:off x="2392363" y="9064625"/>
            <a:ext cx="25738137" cy="467836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Tree>
    <p:extLst>
      <p:ext uri="{BB962C8B-B14F-4D97-AF65-F5344CB8AC3E}">
        <p14:creationId xmlns:p14="http://schemas.microsoft.com/office/powerpoint/2010/main" val="3104475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sz="half" idx="1"/>
          </p:nvPr>
        </p:nvSpPr>
        <p:spPr>
          <a:xfrm>
            <a:off x="1514475" y="5003800"/>
            <a:ext cx="13547725" cy="14112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Inhaltsplatzhalter 3"/>
          <p:cNvSpPr>
            <a:spLocks noGrp="1"/>
          </p:cNvSpPr>
          <p:nvPr>
            <p:ph sz="half" idx="2"/>
          </p:nvPr>
        </p:nvSpPr>
        <p:spPr>
          <a:xfrm>
            <a:off x="15214600" y="5003800"/>
            <a:ext cx="13549313" cy="14112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Tree>
    <p:extLst>
      <p:ext uri="{BB962C8B-B14F-4D97-AF65-F5344CB8AC3E}">
        <p14:creationId xmlns:p14="http://schemas.microsoft.com/office/powerpoint/2010/main" val="406152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514475" y="857250"/>
            <a:ext cx="27251025" cy="3563938"/>
          </a:xfrm>
        </p:spPr>
        <p:txBody>
          <a:bodyPr/>
          <a:lstStyle>
            <a:lvl1pPr>
              <a:defRPr/>
            </a:lvl1pPr>
          </a:lstStyle>
          <a:p>
            <a:r>
              <a:rPr lang="de-DE" smtClean="0"/>
              <a:t>Titelmasterformat durch Klicken bearbeiten</a:t>
            </a:r>
            <a:endParaRPr lang="de-CH"/>
          </a:p>
        </p:txBody>
      </p:sp>
      <p:sp>
        <p:nvSpPr>
          <p:cNvPr id="3" name="Textplatzhalter 2"/>
          <p:cNvSpPr>
            <a:spLocks noGrp="1"/>
          </p:cNvSpPr>
          <p:nvPr>
            <p:ph type="body" idx="1"/>
          </p:nvPr>
        </p:nvSpPr>
        <p:spPr>
          <a:xfrm>
            <a:off x="1514475" y="4787900"/>
            <a:ext cx="13377863" cy="19939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1514475" y="6781800"/>
            <a:ext cx="13377863" cy="123221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5" name="Textplatzhalter 4"/>
          <p:cNvSpPr>
            <a:spLocks noGrp="1"/>
          </p:cNvSpPr>
          <p:nvPr>
            <p:ph type="body" sz="quarter" idx="3"/>
          </p:nvPr>
        </p:nvSpPr>
        <p:spPr>
          <a:xfrm>
            <a:off x="15381288" y="4787900"/>
            <a:ext cx="13384212" cy="19939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15381288" y="6781800"/>
            <a:ext cx="13384212" cy="123221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Tree>
    <p:extLst>
      <p:ext uri="{BB962C8B-B14F-4D97-AF65-F5344CB8AC3E}">
        <p14:creationId xmlns:p14="http://schemas.microsoft.com/office/powerpoint/2010/main" val="4044914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Tree>
    <p:extLst>
      <p:ext uri="{BB962C8B-B14F-4D97-AF65-F5344CB8AC3E}">
        <p14:creationId xmlns:p14="http://schemas.microsoft.com/office/powerpoint/2010/main" val="1505157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2084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514475" y="850900"/>
            <a:ext cx="9961563" cy="3624263"/>
          </a:xfrm>
        </p:spPr>
        <p:txBody>
          <a:bodyPr anchor="b"/>
          <a:lstStyle>
            <a:lvl1pPr algn="l">
              <a:defRPr sz="2000" b="1"/>
            </a:lvl1pPr>
          </a:lstStyle>
          <a:p>
            <a:r>
              <a:rPr lang="de-DE" smtClean="0"/>
              <a:t>Titelmasterformat durch Klicken bearbeiten</a:t>
            </a:r>
            <a:endParaRPr lang="de-CH"/>
          </a:p>
        </p:txBody>
      </p:sp>
      <p:sp>
        <p:nvSpPr>
          <p:cNvPr id="3" name="Inhaltsplatzhalter 2"/>
          <p:cNvSpPr>
            <a:spLocks noGrp="1"/>
          </p:cNvSpPr>
          <p:nvPr>
            <p:ph idx="1"/>
          </p:nvPr>
        </p:nvSpPr>
        <p:spPr>
          <a:xfrm>
            <a:off x="11837988" y="850900"/>
            <a:ext cx="16927512" cy="182530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Textplatzhalter 3"/>
          <p:cNvSpPr>
            <a:spLocks noGrp="1"/>
          </p:cNvSpPr>
          <p:nvPr>
            <p:ph type="body" sz="half" idx="2"/>
          </p:nvPr>
        </p:nvSpPr>
        <p:spPr>
          <a:xfrm>
            <a:off x="1514475" y="4475163"/>
            <a:ext cx="9961563" cy="146288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2640775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35663" y="14970125"/>
            <a:ext cx="18167350" cy="1768475"/>
          </a:xfrm>
        </p:spPr>
        <p:txBody>
          <a:bodyPr anchor="b"/>
          <a:lstStyle>
            <a:lvl1pPr algn="l">
              <a:defRPr sz="2000" b="1"/>
            </a:lvl1pPr>
          </a:lstStyle>
          <a:p>
            <a:r>
              <a:rPr lang="de-DE" smtClean="0"/>
              <a:t>Titelmasterformat durch Klicken bearbeiten</a:t>
            </a:r>
            <a:endParaRPr lang="de-CH"/>
          </a:p>
        </p:txBody>
      </p:sp>
      <p:sp>
        <p:nvSpPr>
          <p:cNvPr id="3" name="Bildplatzhalter 2"/>
          <p:cNvSpPr>
            <a:spLocks noGrp="1"/>
          </p:cNvSpPr>
          <p:nvPr>
            <p:ph type="pic" idx="1"/>
          </p:nvPr>
        </p:nvSpPr>
        <p:spPr>
          <a:xfrm>
            <a:off x="5935663" y="1911350"/>
            <a:ext cx="18167350" cy="128317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p:cNvSpPr>
            <a:spLocks noGrp="1"/>
          </p:cNvSpPr>
          <p:nvPr>
            <p:ph type="body" sz="half" idx="2"/>
          </p:nvPr>
        </p:nvSpPr>
        <p:spPr>
          <a:xfrm>
            <a:off x="5935663" y="16738600"/>
            <a:ext cx="18167350" cy="25098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409326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20523200"/>
            <a:ext cx="30279975" cy="1271588"/>
          </a:xfrm>
          <a:prstGeom prst="rect">
            <a:avLst/>
          </a:prstGeom>
          <a:solidFill>
            <a:srgbClr val="E2001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CH"/>
          </a:p>
        </p:txBody>
      </p:sp>
      <p:sp>
        <p:nvSpPr>
          <p:cNvPr id="1026" name="Rectangle 2"/>
          <p:cNvSpPr>
            <a:spLocks noChangeArrowheads="1"/>
          </p:cNvSpPr>
          <p:nvPr/>
        </p:nvSpPr>
        <p:spPr bwMode="auto">
          <a:xfrm>
            <a:off x="0" y="0"/>
            <a:ext cx="30279975" cy="2033588"/>
          </a:xfrm>
          <a:prstGeom prst="rect">
            <a:avLst/>
          </a:prstGeom>
          <a:solidFill>
            <a:srgbClr val="E2001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CH"/>
          </a:p>
        </p:txBody>
      </p:sp>
      <p:pic>
        <p:nvPicPr>
          <p:cNvPr id="1027"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1858625" y="700088"/>
            <a:ext cx="8143875" cy="812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8" name="Rectangle 4"/>
          <p:cNvSpPr>
            <a:spLocks noGrp="1" noChangeArrowheads="1"/>
          </p:cNvSpPr>
          <p:nvPr>
            <p:ph type="title"/>
          </p:nvPr>
        </p:nvSpPr>
        <p:spPr bwMode="auto">
          <a:xfrm>
            <a:off x="1514475" y="852488"/>
            <a:ext cx="27249438" cy="3570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9" name="Rectangle 5"/>
          <p:cNvSpPr>
            <a:spLocks noGrp="1" noChangeArrowheads="1"/>
          </p:cNvSpPr>
          <p:nvPr>
            <p:ph type="body" idx="1"/>
          </p:nvPr>
        </p:nvSpPr>
        <p:spPr bwMode="auto">
          <a:xfrm>
            <a:off x="1514475" y="5003800"/>
            <a:ext cx="27249438" cy="14112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224"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9pPr>
    </p:titleStyle>
    <p:bodyStyle>
      <a:lvl1pPr marL="342900" indent="-342900" algn="l" defTabSz="457200" rtl="0" fontAlgn="base" hangingPunct="0">
        <a:lnSpc>
          <a:spcPct val="93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fontAlgn="base" hangingPunct="0">
        <a:lnSpc>
          <a:spcPct val="93000"/>
        </a:lnSpc>
        <a:spcBef>
          <a:spcPct val="0"/>
        </a:spcBef>
        <a:spcAft>
          <a:spcPts val="1138"/>
        </a:spcAft>
        <a:buClr>
          <a:srgbClr val="000000"/>
        </a:buClr>
        <a:buSzPct val="100000"/>
        <a:buFont typeface="Times New Roman" pitchFamily="16" charset="0"/>
        <a:defRPr sz="2800">
          <a:solidFill>
            <a:srgbClr val="000000"/>
          </a:solidFill>
          <a:latin typeface="+mn-lt"/>
          <a:ea typeface="+mn-ea"/>
          <a:cs typeface="+mn-cs"/>
        </a:defRPr>
      </a:lvl2pPr>
      <a:lvl3pPr marL="1143000" indent="-228600" algn="l" defTabSz="457200" rtl="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ea typeface="+mn-ea"/>
          <a:cs typeface="+mn-cs"/>
        </a:defRPr>
      </a:lvl3pPr>
      <a:lvl4pPr marL="1600200" indent="-228600" algn="l" defTabSz="457200" rtl="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ea typeface="+mn-ea"/>
          <a:cs typeface="+mn-cs"/>
        </a:defRPr>
      </a:lvl4pPr>
      <a:lvl5pPr marL="20574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936625" y="2447925"/>
            <a:ext cx="27795538" cy="852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pPr>
            <a:r>
              <a:rPr lang="de-CH" sz="5000" b="1">
                <a:solidFill>
                  <a:srgbClr val="E20019"/>
                </a:solidFill>
                <a:ea typeface="Droid Sans Fallback" charset="0"/>
                <a:cs typeface="Droid Sans Fallback" charset="0"/>
              </a:rPr>
              <a:t>LISA – </a:t>
            </a:r>
            <a:r>
              <a:rPr lang="de-CH" sz="5000" b="1" i="1">
                <a:solidFill>
                  <a:srgbClr val="E20019"/>
                </a:solidFill>
                <a:ea typeface="Droid Sans Fallback" charset="0"/>
                <a:cs typeface="Droid Sans Fallback" charset="0"/>
              </a:rPr>
              <a:t>L</a:t>
            </a:r>
            <a:r>
              <a:rPr lang="de-CH" sz="5000" b="1">
                <a:solidFill>
                  <a:srgbClr val="E20019"/>
                </a:solidFill>
                <a:ea typeface="Droid Sans Fallback" charset="0"/>
                <a:cs typeface="Droid Sans Fallback" charset="0"/>
              </a:rPr>
              <a:t>ISA </a:t>
            </a:r>
            <a:r>
              <a:rPr lang="de-CH" sz="5000" b="1" i="1">
                <a:solidFill>
                  <a:srgbClr val="E20019"/>
                </a:solidFill>
                <a:ea typeface="Droid Sans Fallback" charset="0"/>
                <a:cs typeface="Droid Sans Fallback" charset="0"/>
              </a:rPr>
              <a:t>i</a:t>
            </a:r>
            <a:r>
              <a:rPr lang="de-CH" sz="5000" b="1">
                <a:solidFill>
                  <a:srgbClr val="E20019"/>
                </a:solidFill>
                <a:ea typeface="Droid Sans Fallback" charset="0"/>
                <a:cs typeface="Droid Sans Fallback" charset="0"/>
              </a:rPr>
              <a:t>ncludes </a:t>
            </a:r>
            <a:r>
              <a:rPr lang="de-CH" sz="5000" b="1" i="1">
                <a:solidFill>
                  <a:srgbClr val="E20019"/>
                </a:solidFill>
                <a:ea typeface="Droid Sans Fallback" charset="0"/>
                <a:cs typeface="Droid Sans Fallback" charset="0"/>
              </a:rPr>
              <a:t>S</a:t>
            </a:r>
            <a:r>
              <a:rPr lang="de-CH" sz="5000" b="1">
                <a:solidFill>
                  <a:srgbClr val="E20019"/>
                </a:solidFill>
                <a:ea typeface="Droid Sans Fallback" charset="0"/>
                <a:cs typeface="Droid Sans Fallback" charset="0"/>
              </a:rPr>
              <a:t>ubcl</a:t>
            </a:r>
            <a:r>
              <a:rPr lang="de-CH" sz="5000" b="1" i="1">
                <a:solidFill>
                  <a:srgbClr val="E20019"/>
                </a:solidFill>
                <a:ea typeface="Droid Sans Fallback" charset="0"/>
                <a:cs typeface="Droid Sans Fallback" charset="0"/>
              </a:rPr>
              <a:t>a</a:t>
            </a:r>
            <a:r>
              <a:rPr lang="de-CH" sz="5000" b="1">
                <a:solidFill>
                  <a:srgbClr val="E20019"/>
                </a:solidFill>
                <a:ea typeface="Droid Sans Fallback" charset="0"/>
                <a:cs typeface="Droid Sans Fallback" charset="0"/>
              </a:rPr>
              <a:t>ssing</a:t>
            </a:r>
          </a:p>
        </p:txBody>
      </p:sp>
      <p:sp>
        <p:nvSpPr>
          <p:cNvPr id="3074" name="Rectangle 2"/>
          <p:cNvSpPr>
            <a:spLocks noChangeArrowheads="1"/>
          </p:cNvSpPr>
          <p:nvPr/>
        </p:nvSpPr>
        <p:spPr bwMode="auto">
          <a:xfrm>
            <a:off x="936625" y="3455988"/>
            <a:ext cx="27795538" cy="2716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algn="just">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pPr>
            <a:r>
              <a:rPr lang="de-CH" sz="4000" b="1" dirty="0">
                <a:solidFill>
                  <a:srgbClr val="000000"/>
                </a:solidFill>
                <a:ea typeface="Droid Sans Fallback" charset="0"/>
                <a:cs typeface="Droid Sans Fallback" charset="0"/>
              </a:rPr>
              <a:t>LISA ist eine objektorientierte Programmiersprache, welche von Grund auf selbst entwickelt wurde. Sie ist statisch typisiert und syntaktisch an Scala und Java angelehnt. Der Fokus liegt auf dem innovativen Typensystem und nicht auf einer umfangreichen Programmiersprache, um gezielt das Konzept von </a:t>
            </a:r>
            <a:r>
              <a:rPr lang="de-CH" sz="4000" b="1" i="1" dirty="0" err="1">
                <a:solidFill>
                  <a:srgbClr val="000000"/>
                </a:solidFill>
                <a:ea typeface="Droid Sans Fallback" charset="0"/>
                <a:cs typeface="Droid Sans Fallback" charset="0"/>
              </a:rPr>
              <a:t>Subclassing</a:t>
            </a:r>
            <a:r>
              <a:rPr lang="de-CH" sz="4000" b="1" dirty="0">
                <a:solidFill>
                  <a:srgbClr val="000000"/>
                </a:solidFill>
                <a:ea typeface="Droid Sans Fallback" charset="0"/>
                <a:cs typeface="Droid Sans Fallback" charset="0"/>
              </a:rPr>
              <a:t> zu </a:t>
            </a:r>
            <a:r>
              <a:rPr lang="de-CH" sz="4000" b="1" dirty="0" smtClean="0">
                <a:solidFill>
                  <a:srgbClr val="000000"/>
                </a:solidFill>
                <a:ea typeface="Droid Sans Fallback" charset="0"/>
                <a:cs typeface="Droid Sans Fallback" charset="0"/>
              </a:rPr>
              <a:t>untersuchen</a:t>
            </a:r>
            <a:r>
              <a:rPr lang="de-CH" sz="4000" b="1" dirty="0">
                <a:solidFill>
                  <a:srgbClr val="000000"/>
                </a:solidFill>
                <a:ea typeface="Droid Sans Fallback" charset="0"/>
                <a:cs typeface="Droid Sans Fallback" charset="0"/>
              </a:rPr>
              <a:t>.</a:t>
            </a:r>
          </a:p>
        </p:txBody>
      </p:sp>
      <p:sp>
        <p:nvSpPr>
          <p:cNvPr id="3075" name="Rectangle 3"/>
          <p:cNvSpPr>
            <a:spLocks noChangeArrowheads="1"/>
          </p:cNvSpPr>
          <p:nvPr/>
        </p:nvSpPr>
        <p:spPr bwMode="auto">
          <a:xfrm>
            <a:off x="11858625" y="20766088"/>
            <a:ext cx="3665538"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400" tIns="43200" rIns="86400" bIns="43200"/>
          <a:lstStyle/>
          <a:p>
            <a:pPr>
              <a:lnSpc>
                <a:spcPct val="100000"/>
              </a:lnSpc>
              <a:tabLst>
                <a:tab pos="723900" algn="l"/>
                <a:tab pos="1447800" algn="l"/>
                <a:tab pos="2171700" algn="l"/>
                <a:tab pos="2895600" algn="l"/>
                <a:tab pos="3619500" algn="l"/>
              </a:tabLst>
            </a:pPr>
            <a:r>
              <a:rPr lang="de-CH" sz="2500" b="1">
                <a:solidFill>
                  <a:srgbClr val="FFFFFF"/>
                </a:solidFill>
                <a:ea typeface="Droid Sans Fallback" charset="0"/>
                <a:cs typeface="Droid Sans Fallback" charset="0"/>
              </a:rPr>
              <a:t>Fachbereich Informatik</a:t>
            </a:r>
          </a:p>
        </p:txBody>
      </p:sp>
      <p:sp>
        <p:nvSpPr>
          <p:cNvPr id="3076" name="Rectangle 4"/>
          <p:cNvSpPr>
            <a:spLocks noChangeArrowheads="1"/>
          </p:cNvSpPr>
          <p:nvPr/>
        </p:nvSpPr>
        <p:spPr bwMode="auto">
          <a:xfrm>
            <a:off x="630238" y="20689888"/>
            <a:ext cx="5607050" cy="676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96280" tIns="147960" rIns="296280" bIns="147960"/>
          <a:lstStyle/>
          <a:p>
            <a:pPr>
              <a:lnSpc>
                <a:spcPct val="100000"/>
              </a:lnSpc>
              <a:tabLst>
                <a:tab pos="723900" algn="l"/>
                <a:tab pos="1447800" algn="l"/>
                <a:tab pos="2171700" algn="l"/>
                <a:tab pos="2895600" algn="l"/>
                <a:tab pos="3619500" algn="l"/>
                <a:tab pos="4343400" algn="l"/>
                <a:tab pos="5067300" algn="l"/>
              </a:tabLst>
            </a:pPr>
            <a:r>
              <a:rPr lang="de-CH" sz="2500" dirty="0">
                <a:solidFill>
                  <a:srgbClr val="FFFFFF"/>
                </a:solidFill>
                <a:ea typeface="Droid Sans Fallback" charset="0"/>
                <a:cs typeface="Droid Sans Fallback" charset="0"/>
              </a:rPr>
              <a:t>Bachelor Thesis 2011</a:t>
            </a:r>
          </a:p>
        </p:txBody>
      </p:sp>
      <p:sp>
        <p:nvSpPr>
          <p:cNvPr id="3077" name="Rectangle 5"/>
          <p:cNvSpPr>
            <a:spLocks noChangeArrowheads="1"/>
          </p:cNvSpPr>
          <p:nvPr/>
        </p:nvSpPr>
        <p:spPr bwMode="auto">
          <a:xfrm>
            <a:off x="22328188" y="20414480"/>
            <a:ext cx="7950200"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96280" tIns="147960" rIns="296280" bIns="147960"/>
          <a:lstStyle/>
          <a:p>
            <a:pPr algn="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de-CH" sz="2500" dirty="0" smtClean="0">
                <a:solidFill>
                  <a:srgbClr val="FFFFFF"/>
                </a:solidFill>
                <a:ea typeface="Droid Sans Fallback" charset="0"/>
                <a:cs typeface="Droid Sans Fallback" charset="0"/>
              </a:rPr>
              <a:t>Studenten: </a:t>
            </a:r>
            <a:r>
              <a:rPr lang="de-CH" sz="2500" b="1" dirty="0">
                <a:solidFill>
                  <a:srgbClr val="FFFFFF"/>
                </a:solidFill>
                <a:ea typeface="Droid Sans Fallback" charset="0"/>
                <a:cs typeface="Droid Sans Fallback" charset="0"/>
              </a:rPr>
              <a:t>Ruben Bär und Stefan Heinemann</a:t>
            </a:r>
          </a:p>
          <a:p>
            <a:pPr algn="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de-CH" sz="2500" dirty="0" smtClean="0">
                <a:solidFill>
                  <a:srgbClr val="FFFFFF"/>
                </a:solidFill>
                <a:ea typeface="Droid Sans Fallback" charset="0"/>
                <a:cs typeface="Droid Sans Fallback" charset="0"/>
              </a:rPr>
              <a:t>Betreuer: </a:t>
            </a:r>
            <a:r>
              <a:rPr lang="de-CH" sz="2500" b="1" dirty="0">
                <a:solidFill>
                  <a:srgbClr val="FFFFFF"/>
                </a:solidFill>
                <a:ea typeface="Droid Sans Fallback" charset="0"/>
                <a:cs typeface="Droid Sans Fallback" charset="0"/>
              </a:rPr>
              <a:t>Prof. Dr. Olivier Biberstein</a:t>
            </a:r>
          </a:p>
        </p:txBody>
      </p:sp>
      <p:sp>
        <p:nvSpPr>
          <p:cNvPr id="3078" name="Rectangle 6"/>
          <p:cNvSpPr>
            <a:spLocks noChangeArrowheads="1"/>
          </p:cNvSpPr>
          <p:nvPr/>
        </p:nvSpPr>
        <p:spPr bwMode="auto">
          <a:xfrm>
            <a:off x="14630400" y="6199188"/>
            <a:ext cx="14173200" cy="809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algn="just">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Lst>
            </a:pPr>
            <a:r>
              <a:rPr lang="de-CH" sz="4000" dirty="0" smtClean="0">
                <a:solidFill>
                  <a:srgbClr val="000000"/>
                </a:solidFill>
                <a:ea typeface="Droid Sans Fallback" charset="0"/>
                <a:cs typeface="Droid Sans Fallback" charset="0"/>
              </a:rPr>
              <a:t>verhindert, andererseits </a:t>
            </a:r>
            <a:r>
              <a:rPr lang="de-CH" sz="4000" dirty="0">
                <a:solidFill>
                  <a:srgbClr val="000000"/>
                </a:solidFill>
                <a:ea typeface="Droid Sans Fallback" charset="0"/>
                <a:cs typeface="Droid Sans Fallback" charset="0"/>
              </a:rPr>
              <a:t>teilweise das Kompilieren von </a:t>
            </a:r>
            <a:r>
              <a:rPr lang="de-CH" sz="4000" dirty="0" smtClean="0">
                <a:solidFill>
                  <a:srgbClr val="000000"/>
                </a:solidFill>
                <a:ea typeface="Droid Sans Fallback" charset="0"/>
                <a:cs typeface="Droid Sans Fallback" charset="0"/>
              </a:rPr>
              <a:t>sinn-vollem </a:t>
            </a:r>
            <a:r>
              <a:rPr lang="de-CH" sz="4000" dirty="0">
                <a:solidFill>
                  <a:srgbClr val="000000"/>
                </a:solidFill>
                <a:ea typeface="Droid Sans Fallback" charset="0"/>
                <a:cs typeface="Droid Sans Fallback" charset="0"/>
              </a:rPr>
              <a:t>Quellcode bezüglich der </a:t>
            </a:r>
            <a:r>
              <a:rPr lang="de-CH" sz="4000" dirty="0" smtClean="0">
                <a:solidFill>
                  <a:srgbClr val="000000"/>
                </a:solidFill>
                <a:ea typeface="Droid Sans Fallback" charset="0"/>
                <a:cs typeface="Droid Sans Fallback" charset="0"/>
              </a:rPr>
              <a:t>Wiederverwendbarkeit unter-bindet</a:t>
            </a:r>
            <a:r>
              <a:rPr lang="de-CH" sz="4000" dirty="0">
                <a:solidFill>
                  <a:srgbClr val="000000"/>
                </a:solidFill>
                <a:ea typeface="Droid Sans Fallback" charset="0"/>
                <a:cs typeface="Droid Sans Fallback" charset="0"/>
              </a:rPr>
              <a:t>. Als Beispiel soll die </a:t>
            </a:r>
            <a:r>
              <a:rPr lang="de-CH" sz="4000" i="1" dirty="0" err="1">
                <a:solidFill>
                  <a:srgbClr val="000000"/>
                </a:solidFill>
                <a:ea typeface="Droid Sans Fallback" charset="0"/>
                <a:cs typeface="Droid Sans Fallback" charset="0"/>
              </a:rPr>
              <a:t>equals</a:t>
            </a:r>
            <a:r>
              <a:rPr lang="de-CH" sz="4000" dirty="0">
                <a:solidFill>
                  <a:srgbClr val="000000"/>
                </a:solidFill>
                <a:ea typeface="Droid Sans Fallback" charset="0"/>
                <a:cs typeface="Droid Sans Fallback" charset="0"/>
              </a:rPr>
              <a:t> Methode der Klasse </a:t>
            </a:r>
            <a:r>
              <a:rPr lang="de-CH" sz="4000" i="1" dirty="0" err="1">
                <a:solidFill>
                  <a:srgbClr val="000000"/>
                </a:solidFill>
                <a:ea typeface="Droid Sans Fallback" charset="0"/>
                <a:cs typeface="Droid Sans Fallback" charset="0"/>
              </a:rPr>
              <a:t>Object</a:t>
            </a:r>
            <a:r>
              <a:rPr lang="de-CH" sz="4000" dirty="0">
                <a:solidFill>
                  <a:srgbClr val="000000"/>
                </a:solidFill>
                <a:ea typeface="Droid Sans Fallback" charset="0"/>
                <a:cs typeface="Droid Sans Fallback" charset="0"/>
              </a:rPr>
              <a:t> in Java betrachtet werden. Wird diese Methode in Klassen, welche immer </a:t>
            </a:r>
            <a:r>
              <a:rPr lang="de-CH" sz="4000" i="1" dirty="0" err="1">
                <a:solidFill>
                  <a:srgbClr val="000000"/>
                </a:solidFill>
                <a:ea typeface="Droid Sans Fallback" charset="0"/>
                <a:cs typeface="Droid Sans Fallback" charset="0"/>
              </a:rPr>
              <a:t>Object</a:t>
            </a:r>
            <a:r>
              <a:rPr lang="de-CH" sz="4000" dirty="0">
                <a:solidFill>
                  <a:srgbClr val="000000"/>
                </a:solidFill>
                <a:ea typeface="Droid Sans Fallback" charset="0"/>
                <a:cs typeface="Droid Sans Fallback" charset="0"/>
              </a:rPr>
              <a:t> als </a:t>
            </a:r>
            <a:r>
              <a:rPr lang="de-CH" sz="4000" dirty="0" err="1">
                <a:solidFill>
                  <a:srgbClr val="000000"/>
                </a:solidFill>
                <a:ea typeface="Droid Sans Fallback" charset="0"/>
                <a:cs typeface="Droid Sans Fallback" charset="0"/>
              </a:rPr>
              <a:t>Supertyp</a:t>
            </a:r>
            <a:r>
              <a:rPr lang="de-CH" sz="4000" dirty="0">
                <a:solidFill>
                  <a:srgbClr val="000000"/>
                </a:solidFill>
                <a:ea typeface="Droid Sans Fallback" charset="0"/>
                <a:cs typeface="Droid Sans Fallback" charset="0"/>
              </a:rPr>
              <a:t> haben, weiter spezialisiert, ist die Verwendung von typunsicheren Anweisungen, wie zum Beispiel </a:t>
            </a:r>
            <a:r>
              <a:rPr lang="de-CH" sz="4000" i="1" dirty="0" err="1">
                <a:solidFill>
                  <a:srgbClr val="000000"/>
                </a:solidFill>
                <a:ea typeface="Droid Sans Fallback" charset="0"/>
                <a:cs typeface="Droid Sans Fallback" charset="0"/>
              </a:rPr>
              <a:t>Casts</a:t>
            </a:r>
            <a:r>
              <a:rPr lang="de-CH" sz="4000" dirty="0">
                <a:solidFill>
                  <a:srgbClr val="000000"/>
                </a:solidFill>
                <a:ea typeface="Droid Sans Fallback" charset="0"/>
                <a:cs typeface="Droid Sans Fallback" charset="0"/>
              </a:rPr>
              <a:t>, unumgänglich.</a:t>
            </a:r>
          </a:p>
          <a:p>
            <a:pPr algn="just">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Lst>
            </a:pPr>
            <a:r>
              <a:rPr lang="de-CH" sz="4000" dirty="0">
                <a:solidFill>
                  <a:srgbClr val="000000"/>
                </a:solidFill>
                <a:ea typeface="Droid Sans Fallback" charset="0"/>
                <a:cs typeface="Droid Sans Fallback" charset="0"/>
              </a:rPr>
              <a:t>Ähnliche Probleme können zwar mit </a:t>
            </a:r>
            <a:r>
              <a:rPr lang="de-CH" sz="4000" i="1" dirty="0" err="1">
                <a:solidFill>
                  <a:srgbClr val="000000"/>
                </a:solidFill>
                <a:ea typeface="Droid Sans Fallback" charset="0"/>
                <a:cs typeface="Droid Sans Fallback" charset="0"/>
              </a:rPr>
              <a:t>Generics</a:t>
            </a:r>
            <a:r>
              <a:rPr lang="de-CH" sz="4000" dirty="0">
                <a:solidFill>
                  <a:srgbClr val="000000"/>
                </a:solidFill>
                <a:ea typeface="Droid Sans Fallback" charset="0"/>
                <a:cs typeface="Droid Sans Fallback" charset="0"/>
              </a:rPr>
              <a:t> gelöst werden, jedoch stösst dieses Modell bei Typen, welche sich selbst als Methodenparameter erwarten, wie es bei </a:t>
            </a:r>
            <a:r>
              <a:rPr lang="de-CH" sz="4000" i="1" dirty="0" err="1" smtClean="0">
                <a:solidFill>
                  <a:srgbClr val="000000"/>
                </a:solidFill>
                <a:ea typeface="Droid Sans Fallback" charset="0"/>
                <a:cs typeface="Droid Sans Fallback" charset="0"/>
              </a:rPr>
              <a:t>equals</a:t>
            </a:r>
            <a:r>
              <a:rPr lang="de-CH" sz="4000" dirty="0" smtClean="0">
                <a:solidFill>
                  <a:srgbClr val="000000"/>
                </a:solidFill>
                <a:ea typeface="Droid Sans Fallback" charset="0"/>
                <a:cs typeface="Droid Sans Fallback" charset="0"/>
              </a:rPr>
              <a:t> von </a:t>
            </a:r>
            <a:r>
              <a:rPr lang="de-CH" sz="4000" i="1" dirty="0" err="1" smtClean="0">
                <a:solidFill>
                  <a:srgbClr val="000000"/>
                </a:solidFill>
                <a:ea typeface="Droid Sans Fallback" charset="0"/>
                <a:cs typeface="Droid Sans Fallback" charset="0"/>
              </a:rPr>
              <a:t>Object</a:t>
            </a:r>
            <a:r>
              <a:rPr lang="de-CH" sz="4000" dirty="0" smtClean="0">
                <a:solidFill>
                  <a:srgbClr val="000000"/>
                </a:solidFill>
                <a:ea typeface="Droid Sans Fallback" charset="0"/>
                <a:cs typeface="Droid Sans Fallback" charset="0"/>
              </a:rPr>
              <a:t> </a:t>
            </a:r>
            <a:r>
              <a:rPr lang="de-CH" sz="4000" dirty="0">
                <a:solidFill>
                  <a:srgbClr val="000000"/>
                </a:solidFill>
                <a:ea typeface="Droid Sans Fallback" charset="0"/>
                <a:cs typeface="Droid Sans Fallback" charset="0"/>
              </a:rPr>
              <a:t>der Fall ist, an seine Grenzen. Eine direkte Erweiterung von </a:t>
            </a:r>
            <a:r>
              <a:rPr lang="de-CH" sz="4000" i="1" dirty="0" err="1">
                <a:solidFill>
                  <a:srgbClr val="000000"/>
                </a:solidFill>
                <a:ea typeface="Droid Sans Fallback" charset="0"/>
                <a:cs typeface="Droid Sans Fallback" charset="0"/>
              </a:rPr>
              <a:t>Generics</a:t>
            </a:r>
            <a:r>
              <a:rPr lang="de-CH" sz="4000" dirty="0">
                <a:solidFill>
                  <a:srgbClr val="000000"/>
                </a:solidFill>
                <a:ea typeface="Droid Sans Fallback" charset="0"/>
                <a:cs typeface="Droid Sans Fallback" charset="0"/>
              </a:rPr>
              <a:t> ist das </a:t>
            </a:r>
            <a:r>
              <a:rPr lang="de-CH" sz="4000" i="1" dirty="0" err="1">
                <a:solidFill>
                  <a:srgbClr val="000000"/>
                </a:solidFill>
                <a:ea typeface="Droid Sans Fallback" charset="0"/>
                <a:cs typeface="Droid Sans Fallback" charset="0"/>
              </a:rPr>
              <a:t>Subclassing</a:t>
            </a:r>
            <a:r>
              <a:rPr lang="de-CH" sz="4000" dirty="0">
                <a:solidFill>
                  <a:srgbClr val="000000"/>
                </a:solidFill>
                <a:ea typeface="Droid Sans Fallback" charset="0"/>
                <a:cs typeface="Droid Sans Fallback" charset="0"/>
              </a:rPr>
              <a:t>, welches das Parametrisieren vom eigenen Typ implizit umsetzt. LISA versucht </a:t>
            </a:r>
            <a:r>
              <a:rPr lang="de-CH" sz="4000" dirty="0" smtClean="0">
                <a:solidFill>
                  <a:srgbClr val="000000"/>
                </a:solidFill>
                <a:ea typeface="Droid Sans Fallback" charset="0"/>
                <a:cs typeface="Droid Sans Fallback" charset="0"/>
              </a:rPr>
              <a:t>das Modell</a:t>
            </a:r>
            <a:br>
              <a:rPr lang="de-CH" sz="4000" dirty="0" smtClean="0">
                <a:solidFill>
                  <a:srgbClr val="000000"/>
                </a:solidFill>
                <a:ea typeface="Droid Sans Fallback" charset="0"/>
                <a:cs typeface="Droid Sans Fallback" charset="0"/>
              </a:rPr>
            </a:br>
            <a:r>
              <a:rPr lang="de-CH" sz="4000" dirty="0" smtClean="0">
                <a:solidFill>
                  <a:srgbClr val="000000"/>
                </a:solidFill>
                <a:ea typeface="Droid Sans Fallback" charset="0"/>
                <a:cs typeface="Droid Sans Fallback" charset="0"/>
              </a:rPr>
              <a:t/>
            </a:r>
            <a:br>
              <a:rPr lang="de-CH" sz="4000" dirty="0" smtClean="0">
                <a:solidFill>
                  <a:srgbClr val="000000"/>
                </a:solidFill>
                <a:ea typeface="Droid Sans Fallback" charset="0"/>
                <a:cs typeface="Droid Sans Fallback" charset="0"/>
              </a:rPr>
            </a:br>
            <a:endParaRPr lang="de-CH" sz="4000" dirty="0">
              <a:solidFill>
                <a:srgbClr val="000000"/>
              </a:solidFill>
              <a:ea typeface="Droid Sans Fallback" charset="0"/>
              <a:cs typeface="Droid Sans Fallback" charset="0"/>
            </a:endParaRPr>
          </a:p>
        </p:txBody>
      </p:sp>
      <p:sp>
        <p:nvSpPr>
          <p:cNvPr id="3079" name="Rectangle 7"/>
          <p:cNvSpPr>
            <a:spLocks noChangeArrowheads="1"/>
          </p:cNvSpPr>
          <p:nvPr/>
        </p:nvSpPr>
        <p:spPr bwMode="auto">
          <a:xfrm>
            <a:off x="936625" y="6199188"/>
            <a:ext cx="13465175" cy="801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algn="just">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Lst>
            </a:pPr>
            <a:r>
              <a:rPr lang="de-CH" sz="4000" dirty="0">
                <a:solidFill>
                  <a:srgbClr val="000000"/>
                </a:solidFill>
                <a:ea typeface="Droid Sans Fallback" charset="0"/>
                <a:cs typeface="Droid Sans Fallback" charset="0"/>
              </a:rPr>
              <a:t>Statisch typisierte Programmiersprachen und das Konzept des objektorientierten Programmierens konnten sich in vielen Bereichen der Softwareentwicklung etablieren. Entsprechend viele Sprachen und Modelle wurden </a:t>
            </a:r>
            <a:r>
              <a:rPr lang="de-CH" sz="4000" dirty="0" err="1" smtClean="0">
                <a:solidFill>
                  <a:srgbClr val="000000"/>
                </a:solidFill>
                <a:ea typeface="Droid Sans Fallback" charset="0"/>
                <a:cs typeface="Droid Sans Fallback" charset="0"/>
              </a:rPr>
              <a:t>ent</a:t>
            </a:r>
            <a:r>
              <a:rPr lang="de-CH" sz="4000" dirty="0" smtClean="0">
                <a:solidFill>
                  <a:srgbClr val="000000"/>
                </a:solidFill>
                <a:ea typeface="Droid Sans Fallback" charset="0"/>
                <a:cs typeface="Droid Sans Fallback" charset="0"/>
              </a:rPr>
              <a:t>-wickelt</a:t>
            </a:r>
            <a:r>
              <a:rPr lang="de-CH" sz="4000" dirty="0">
                <a:solidFill>
                  <a:srgbClr val="000000"/>
                </a:solidFill>
                <a:ea typeface="Droid Sans Fallback" charset="0"/>
                <a:cs typeface="Droid Sans Fallback" charset="0"/>
              </a:rPr>
              <a:t>, um Software wiederverwendbar und </a:t>
            </a:r>
            <a:r>
              <a:rPr lang="de-CH" sz="4000" dirty="0" smtClean="0">
                <a:solidFill>
                  <a:srgbClr val="000000"/>
                </a:solidFill>
                <a:ea typeface="Droid Sans Fallback" charset="0"/>
                <a:cs typeface="Droid Sans Fallback" charset="0"/>
              </a:rPr>
              <a:t>wartungs-freundlich zu </a:t>
            </a:r>
            <a:r>
              <a:rPr lang="de-CH" sz="4000" dirty="0">
                <a:solidFill>
                  <a:srgbClr val="000000"/>
                </a:solidFill>
                <a:ea typeface="Droid Sans Fallback" charset="0"/>
                <a:cs typeface="Droid Sans Fallback" charset="0"/>
              </a:rPr>
              <a:t>machen. Einige dieser Modelle, wie zum Beispiel </a:t>
            </a:r>
            <a:r>
              <a:rPr lang="de-CH" sz="4000" i="1" dirty="0" err="1">
                <a:solidFill>
                  <a:srgbClr val="000000"/>
                </a:solidFill>
                <a:ea typeface="Droid Sans Fallback" charset="0"/>
                <a:cs typeface="Droid Sans Fallback" charset="0"/>
              </a:rPr>
              <a:t>Generics</a:t>
            </a:r>
            <a:r>
              <a:rPr lang="de-CH" sz="4000" dirty="0">
                <a:solidFill>
                  <a:srgbClr val="000000"/>
                </a:solidFill>
                <a:ea typeface="Droid Sans Fallback" charset="0"/>
                <a:cs typeface="Droid Sans Fallback" charset="0"/>
              </a:rPr>
              <a:t> oder </a:t>
            </a:r>
            <a:r>
              <a:rPr lang="de-CH" sz="4000" i="1" dirty="0">
                <a:solidFill>
                  <a:srgbClr val="000000"/>
                </a:solidFill>
                <a:ea typeface="Droid Sans Fallback" charset="0"/>
                <a:cs typeface="Droid Sans Fallback" charset="0"/>
              </a:rPr>
              <a:t>Polymorphie</a:t>
            </a:r>
            <a:r>
              <a:rPr lang="de-CH" sz="4000" dirty="0">
                <a:solidFill>
                  <a:srgbClr val="000000"/>
                </a:solidFill>
                <a:ea typeface="Droid Sans Fallback" charset="0"/>
                <a:cs typeface="Droid Sans Fallback" charset="0"/>
              </a:rPr>
              <a:t>, wurden in weit verbreitete Sprachen wie Java oder C# integriert. Zwar verbessern </a:t>
            </a:r>
            <a:r>
              <a:rPr lang="de-CH" sz="4000" dirty="0" smtClean="0">
                <a:solidFill>
                  <a:srgbClr val="000000"/>
                </a:solidFill>
                <a:ea typeface="Droid Sans Fallback" charset="0"/>
                <a:cs typeface="Droid Sans Fallback" charset="0"/>
              </a:rPr>
              <a:t>diese Modelle </a:t>
            </a:r>
            <a:r>
              <a:rPr lang="de-CH" sz="4000" dirty="0">
                <a:solidFill>
                  <a:srgbClr val="000000"/>
                </a:solidFill>
                <a:ea typeface="Droid Sans Fallback" charset="0"/>
                <a:cs typeface="Droid Sans Fallback" charset="0"/>
              </a:rPr>
              <a:t>die </a:t>
            </a:r>
            <a:r>
              <a:rPr lang="de-CH" sz="4000" dirty="0" smtClean="0">
                <a:solidFill>
                  <a:srgbClr val="000000"/>
                </a:solidFill>
                <a:ea typeface="Droid Sans Fallback" charset="0"/>
                <a:cs typeface="Droid Sans Fallback" charset="0"/>
              </a:rPr>
              <a:t>Wiederverwendbarkeit </a:t>
            </a:r>
            <a:r>
              <a:rPr lang="de-CH" sz="4000" dirty="0">
                <a:solidFill>
                  <a:srgbClr val="000000"/>
                </a:solidFill>
                <a:ea typeface="Droid Sans Fallback" charset="0"/>
                <a:cs typeface="Droid Sans Fallback" charset="0"/>
              </a:rPr>
              <a:t>von </a:t>
            </a:r>
            <a:r>
              <a:rPr lang="de-CH" sz="4000" dirty="0" smtClean="0">
                <a:solidFill>
                  <a:srgbClr val="000000"/>
                </a:solidFill>
                <a:ea typeface="Droid Sans Fallback" charset="0"/>
                <a:cs typeface="Droid Sans Fallback" charset="0"/>
              </a:rPr>
              <a:t>Software-komponenten</a:t>
            </a:r>
            <a:r>
              <a:rPr lang="de-CH" sz="4000" dirty="0">
                <a:solidFill>
                  <a:srgbClr val="000000"/>
                </a:solidFill>
                <a:ea typeface="Droid Sans Fallback" charset="0"/>
                <a:cs typeface="Droid Sans Fallback" charset="0"/>
              </a:rPr>
              <a:t>, jedoch lösen sie nicht gewisse </a:t>
            </a:r>
            <a:r>
              <a:rPr lang="de-CH" sz="4000" dirty="0" smtClean="0">
                <a:solidFill>
                  <a:srgbClr val="000000"/>
                </a:solidFill>
                <a:ea typeface="Droid Sans Fallback" charset="0"/>
                <a:cs typeface="Droid Sans Fallback" charset="0"/>
              </a:rPr>
              <a:t>Schwierig-</a:t>
            </a:r>
            <a:r>
              <a:rPr lang="de-CH" sz="4000" dirty="0" err="1" smtClean="0">
                <a:solidFill>
                  <a:srgbClr val="000000"/>
                </a:solidFill>
                <a:ea typeface="Droid Sans Fallback" charset="0"/>
                <a:cs typeface="Droid Sans Fallback" charset="0"/>
              </a:rPr>
              <a:t>keiten</a:t>
            </a:r>
            <a:r>
              <a:rPr lang="de-CH" sz="4000" dirty="0">
                <a:solidFill>
                  <a:srgbClr val="000000"/>
                </a:solidFill>
                <a:ea typeface="Droid Sans Fallback" charset="0"/>
                <a:cs typeface="Droid Sans Fallback" charset="0"/>
              </a:rPr>
              <a:t>, welche im Entwicklungsalltag auftreten. Dies betrifft insbesondere das Typensystem, weil dieses einerseits das Auftreten von gewissen </a:t>
            </a:r>
            <a:r>
              <a:rPr lang="de-CH" sz="4000" dirty="0" smtClean="0">
                <a:solidFill>
                  <a:srgbClr val="000000"/>
                </a:solidFill>
                <a:ea typeface="Droid Sans Fallback" charset="0"/>
                <a:cs typeface="Droid Sans Fallback" charset="0"/>
              </a:rPr>
              <a:t>Laufzeitausnahmen</a:t>
            </a:r>
            <a:br>
              <a:rPr lang="de-CH" sz="4000" dirty="0" smtClean="0">
                <a:solidFill>
                  <a:srgbClr val="000000"/>
                </a:solidFill>
                <a:ea typeface="Droid Sans Fallback" charset="0"/>
                <a:cs typeface="Droid Sans Fallback" charset="0"/>
              </a:rPr>
            </a:br>
            <a:endParaRPr lang="de-CH" sz="4000" dirty="0">
              <a:solidFill>
                <a:srgbClr val="000000"/>
              </a:solidFill>
              <a:ea typeface="Droid Sans Fallback" charset="0"/>
              <a:cs typeface="Droid Sans Fallback" charset="0"/>
            </a:endParaRPr>
          </a:p>
        </p:txBody>
      </p:sp>
      <p:sp>
        <p:nvSpPr>
          <p:cNvPr id="3082" name="Rectangle 10"/>
          <p:cNvSpPr>
            <a:spLocks noChangeArrowheads="1"/>
          </p:cNvSpPr>
          <p:nvPr/>
        </p:nvSpPr>
        <p:spPr bwMode="auto">
          <a:xfrm>
            <a:off x="19243906" y="14149784"/>
            <a:ext cx="9578975" cy="6408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algn="just">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de-CH" sz="4000" dirty="0">
                <a:solidFill>
                  <a:srgbClr val="000000"/>
                </a:solidFill>
                <a:ea typeface="Droid Sans Fallback" charset="0"/>
                <a:cs typeface="Droid Sans Fallback" charset="0"/>
              </a:rPr>
              <a:t>von </a:t>
            </a:r>
            <a:r>
              <a:rPr lang="de-CH" sz="4000" dirty="0" err="1" smtClean="0">
                <a:solidFill>
                  <a:srgbClr val="000000"/>
                </a:solidFill>
                <a:ea typeface="Droid Sans Fallback" charset="0"/>
                <a:cs typeface="Droid Sans Fallback" charset="0"/>
              </a:rPr>
              <a:t>Subclassing</a:t>
            </a:r>
            <a:r>
              <a:rPr lang="de-CH" sz="4000" dirty="0" smtClean="0">
                <a:solidFill>
                  <a:srgbClr val="000000"/>
                </a:solidFill>
                <a:ea typeface="Droid Sans Fallback" charset="0"/>
                <a:cs typeface="Droid Sans Fallback" charset="0"/>
              </a:rPr>
              <a:t> zu realisieren. </a:t>
            </a:r>
            <a:r>
              <a:rPr lang="de-CH" sz="4000" dirty="0">
                <a:solidFill>
                  <a:srgbClr val="000000"/>
                </a:solidFill>
                <a:ea typeface="Droid Sans Fallback" charset="0"/>
                <a:cs typeface="Droid Sans Fallback" charset="0"/>
              </a:rPr>
              <a:t>LISA </a:t>
            </a:r>
            <a:r>
              <a:rPr lang="de-CH" sz="4000" dirty="0" err="1" smtClean="0">
                <a:solidFill>
                  <a:srgbClr val="000000"/>
                </a:solidFill>
                <a:ea typeface="Droid Sans Fallback" charset="0"/>
                <a:cs typeface="Droid Sans Fallback" charset="0"/>
              </a:rPr>
              <a:t>ver</a:t>
            </a:r>
            <a:r>
              <a:rPr lang="de-CH" sz="4000" dirty="0" smtClean="0">
                <a:solidFill>
                  <a:srgbClr val="000000"/>
                </a:solidFill>
                <a:ea typeface="Droid Sans Fallback" charset="0"/>
                <a:cs typeface="Droid Sans Fallback" charset="0"/>
              </a:rPr>
              <a:t>-sucht zusätzlich zum </a:t>
            </a:r>
            <a:r>
              <a:rPr lang="de-CH" sz="4000" dirty="0" err="1" smtClean="0">
                <a:solidFill>
                  <a:srgbClr val="000000"/>
                </a:solidFill>
                <a:ea typeface="Droid Sans Fallback" charset="0"/>
                <a:cs typeface="Droid Sans Fallback" charset="0"/>
              </a:rPr>
              <a:t>Subtyping-Verer-bungsmodell</a:t>
            </a:r>
            <a:r>
              <a:rPr lang="de-CH" sz="4000" dirty="0" smtClean="0">
                <a:solidFill>
                  <a:srgbClr val="000000"/>
                </a:solidFill>
                <a:ea typeface="Droid Sans Fallback" charset="0"/>
                <a:cs typeface="Droid Sans Fallback" charset="0"/>
              </a:rPr>
              <a:t> das </a:t>
            </a:r>
            <a:r>
              <a:rPr lang="de-CH" sz="4000" dirty="0">
                <a:solidFill>
                  <a:srgbClr val="000000"/>
                </a:solidFill>
                <a:ea typeface="Droid Sans Fallback" charset="0"/>
                <a:cs typeface="Droid Sans Fallback" charset="0"/>
              </a:rPr>
              <a:t>vom </a:t>
            </a:r>
            <a:r>
              <a:rPr lang="de-CH" sz="4000" i="1" dirty="0" err="1" smtClean="0">
                <a:solidFill>
                  <a:srgbClr val="000000"/>
                </a:solidFill>
                <a:ea typeface="Droid Sans Fallback" charset="0"/>
                <a:cs typeface="Droid Sans Fallback" charset="0"/>
              </a:rPr>
              <a:t>Subclassing</a:t>
            </a:r>
            <a:r>
              <a:rPr lang="de-CH" sz="4000" dirty="0" smtClean="0">
                <a:solidFill>
                  <a:srgbClr val="000000"/>
                </a:solidFill>
                <a:ea typeface="Droid Sans Fallback" charset="0"/>
                <a:cs typeface="Droid Sans Fallback" charset="0"/>
              </a:rPr>
              <a:t> </a:t>
            </a:r>
            <a:r>
              <a:rPr lang="de-CH" sz="4000" dirty="0">
                <a:solidFill>
                  <a:srgbClr val="000000"/>
                </a:solidFill>
                <a:ea typeface="Droid Sans Fallback" charset="0"/>
                <a:cs typeface="Droid Sans Fallback" charset="0"/>
              </a:rPr>
              <a:t>in einer </a:t>
            </a:r>
            <a:r>
              <a:rPr lang="de-CH" sz="4000" dirty="0" smtClean="0">
                <a:solidFill>
                  <a:srgbClr val="000000"/>
                </a:solidFill>
                <a:ea typeface="Droid Sans Fallback" charset="0"/>
                <a:cs typeface="Droid Sans Fallback" charset="0"/>
              </a:rPr>
              <a:t>Sprache inklusive Compiler </a:t>
            </a:r>
            <a:r>
              <a:rPr lang="de-CH" sz="4000" dirty="0" err="1" smtClean="0">
                <a:solidFill>
                  <a:srgbClr val="000000"/>
                </a:solidFill>
                <a:ea typeface="Droid Sans Fallback" charset="0"/>
                <a:cs typeface="Droid Sans Fallback" charset="0"/>
              </a:rPr>
              <a:t>umzu</a:t>
            </a:r>
            <a:r>
              <a:rPr lang="de-CH" sz="4000" dirty="0" smtClean="0">
                <a:solidFill>
                  <a:srgbClr val="000000"/>
                </a:solidFill>
                <a:ea typeface="Droid Sans Fallback" charset="0"/>
                <a:cs typeface="Droid Sans Fallback" charset="0"/>
              </a:rPr>
              <a:t>-setzen</a:t>
            </a:r>
            <a:r>
              <a:rPr lang="de-CH" sz="4000" dirty="0">
                <a:solidFill>
                  <a:srgbClr val="000000"/>
                </a:solidFill>
                <a:ea typeface="Droid Sans Fallback" charset="0"/>
                <a:cs typeface="Droid Sans Fallback" charset="0"/>
              </a:rPr>
              <a:t>.</a:t>
            </a:r>
          </a:p>
          <a:p>
            <a:pPr algn="just">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lang="de-CH" sz="4000" dirty="0">
              <a:solidFill>
                <a:srgbClr val="000000"/>
              </a:solidFill>
              <a:ea typeface="Droid Sans Fallback" charset="0"/>
              <a:cs typeface="Droid Sans Fallback" charset="0"/>
            </a:endParaRPr>
          </a:p>
          <a:p>
            <a:pPr algn="just">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de-CH" sz="4000" dirty="0">
                <a:solidFill>
                  <a:srgbClr val="000000"/>
                </a:solidFill>
                <a:ea typeface="Droid Sans Fallback" charset="0"/>
                <a:cs typeface="Droid Sans Fallback" charset="0"/>
              </a:rPr>
              <a:t>Links ist ein Beispiel einer Umsetzung in LISA </a:t>
            </a:r>
            <a:r>
              <a:rPr lang="de-CH" sz="4000" dirty="0" smtClean="0">
                <a:solidFill>
                  <a:srgbClr val="000000"/>
                </a:solidFill>
                <a:ea typeface="Droid Sans Fallback" charset="0"/>
                <a:cs typeface="Droid Sans Fallback" charset="0"/>
              </a:rPr>
              <a:t>gegeben, welches </a:t>
            </a:r>
            <a:r>
              <a:rPr lang="de-CH" sz="4000" i="1" dirty="0" err="1" smtClean="0">
                <a:solidFill>
                  <a:srgbClr val="000000"/>
                </a:solidFill>
                <a:ea typeface="Droid Sans Fallback" charset="0"/>
                <a:cs typeface="Droid Sans Fallback" charset="0"/>
              </a:rPr>
              <a:t>Subclasses</a:t>
            </a:r>
            <a:r>
              <a:rPr lang="de-CH" sz="4000" dirty="0" smtClean="0">
                <a:solidFill>
                  <a:srgbClr val="000000"/>
                </a:solidFill>
                <a:ea typeface="Droid Sans Fallback" charset="0"/>
                <a:cs typeface="Droid Sans Fallback" charset="0"/>
              </a:rPr>
              <a:t> und </a:t>
            </a:r>
            <a:r>
              <a:rPr lang="de-CH" sz="4000" i="1" dirty="0" err="1" smtClean="0">
                <a:solidFill>
                  <a:srgbClr val="000000"/>
                </a:solidFill>
                <a:ea typeface="Droid Sans Fallback" charset="0"/>
                <a:cs typeface="Droid Sans Fallback" charset="0"/>
              </a:rPr>
              <a:t>Subtypes</a:t>
            </a:r>
            <a:r>
              <a:rPr lang="de-CH" sz="4000" i="1" dirty="0" smtClean="0">
                <a:solidFill>
                  <a:srgbClr val="000000"/>
                </a:solidFill>
                <a:ea typeface="Droid Sans Fallback" charset="0"/>
                <a:cs typeface="Droid Sans Fallback" charset="0"/>
              </a:rPr>
              <a:t> </a:t>
            </a:r>
            <a:r>
              <a:rPr lang="de-CH" sz="4000" dirty="0" smtClean="0">
                <a:solidFill>
                  <a:srgbClr val="000000"/>
                </a:solidFill>
                <a:ea typeface="Droid Sans Fallback" charset="0"/>
                <a:cs typeface="Droid Sans Fallback" charset="0"/>
              </a:rPr>
              <a:t>verwendet und </a:t>
            </a:r>
            <a:r>
              <a:rPr lang="de-CH" sz="4000" i="1" dirty="0" err="1" smtClean="0">
                <a:solidFill>
                  <a:srgbClr val="000000"/>
                </a:solidFill>
                <a:ea typeface="Droid Sans Fallback" charset="0"/>
                <a:cs typeface="Droid Sans Fallback" charset="0"/>
              </a:rPr>
              <a:t>Casts</a:t>
            </a:r>
            <a:r>
              <a:rPr lang="de-CH" sz="4000" i="1" dirty="0" smtClean="0">
                <a:solidFill>
                  <a:srgbClr val="000000"/>
                </a:solidFill>
                <a:ea typeface="Droid Sans Fallback" charset="0"/>
                <a:cs typeface="Droid Sans Fallback" charset="0"/>
              </a:rPr>
              <a:t> </a:t>
            </a:r>
            <a:r>
              <a:rPr lang="de-CH" sz="4000" dirty="0" smtClean="0">
                <a:solidFill>
                  <a:srgbClr val="000000"/>
                </a:solidFill>
                <a:ea typeface="Droid Sans Fallback" charset="0"/>
                <a:cs typeface="Droid Sans Fallback" charset="0"/>
              </a:rPr>
              <a:t>unnötig macht.</a:t>
            </a:r>
            <a:endParaRPr lang="de-CH" sz="4000" dirty="0">
              <a:solidFill>
                <a:srgbClr val="000000"/>
              </a:solidFill>
              <a:ea typeface="Droid Sans Fallback" charset="0"/>
              <a:cs typeface="Droid Sans Fallback" charset="0"/>
            </a:endParaRPr>
          </a:p>
        </p:txBody>
      </p:sp>
      <p:grpSp>
        <p:nvGrpSpPr>
          <p:cNvPr id="2" name="Gruppieren 1"/>
          <p:cNvGrpSpPr/>
          <p:nvPr/>
        </p:nvGrpSpPr>
        <p:grpSpPr>
          <a:xfrm>
            <a:off x="914400" y="14630400"/>
            <a:ext cx="17969111" cy="5424488"/>
            <a:chOff x="914400" y="14630400"/>
            <a:chExt cx="17969111" cy="5424488"/>
          </a:xfrm>
        </p:grpSpPr>
        <p:sp>
          <p:nvSpPr>
            <p:cNvPr id="3080" name="Rectangle 8"/>
            <p:cNvSpPr>
              <a:spLocks noChangeArrowheads="1"/>
            </p:cNvSpPr>
            <p:nvPr/>
          </p:nvSpPr>
          <p:spPr bwMode="auto">
            <a:xfrm>
              <a:off x="914400" y="14630400"/>
              <a:ext cx="8686800" cy="5424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b="1" dirty="0" err="1">
                  <a:solidFill>
                    <a:srgbClr val="0070C0"/>
                  </a:solidFill>
                  <a:latin typeface="DejaVu Sans Mono" pitchFamily="49" charset="0"/>
                  <a:ea typeface="DejaVu Sans Mono" pitchFamily="49" charset="0"/>
                  <a:cs typeface="DejaVu Sans Mono" pitchFamily="49" charset="0"/>
                </a:rPr>
                <a:t>class</a:t>
              </a:r>
              <a:r>
                <a:rPr lang="de-CH" sz="2800" dirty="0">
                  <a:solidFill>
                    <a:srgbClr val="0070C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Animal</a:t>
              </a: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def</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mate</a:t>
              </a:r>
              <a:r>
                <a:rPr lang="de-CH" sz="2800" dirty="0">
                  <a:solidFill>
                    <a:srgbClr val="000000"/>
                  </a:solidFill>
                  <a:latin typeface="DejaVu Sans Mono" pitchFamily="49" charset="0"/>
                  <a:ea typeface="DejaVu Sans Mono" pitchFamily="49" charset="0"/>
                  <a:cs typeface="DejaVu Sans Mono" pitchFamily="49" charset="0"/>
                </a:rPr>
                <a:t>(</a:t>
              </a:r>
              <a:r>
                <a:rPr lang="de-CH" sz="2800" dirty="0" err="1">
                  <a:solidFill>
                    <a:srgbClr val="000000"/>
                  </a:solidFill>
                  <a:latin typeface="DejaVu Sans Mono" pitchFamily="49" charset="0"/>
                  <a:ea typeface="DejaVu Sans Mono" pitchFamily="49" charset="0"/>
                  <a:cs typeface="DejaVu Sans Mono" pitchFamily="49" charset="0"/>
                </a:rPr>
                <a:t>other</a:t>
              </a: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MyType</a:t>
              </a: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MyType</a:t>
              </a: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a:t>
              </a:r>
              <a:r>
                <a:rPr lang="de-CH" sz="2800" i="1" dirty="0">
                  <a:solidFill>
                    <a:srgbClr val="00B050"/>
                  </a:solidFill>
                  <a:latin typeface="DejaVu Sans Mono" pitchFamily="49" charset="0"/>
                  <a:ea typeface="DejaVu Sans Mono" pitchFamily="49" charset="0"/>
                  <a:cs typeface="DejaVu Sans Mono" pitchFamily="49" charset="0"/>
                </a:rPr>
                <a:t>// </a:t>
              </a:r>
              <a:r>
                <a:rPr lang="de-CH" sz="2800" i="1" dirty="0" err="1">
                  <a:solidFill>
                    <a:srgbClr val="00B050"/>
                  </a:solidFill>
                  <a:latin typeface="DejaVu Sans Mono" pitchFamily="49" charset="0"/>
                  <a:ea typeface="DejaVu Sans Mono" pitchFamily="49" charset="0"/>
                  <a:cs typeface="DejaVu Sans Mono" pitchFamily="49" charset="0"/>
                </a:rPr>
                <a:t>Perform</a:t>
              </a:r>
              <a:r>
                <a:rPr lang="de-CH" sz="2800" i="1" dirty="0">
                  <a:solidFill>
                    <a:srgbClr val="00B050"/>
                  </a:solidFill>
                  <a:latin typeface="DejaVu Sans Mono" pitchFamily="49" charset="0"/>
                  <a:ea typeface="DejaVu Sans Mono" pitchFamily="49" charset="0"/>
                  <a:cs typeface="DejaVu Sans Mono" pitchFamily="49" charset="0"/>
                </a:rPr>
                <a:t> </a:t>
              </a:r>
              <a:r>
                <a:rPr lang="de-CH" sz="2800" i="1" dirty="0" err="1" smtClean="0">
                  <a:solidFill>
                    <a:srgbClr val="00B050"/>
                  </a:solidFill>
                  <a:latin typeface="DejaVu Sans Mono" pitchFamily="49" charset="0"/>
                  <a:ea typeface="DejaVu Sans Mono" pitchFamily="49" charset="0"/>
                  <a:cs typeface="DejaVu Sans Mono" pitchFamily="49" charset="0"/>
                </a:rPr>
                <a:t>biological</a:t>
              </a:r>
              <a:r>
                <a:rPr lang="de-CH" sz="2800" i="1" dirty="0" smtClean="0">
                  <a:solidFill>
                    <a:srgbClr val="00B050"/>
                  </a:solidFill>
                  <a:latin typeface="DejaVu Sans Mono" pitchFamily="49" charset="0"/>
                  <a:ea typeface="DejaVu Sans Mono" pitchFamily="49" charset="0"/>
                  <a:cs typeface="DejaVu Sans Mono" pitchFamily="49" charset="0"/>
                </a:rPr>
                <a:t> </a:t>
              </a:r>
              <a:r>
                <a:rPr lang="de-CH" sz="2800" i="1" dirty="0" err="1">
                  <a:solidFill>
                    <a:srgbClr val="00B050"/>
                  </a:solidFill>
                  <a:latin typeface="DejaVu Sans Mono" pitchFamily="49" charset="0"/>
                  <a:ea typeface="DejaVu Sans Mono" pitchFamily="49" charset="0"/>
                  <a:cs typeface="DejaVu Sans Mono" pitchFamily="49" charset="0"/>
                </a:rPr>
                <a:t>crossovers</a:t>
              </a:r>
              <a:r>
                <a:rPr lang="de-CH" sz="2800" i="1" dirty="0">
                  <a:solidFill>
                    <a:srgbClr val="00B050"/>
                  </a:solidFill>
                  <a:latin typeface="DejaVu Sans Mono" pitchFamily="49" charset="0"/>
                  <a:ea typeface="DejaVu Sans Mono" pitchFamily="49" charset="0"/>
                  <a:cs typeface="DejaVu Sans Mono" pitchFamily="49" charset="0"/>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CH" sz="2800" dirty="0">
                <a:solidFill>
                  <a:srgbClr val="666666"/>
                </a:solidFill>
                <a:latin typeface="DejaVu Sans Mono" pitchFamily="49" charset="0"/>
                <a:ea typeface="DejaVu Sans Mono" pitchFamily="49" charset="0"/>
                <a:cs typeface="DejaVu Sans Mono" pitchFamily="49" charset="0"/>
              </a:endParaRP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b="1" dirty="0" err="1">
                  <a:solidFill>
                    <a:srgbClr val="0070C0"/>
                  </a:solidFill>
                  <a:latin typeface="DejaVu Sans Mono" pitchFamily="49" charset="0"/>
                  <a:ea typeface="DejaVu Sans Mono" pitchFamily="49" charset="0"/>
                  <a:cs typeface="DejaVu Sans Mono" pitchFamily="49" charset="0"/>
                </a:rPr>
                <a:t>class</a:t>
              </a:r>
              <a:r>
                <a:rPr lang="de-CH" sz="2800" dirty="0">
                  <a:solidFill>
                    <a:srgbClr val="666666"/>
                  </a:solidFill>
                  <a:latin typeface="DejaVu Sans Mono" pitchFamily="49" charset="0"/>
                  <a:ea typeface="DejaVu Sans Mono" pitchFamily="49" charset="0"/>
                  <a:cs typeface="DejaVu Sans Mono" pitchFamily="49" charset="0"/>
                </a:rPr>
                <a:t> </a:t>
              </a:r>
              <a:r>
                <a:rPr lang="de-CH" sz="2800" dirty="0">
                  <a:solidFill>
                    <a:srgbClr val="000000"/>
                  </a:solidFill>
                  <a:latin typeface="DejaVu Sans Mono" pitchFamily="49" charset="0"/>
                  <a:ea typeface="DejaVu Sans Mono" pitchFamily="49" charset="0"/>
                  <a:cs typeface="DejaVu Sans Mono" pitchFamily="49" charset="0"/>
                </a:rPr>
                <a:t>Dog</a:t>
              </a:r>
              <a:r>
                <a:rPr lang="de-CH" sz="2800" dirty="0">
                  <a:solidFill>
                    <a:srgbClr val="666666"/>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subclassOf</a:t>
              </a:r>
              <a:r>
                <a:rPr lang="de-CH" sz="2800" dirty="0">
                  <a:solidFill>
                    <a:srgbClr val="666666"/>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Animal</a:t>
              </a: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666666"/>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def</a:t>
              </a:r>
              <a:r>
                <a:rPr lang="de-CH" sz="2800" dirty="0">
                  <a:solidFill>
                    <a:srgbClr val="666666"/>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mate</a:t>
              </a:r>
              <a:r>
                <a:rPr lang="de-CH" sz="2800" dirty="0">
                  <a:solidFill>
                    <a:srgbClr val="000000"/>
                  </a:solidFill>
                  <a:latin typeface="DejaVu Sans Mono" pitchFamily="49" charset="0"/>
                  <a:ea typeface="DejaVu Sans Mono" pitchFamily="49" charset="0"/>
                  <a:cs typeface="DejaVu Sans Mono" pitchFamily="49" charset="0"/>
                </a:rPr>
                <a:t>(</a:t>
              </a:r>
              <a:r>
                <a:rPr lang="de-CH" sz="2800" dirty="0" err="1">
                  <a:solidFill>
                    <a:srgbClr val="000000"/>
                  </a:solidFill>
                  <a:latin typeface="DejaVu Sans Mono" pitchFamily="49" charset="0"/>
                  <a:ea typeface="DejaVu Sans Mono" pitchFamily="49" charset="0"/>
                  <a:cs typeface="DejaVu Sans Mono" pitchFamily="49" charset="0"/>
                </a:rPr>
                <a:t>other</a:t>
              </a: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MyType</a:t>
              </a:r>
              <a:r>
                <a:rPr lang="de-CH" sz="2800" dirty="0">
                  <a:solidFill>
                    <a:srgbClr val="000000"/>
                  </a:solidFill>
                  <a:latin typeface="DejaVu Sans Mono" pitchFamily="49" charset="0"/>
                  <a:ea typeface="DejaVu Sans Mono" pitchFamily="49" charset="0"/>
                  <a:cs typeface="DejaVu Sans Mono" pitchFamily="49" charset="0"/>
                </a:rPr>
                <a:t>):</a:t>
              </a:r>
              <a:r>
                <a:rPr lang="de-CH" sz="2800" dirty="0">
                  <a:solidFill>
                    <a:srgbClr val="666666"/>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MyType</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a:solidFill>
                    <a:srgbClr val="666666"/>
                  </a:solidFill>
                  <a:latin typeface="DejaVu Sans Mono" pitchFamily="49" charset="0"/>
                  <a:ea typeface="DejaVu Sans Mono" pitchFamily="49" charset="0"/>
                  <a:cs typeface="DejaVu Sans Mono" pitchFamily="49" charset="0"/>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B050"/>
                  </a:solidFill>
                  <a:latin typeface="DejaVu Sans Mono" pitchFamily="49" charset="0"/>
                  <a:ea typeface="DejaVu Sans Mono" pitchFamily="49" charset="0"/>
                  <a:cs typeface="DejaVu Sans Mono" pitchFamily="49" charset="0"/>
                </a:rPr>
                <a:t>    // </a:t>
              </a:r>
              <a:r>
                <a:rPr lang="de-CH" sz="2800" dirty="0" err="1">
                  <a:solidFill>
                    <a:srgbClr val="00B050"/>
                  </a:solidFill>
                  <a:latin typeface="DejaVu Sans Mono" pitchFamily="49" charset="0"/>
                  <a:ea typeface="DejaVu Sans Mono" pitchFamily="49" charset="0"/>
                  <a:cs typeface="DejaVu Sans Mono" pitchFamily="49" charset="0"/>
                </a:rPr>
                <a:t>Specialising</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the</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argument</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other</a:t>
              </a:r>
              <a:r>
                <a:rPr lang="de-CH" sz="2800" dirty="0">
                  <a:solidFill>
                    <a:srgbClr val="00B050"/>
                  </a:solidFill>
                  <a:latin typeface="DejaVu Sans Mono" pitchFamily="49" charset="0"/>
                  <a:ea typeface="DejaVu Sans Mono" pitchFamily="49" charset="0"/>
                  <a:cs typeface="DejaVu Sans Mono" pitchFamily="49" charset="0"/>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666666"/>
                  </a:solidFill>
                  <a:latin typeface="DejaVu Sans Mono" pitchFamily="49" charset="0"/>
                  <a:ea typeface="DejaVu Sans Mono" pitchFamily="49" charset="0"/>
                  <a:cs typeface="DejaVu Sans Mono" pitchFamily="49" charset="0"/>
                </a:rPr>
                <a:t>  </a:t>
              </a:r>
              <a:r>
                <a:rPr lang="de-CH" sz="2800" dirty="0">
                  <a:solidFill>
                    <a:srgbClr val="000000"/>
                  </a:solidFill>
                  <a:latin typeface="DejaVu Sans Mono" pitchFamily="49" charset="0"/>
                  <a:ea typeface="DejaVu Sans Mono" pitchFamily="49" charset="0"/>
                  <a:cs typeface="DejaVu Sans Mono" pitchFamily="49" charset="0"/>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a:t>
              </a:r>
            </a:p>
          </p:txBody>
        </p:sp>
        <p:sp>
          <p:nvSpPr>
            <p:cNvPr id="3081" name="Rectangle 9"/>
            <p:cNvSpPr>
              <a:spLocks noChangeArrowheads="1"/>
            </p:cNvSpPr>
            <p:nvPr/>
          </p:nvSpPr>
          <p:spPr bwMode="auto">
            <a:xfrm>
              <a:off x="9955411" y="14630400"/>
              <a:ext cx="8928100"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b="1" dirty="0" err="1">
                  <a:solidFill>
                    <a:srgbClr val="0070C0"/>
                  </a:solidFill>
                  <a:latin typeface="DejaVu Sans Mono" pitchFamily="49" charset="0"/>
                  <a:ea typeface="DejaVu Sans Mono" pitchFamily="49" charset="0"/>
                  <a:cs typeface="DejaVu Sans Mono" pitchFamily="49" charset="0"/>
                </a:rPr>
                <a:t>class</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Cat</a:t>
              </a: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subclassOf</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Animal</a:t>
              </a: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def</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mate</a:t>
              </a:r>
              <a:r>
                <a:rPr lang="de-CH" sz="2800" dirty="0">
                  <a:solidFill>
                    <a:srgbClr val="000000"/>
                  </a:solidFill>
                  <a:latin typeface="DejaVu Sans Mono" pitchFamily="49" charset="0"/>
                  <a:ea typeface="DejaVu Sans Mono" pitchFamily="49" charset="0"/>
                  <a:cs typeface="DejaVu Sans Mono" pitchFamily="49" charset="0"/>
                </a:rPr>
                <a:t>(</a:t>
              </a:r>
              <a:r>
                <a:rPr lang="de-CH" sz="2800" dirty="0" err="1">
                  <a:solidFill>
                    <a:srgbClr val="000000"/>
                  </a:solidFill>
                  <a:latin typeface="DejaVu Sans Mono" pitchFamily="49" charset="0"/>
                  <a:ea typeface="DejaVu Sans Mono" pitchFamily="49" charset="0"/>
                  <a:cs typeface="DejaVu Sans Mono" pitchFamily="49" charset="0"/>
                </a:rPr>
                <a:t>other</a:t>
              </a: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MyType</a:t>
              </a:r>
              <a:r>
                <a:rPr lang="de-CH" sz="2800" b="1" dirty="0">
                  <a:solidFill>
                    <a:srgbClr val="000000"/>
                  </a:solidFill>
                  <a:latin typeface="DejaVu Sans Mono" pitchFamily="49" charset="0"/>
                  <a:ea typeface="DejaVu Sans Mono" pitchFamily="49" charset="0"/>
                  <a:cs typeface="DejaVu Sans Mono" pitchFamily="49" charset="0"/>
                </a:rPr>
                <a:t>):</a:t>
              </a: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MyType</a:t>
              </a: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B050"/>
                  </a:solidFill>
                  <a:latin typeface="DejaVu Sans Mono" pitchFamily="49" charset="0"/>
                  <a:ea typeface="DejaVu Sans Mono" pitchFamily="49" charset="0"/>
                  <a:cs typeface="DejaVu Sans Mono" pitchFamily="49" charset="0"/>
                </a:rPr>
                <a:t>    // </a:t>
              </a:r>
              <a:r>
                <a:rPr lang="de-CH" sz="2800" dirty="0" err="1">
                  <a:solidFill>
                    <a:srgbClr val="00B050"/>
                  </a:solidFill>
                  <a:latin typeface="DejaVu Sans Mono" pitchFamily="49" charset="0"/>
                  <a:ea typeface="DejaVu Sans Mono" pitchFamily="49" charset="0"/>
                  <a:cs typeface="DejaVu Sans Mono" pitchFamily="49" charset="0"/>
                </a:rPr>
                <a:t>Specialising</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the</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argument</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other</a:t>
              </a:r>
              <a:r>
                <a:rPr lang="de-CH" sz="2800" dirty="0">
                  <a:solidFill>
                    <a:srgbClr val="00B050"/>
                  </a:solidFill>
                  <a:latin typeface="DejaVu Sans Mono" pitchFamily="49" charset="0"/>
                  <a:ea typeface="DejaVu Sans Mono" pitchFamily="49" charset="0"/>
                  <a:cs typeface="DejaVu Sans Mono" pitchFamily="49" charset="0"/>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CH" sz="2800" dirty="0">
                <a:solidFill>
                  <a:srgbClr val="000000"/>
                </a:solidFill>
                <a:latin typeface="DejaVu Sans Mono" pitchFamily="49" charset="0"/>
                <a:ea typeface="DejaVu Sans Mono" pitchFamily="49" charset="0"/>
                <a:cs typeface="DejaVu Sans Mono" pitchFamily="49" charset="0"/>
              </a:endParaRP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b="1" dirty="0" err="1">
                  <a:solidFill>
                    <a:srgbClr val="0070C0"/>
                  </a:solidFill>
                  <a:latin typeface="DejaVu Sans Mono" pitchFamily="49" charset="0"/>
                  <a:ea typeface="DejaVu Sans Mono" pitchFamily="49" charset="0"/>
                  <a:cs typeface="DejaVu Sans Mono" pitchFamily="49" charset="0"/>
                </a:rPr>
                <a:t>class</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Persian</a:t>
              </a: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subtypeOf</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Cat</a:t>
              </a: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var</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needsGrooming</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Bool</a:t>
              </a:r>
              <a:r>
                <a:rPr lang="de-CH" sz="2800" dirty="0">
                  <a:solidFill>
                    <a:srgbClr val="000000"/>
                  </a:solidFill>
                  <a:latin typeface="DejaVu Sans Mono" pitchFamily="49" charset="0"/>
                  <a:ea typeface="DejaVu Sans Mono" pitchFamily="49" charset="0"/>
                  <a:cs typeface="DejaVu Sans Mono" pitchFamily="49" charset="0"/>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def</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mate</a:t>
              </a:r>
              <a:r>
                <a:rPr lang="de-CH" sz="2800" dirty="0">
                  <a:solidFill>
                    <a:srgbClr val="000000"/>
                  </a:solidFill>
                  <a:latin typeface="DejaVu Sans Mono" pitchFamily="49" charset="0"/>
                  <a:ea typeface="DejaVu Sans Mono" pitchFamily="49" charset="0"/>
                  <a:cs typeface="DejaVu Sans Mono" pitchFamily="49" charset="0"/>
                </a:rPr>
                <a:t>(</a:t>
              </a:r>
              <a:r>
                <a:rPr lang="de-CH" sz="2800" dirty="0" err="1">
                  <a:solidFill>
                    <a:srgbClr val="000000"/>
                  </a:solidFill>
                  <a:latin typeface="DejaVu Sans Mono" pitchFamily="49" charset="0"/>
                  <a:ea typeface="DejaVu Sans Mono" pitchFamily="49" charset="0"/>
                  <a:cs typeface="DejaVu Sans Mono" pitchFamily="49" charset="0"/>
                </a:rPr>
                <a:t>other</a:t>
              </a: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MyType</a:t>
              </a:r>
              <a:r>
                <a:rPr lang="de-CH" sz="2800" b="1" dirty="0">
                  <a:solidFill>
                    <a:srgbClr val="000000"/>
                  </a:solidFill>
                  <a:latin typeface="DejaVu Sans Mono" pitchFamily="49" charset="0"/>
                  <a:ea typeface="DejaVu Sans Mono" pitchFamily="49" charset="0"/>
                  <a:cs typeface="DejaVu Sans Mono" pitchFamily="49" charset="0"/>
                </a:rPr>
                <a:t>):</a:t>
              </a: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MyType</a:t>
              </a: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B050"/>
                  </a:solidFill>
                  <a:latin typeface="DejaVu Sans Mono" pitchFamily="49" charset="0"/>
                  <a:ea typeface="DejaVu Sans Mono" pitchFamily="49" charset="0"/>
                  <a:cs typeface="DejaVu Sans Mono" pitchFamily="49" charset="0"/>
                </a:rPr>
                <a:t>    // </a:t>
              </a:r>
              <a:r>
                <a:rPr lang="de-CH" sz="2800" dirty="0" err="1">
                  <a:solidFill>
                    <a:srgbClr val="00B050"/>
                  </a:solidFill>
                  <a:latin typeface="DejaVu Sans Mono" pitchFamily="49" charset="0"/>
                  <a:ea typeface="DejaVu Sans Mono" pitchFamily="49" charset="0"/>
                  <a:cs typeface="DejaVu Sans Mono" pitchFamily="49" charset="0"/>
                </a:rPr>
                <a:t>Persian</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can</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mate</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other</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Cats</a:t>
              </a:r>
              <a:r>
                <a:rPr lang="de-CH" sz="2800" dirty="0">
                  <a:solidFill>
                    <a:srgbClr val="00B050"/>
                  </a:solidFill>
                  <a:latin typeface="DejaVu Sans Mono" pitchFamily="49" charset="0"/>
                  <a:ea typeface="DejaVu Sans Mono" pitchFamily="49" charset="0"/>
                  <a:cs typeface="DejaVu Sans Mono" pitchFamily="49" charset="0"/>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a:t>
              </a:r>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
  <a:themeElements>
    <a:clrScheme name="Lariss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Arial"/>
        <a:ea typeface="Droid Sans Fallback"/>
        <a:cs typeface="Droid Sans Fallback"/>
      </a:majorFont>
      <a:minorFont>
        <a:latin typeface="Arial"/>
        <a:ea typeface="Droid Sans Fallback"/>
        <a:cs typeface="Droid Sans Fallback"/>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lnDef>
  </a:objectDefaults>
  <a:extraClrSchemeLst>
    <a:extraClrScheme>
      <a:clrScheme name="Lariss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ariss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ariss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ariss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ariss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ariss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ariss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419</Words>
  <Application>Microsoft Office PowerPoint</Application>
  <PresentationFormat>Benutzerdefiniert</PresentationFormat>
  <Paragraphs>37</Paragraphs>
  <Slides>1</Slides>
  <Notes>1</Notes>
  <HiddenSlides>0</HiddenSlides>
  <MMClips>0</MMClips>
  <ScaleCrop>false</ScaleCrop>
  <HeadingPairs>
    <vt:vector size="4" baseType="variant">
      <vt:variant>
        <vt:lpstr>Design</vt:lpstr>
      </vt:variant>
      <vt:variant>
        <vt:i4>1</vt:i4>
      </vt:variant>
      <vt:variant>
        <vt:lpstr>Folientitel</vt:lpstr>
      </vt:variant>
      <vt:variant>
        <vt:i4>1</vt:i4>
      </vt:variant>
    </vt:vector>
  </HeadingPairs>
  <TitlesOfParts>
    <vt:vector size="2" baseType="lpstr">
      <vt:lpstr>Larissa</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Bär Ruben</dc:creator>
  <cp:lastModifiedBy>Ruben Bär</cp:lastModifiedBy>
  <cp:revision>30</cp:revision>
  <cp:lastPrinted>1601-01-01T00:00:00Z</cp:lastPrinted>
  <dcterms:created xsi:type="dcterms:W3CDTF">1601-01-01T00:00:00Z</dcterms:created>
  <dcterms:modified xsi:type="dcterms:W3CDTF">2011-07-11T08:15:53Z</dcterms:modified>
</cp:coreProperties>
</file>