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9975" cy="21386800"/>
  <p:notesSz cx="6731000" cy="98552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918" y="-11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fld id="{325E7B94-271F-442E-A118-9203BE52042A}" type="slidenum">
              <a:rPr lang="de-CH"/>
              <a:pPr/>
              <a:t>‹Nr.›</a:t>
            </a:fld>
            <a:endParaRPr lang="de-CH"/>
          </a:p>
        </p:txBody>
      </p:sp>
    </p:spTree>
    <p:extLst>
      <p:ext uri="{BB962C8B-B14F-4D97-AF65-F5344CB8AC3E}">
        <p14:creationId xmlns:p14="http://schemas.microsoft.com/office/powerpoint/2010/main" val="16918629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B2F1-5552-42AA-9942-45F25FFFE5A4}" type="slidenum">
              <a:rPr lang="de-CH"/>
              <a:pPr/>
              <a:t>1</a:t>
            </a:fld>
            <a:endParaRPr lang="de-CH"/>
          </a:p>
        </p:txBody>
      </p:sp>
      <p:sp>
        <p:nvSpPr>
          <p:cNvPr id="4097" name="Rectangle 1"/>
          <p:cNvSpPr txBox="1">
            <a:spLocks noGrp="1" noChangeArrowheads="1"/>
          </p:cNvSpPr>
          <p:nvPr>
            <p:ph type="body"/>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4098" name="Rectangle 2"/>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pPr>
            <a:fld id="{7D4CF3FD-CE79-4320-A35F-7057327B0B24}" type="slidenum">
              <a:rPr lang="de-CH" sz="2500">
                <a:solidFill>
                  <a:srgbClr val="000000"/>
                </a:solidFill>
                <a:ea typeface="+mn-ea" charset="0"/>
                <a:cs typeface="+mn-ea" charset="0"/>
              </a:rPr>
              <a:pPr>
                <a:lnSpc>
                  <a:spcPct val="100000"/>
                </a:lnSpc>
              </a:pPr>
              <a:t>1</a:t>
            </a:fld>
            <a:endParaRPr lang="de-CH" sz="2500">
              <a:solidFill>
                <a:srgbClr val="000000"/>
              </a:solidFill>
              <a:ea typeface="+mn-ea"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6643688"/>
            <a:ext cx="25736550" cy="4584700"/>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4541838" y="12118975"/>
            <a:ext cx="21196300" cy="54657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CH"/>
          </a:p>
        </p:txBody>
      </p:sp>
    </p:spTree>
    <p:extLst>
      <p:ext uri="{BB962C8B-B14F-4D97-AF65-F5344CB8AC3E}">
        <p14:creationId xmlns:p14="http://schemas.microsoft.com/office/powerpoint/2010/main" val="7423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145483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1950" y="852488"/>
            <a:ext cx="6811963" cy="18264187"/>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1514475" y="852488"/>
            <a:ext cx="20285075" cy="1826418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271377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2488"/>
            <a:ext cx="27249438" cy="3570287"/>
          </a:xfrm>
        </p:spPr>
        <p:txBody>
          <a:bodyPr/>
          <a:lstStyle/>
          <a:p>
            <a:r>
              <a:rPr lang="de-DE" smtClean="0"/>
              <a:t>Titelmasterformat durch Klicken bearbeiten</a:t>
            </a:r>
            <a:endParaRPr lang="de-CH"/>
          </a:p>
        </p:txBody>
      </p:sp>
    </p:spTree>
    <p:extLst>
      <p:ext uri="{BB962C8B-B14F-4D97-AF65-F5344CB8AC3E}">
        <p14:creationId xmlns:p14="http://schemas.microsoft.com/office/powerpoint/2010/main" val="411298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85507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13742988"/>
            <a:ext cx="25738137" cy="4248150"/>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2392363" y="9064625"/>
            <a:ext cx="25738137" cy="4678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1044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1514475" y="5003800"/>
            <a:ext cx="13547725"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15214600" y="5003800"/>
            <a:ext cx="13549313"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615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857250"/>
            <a:ext cx="27251025" cy="3563938"/>
          </a:xfrm>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1514475" y="4787900"/>
            <a:ext cx="13377863"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14475" y="6781800"/>
            <a:ext cx="13377863"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15381288" y="4787900"/>
            <a:ext cx="13384212"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381288" y="6781800"/>
            <a:ext cx="13384212"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4491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Tree>
    <p:extLst>
      <p:ext uri="{BB962C8B-B14F-4D97-AF65-F5344CB8AC3E}">
        <p14:creationId xmlns:p14="http://schemas.microsoft.com/office/powerpoint/2010/main" val="150515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08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0900"/>
            <a:ext cx="9961563" cy="3624263"/>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11837988" y="850900"/>
            <a:ext cx="16927512" cy="1825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1514475" y="4475163"/>
            <a:ext cx="9961563" cy="14628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4077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14970125"/>
            <a:ext cx="18167350" cy="1768475"/>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5935663" y="1911350"/>
            <a:ext cx="18167350" cy="12831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5935663" y="16738600"/>
            <a:ext cx="18167350" cy="2509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4093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0523200"/>
            <a:ext cx="30279975" cy="1271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sp>
        <p:nvSpPr>
          <p:cNvPr id="1026" name="Rectangle 2"/>
          <p:cNvSpPr>
            <a:spLocks noChangeArrowheads="1"/>
          </p:cNvSpPr>
          <p:nvPr/>
        </p:nvSpPr>
        <p:spPr bwMode="auto">
          <a:xfrm>
            <a:off x="0" y="0"/>
            <a:ext cx="30279975" cy="2033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pic>
        <p:nvPicPr>
          <p:cNvPr id="1027"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858625" y="700088"/>
            <a:ext cx="8143875" cy="81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p:cNvSpPr>
            <a:spLocks noGrp="1" noChangeArrowheads="1"/>
          </p:cNvSpPr>
          <p:nvPr>
            <p:ph type="title"/>
          </p:nvPr>
        </p:nvSpPr>
        <p:spPr bwMode="auto">
          <a:xfrm>
            <a:off x="1514475" y="852488"/>
            <a:ext cx="27249438" cy="357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9" name="Rectangle 5"/>
          <p:cNvSpPr>
            <a:spLocks noGrp="1" noChangeArrowheads="1"/>
          </p:cNvSpPr>
          <p:nvPr>
            <p:ph type="body" idx="1"/>
          </p:nvPr>
        </p:nvSpPr>
        <p:spPr bwMode="auto">
          <a:xfrm>
            <a:off x="1514475" y="5003800"/>
            <a:ext cx="27249438" cy="141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36625" y="2447925"/>
            <a:ext cx="27795538"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5000" b="1">
                <a:solidFill>
                  <a:srgbClr val="E20019"/>
                </a:solidFill>
                <a:ea typeface="Droid Sans Fallback" charset="0"/>
                <a:cs typeface="Droid Sans Fallback" charset="0"/>
              </a:rPr>
              <a:t>LISA – </a:t>
            </a:r>
            <a:r>
              <a:rPr lang="de-CH" sz="5000" b="1" i="1">
                <a:solidFill>
                  <a:srgbClr val="E20019"/>
                </a:solidFill>
                <a:ea typeface="Droid Sans Fallback" charset="0"/>
                <a:cs typeface="Droid Sans Fallback" charset="0"/>
              </a:rPr>
              <a:t>L</a:t>
            </a:r>
            <a:r>
              <a:rPr lang="de-CH" sz="5000" b="1">
                <a:solidFill>
                  <a:srgbClr val="E20019"/>
                </a:solidFill>
                <a:ea typeface="Droid Sans Fallback" charset="0"/>
                <a:cs typeface="Droid Sans Fallback" charset="0"/>
              </a:rPr>
              <a:t>ISA </a:t>
            </a:r>
            <a:r>
              <a:rPr lang="de-CH" sz="5000" b="1" i="1">
                <a:solidFill>
                  <a:srgbClr val="E20019"/>
                </a:solidFill>
                <a:ea typeface="Droid Sans Fallback" charset="0"/>
                <a:cs typeface="Droid Sans Fallback" charset="0"/>
              </a:rPr>
              <a:t>i</a:t>
            </a:r>
            <a:r>
              <a:rPr lang="de-CH" sz="5000" b="1">
                <a:solidFill>
                  <a:srgbClr val="E20019"/>
                </a:solidFill>
                <a:ea typeface="Droid Sans Fallback" charset="0"/>
                <a:cs typeface="Droid Sans Fallback" charset="0"/>
              </a:rPr>
              <a:t>ncludes </a:t>
            </a:r>
            <a:r>
              <a:rPr lang="de-CH" sz="5000" b="1" i="1">
                <a:solidFill>
                  <a:srgbClr val="E20019"/>
                </a:solidFill>
                <a:ea typeface="Droid Sans Fallback" charset="0"/>
                <a:cs typeface="Droid Sans Fallback" charset="0"/>
              </a:rPr>
              <a:t>S</a:t>
            </a:r>
            <a:r>
              <a:rPr lang="de-CH" sz="5000" b="1">
                <a:solidFill>
                  <a:srgbClr val="E20019"/>
                </a:solidFill>
                <a:ea typeface="Droid Sans Fallback" charset="0"/>
                <a:cs typeface="Droid Sans Fallback" charset="0"/>
              </a:rPr>
              <a:t>ubcl</a:t>
            </a:r>
            <a:r>
              <a:rPr lang="de-CH" sz="5000" b="1" i="1">
                <a:solidFill>
                  <a:srgbClr val="E20019"/>
                </a:solidFill>
                <a:ea typeface="Droid Sans Fallback" charset="0"/>
                <a:cs typeface="Droid Sans Fallback" charset="0"/>
              </a:rPr>
              <a:t>a</a:t>
            </a:r>
            <a:r>
              <a:rPr lang="de-CH" sz="5000" b="1">
                <a:solidFill>
                  <a:srgbClr val="E20019"/>
                </a:solidFill>
                <a:ea typeface="Droid Sans Fallback" charset="0"/>
                <a:cs typeface="Droid Sans Fallback" charset="0"/>
              </a:rPr>
              <a:t>ssing</a:t>
            </a:r>
          </a:p>
        </p:txBody>
      </p:sp>
      <p:sp>
        <p:nvSpPr>
          <p:cNvPr id="3074" name="Rectangle 2"/>
          <p:cNvSpPr>
            <a:spLocks noChangeArrowheads="1"/>
          </p:cNvSpPr>
          <p:nvPr/>
        </p:nvSpPr>
        <p:spPr bwMode="auto">
          <a:xfrm>
            <a:off x="936625" y="3455988"/>
            <a:ext cx="27795538" cy="271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4000" b="1" dirty="0">
                <a:solidFill>
                  <a:srgbClr val="000000"/>
                </a:solidFill>
                <a:ea typeface="Droid Sans Fallback" charset="0"/>
                <a:cs typeface="Droid Sans Fallback" charset="0"/>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lang="de-CH" sz="4000" b="1" i="1" dirty="0" err="1">
                <a:solidFill>
                  <a:srgbClr val="000000"/>
                </a:solidFill>
                <a:ea typeface="Droid Sans Fallback" charset="0"/>
                <a:cs typeface="Droid Sans Fallback" charset="0"/>
              </a:rPr>
              <a:t>Subclassing</a:t>
            </a:r>
            <a:r>
              <a:rPr lang="de-CH" sz="4000" b="1" dirty="0">
                <a:solidFill>
                  <a:srgbClr val="000000"/>
                </a:solidFill>
                <a:ea typeface="Droid Sans Fallback" charset="0"/>
                <a:cs typeface="Droid Sans Fallback" charset="0"/>
              </a:rPr>
              <a:t> zu </a:t>
            </a:r>
            <a:r>
              <a:rPr lang="de-CH" sz="4000" b="1" dirty="0" smtClean="0">
                <a:solidFill>
                  <a:srgbClr val="000000"/>
                </a:solidFill>
                <a:ea typeface="Droid Sans Fallback" charset="0"/>
                <a:cs typeface="Droid Sans Fallback" charset="0"/>
              </a:rPr>
              <a:t>untersuchen</a:t>
            </a:r>
            <a:r>
              <a:rPr lang="de-CH" sz="4000" b="1" dirty="0">
                <a:solidFill>
                  <a:srgbClr val="000000"/>
                </a:solidFill>
                <a:ea typeface="Droid Sans Fallback" charset="0"/>
                <a:cs typeface="Droid Sans Fallback" charset="0"/>
              </a:rPr>
              <a:t>.</a:t>
            </a:r>
          </a:p>
        </p:txBody>
      </p:sp>
      <p:sp>
        <p:nvSpPr>
          <p:cNvPr id="3075" name="Rectangle 3"/>
          <p:cNvSpPr>
            <a:spLocks noChangeArrowheads="1"/>
          </p:cNvSpPr>
          <p:nvPr/>
        </p:nvSpPr>
        <p:spPr bwMode="auto">
          <a:xfrm>
            <a:off x="11858625" y="20766088"/>
            <a:ext cx="36655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00" tIns="43200" rIns="86400" bIns="43200"/>
          <a:lstStyle/>
          <a:p>
            <a:pPr>
              <a:lnSpc>
                <a:spcPct val="100000"/>
              </a:lnSpc>
              <a:tabLst>
                <a:tab pos="723900" algn="l"/>
                <a:tab pos="1447800" algn="l"/>
                <a:tab pos="2171700" algn="l"/>
                <a:tab pos="2895600" algn="l"/>
                <a:tab pos="3619500" algn="l"/>
              </a:tabLst>
            </a:pPr>
            <a:r>
              <a:rPr lang="de-CH" sz="2500" b="1">
                <a:solidFill>
                  <a:srgbClr val="FFFFFF"/>
                </a:solidFill>
                <a:ea typeface="Droid Sans Fallback" charset="0"/>
                <a:cs typeface="Droid Sans Fallback" charset="0"/>
              </a:rPr>
              <a:t>Fachbereich Informatik</a:t>
            </a:r>
          </a:p>
        </p:txBody>
      </p:sp>
      <p:sp>
        <p:nvSpPr>
          <p:cNvPr id="3076" name="Rectangle 4"/>
          <p:cNvSpPr>
            <a:spLocks noChangeArrowheads="1"/>
          </p:cNvSpPr>
          <p:nvPr/>
        </p:nvSpPr>
        <p:spPr bwMode="auto">
          <a:xfrm>
            <a:off x="630238" y="20689888"/>
            <a:ext cx="56070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nSpc>
                <a:spcPct val="100000"/>
              </a:lnSpc>
              <a:tabLst>
                <a:tab pos="723900" algn="l"/>
                <a:tab pos="1447800" algn="l"/>
                <a:tab pos="2171700" algn="l"/>
                <a:tab pos="2895600" algn="l"/>
                <a:tab pos="3619500" algn="l"/>
                <a:tab pos="4343400" algn="l"/>
                <a:tab pos="5067300" algn="l"/>
              </a:tabLst>
            </a:pPr>
            <a:r>
              <a:rPr lang="de-CH" sz="2500" dirty="0">
                <a:solidFill>
                  <a:srgbClr val="FFFFFF"/>
                </a:solidFill>
                <a:ea typeface="Droid Sans Fallback" charset="0"/>
                <a:cs typeface="Droid Sans Fallback" charset="0"/>
              </a:rPr>
              <a:t>Bachelor Thesis 2011</a:t>
            </a:r>
          </a:p>
        </p:txBody>
      </p:sp>
      <p:sp>
        <p:nvSpPr>
          <p:cNvPr id="3077" name="Rectangle 5"/>
          <p:cNvSpPr>
            <a:spLocks noChangeArrowheads="1"/>
          </p:cNvSpPr>
          <p:nvPr/>
        </p:nvSpPr>
        <p:spPr bwMode="auto">
          <a:xfrm>
            <a:off x="22328188" y="20558496"/>
            <a:ext cx="79502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Studenten: </a:t>
            </a:r>
            <a:r>
              <a:rPr lang="de-CH" sz="2500" b="1" dirty="0">
                <a:solidFill>
                  <a:srgbClr val="FFFFFF"/>
                </a:solidFill>
                <a:ea typeface="Droid Sans Fallback" charset="0"/>
                <a:cs typeface="Droid Sans Fallback" charset="0"/>
              </a:rPr>
              <a:t>Ruben Bär und Stefan Heinemann</a:t>
            </a:r>
          </a:p>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Betreuer: </a:t>
            </a:r>
            <a:r>
              <a:rPr lang="de-CH" sz="2500" b="1" dirty="0">
                <a:solidFill>
                  <a:srgbClr val="FFFFFF"/>
                </a:solidFill>
                <a:ea typeface="Droid Sans Fallback" charset="0"/>
                <a:cs typeface="Droid Sans Fallback" charset="0"/>
              </a:rPr>
              <a:t>Prof. Dr. Olivier Biberstein</a:t>
            </a:r>
          </a:p>
        </p:txBody>
      </p:sp>
      <p:sp>
        <p:nvSpPr>
          <p:cNvPr id="3078" name="Rectangle 6"/>
          <p:cNvSpPr>
            <a:spLocks noChangeArrowheads="1"/>
          </p:cNvSpPr>
          <p:nvPr/>
        </p:nvSpPr>
        <p:spPr bwMode="auto">
          <a:xfrm>
            <a:off x="14630400" y="6199188"/>
            <a:ext cx="14173200" cy="809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smtClean="0">
                <a:solidFill>
                  <a:srgbClr val="000000"/>
                </a:solidFill>
                <a:ea typeface="Droid Sans Fallback" charset="0"/>
                <a:cs typeface="Droid Sans Fallback" charset="0"/>
              </a:rPr>
              <a:t>verhindert, andererseits </a:t>
            </a:r>
            <a:r>
              <a:rPr lang="de-CH" sz="4000" dirty="0">
                <a:solidFill>
                  <a:srgbClr val="000000"/>
                </a:solidFill>
                <a:ea typeface="Droid Sans Fallback" charset="0"/>
                <a:cs typeface="Droid Sans Fallback" charset="0"/>
              </a:rPr>
              <a:t>teilweise das Kompilieren von </a:t>
            </a:r>
            <a:r>
              <a:rPr lang="de-CH" sz="4000" dirty="0" smtClean="0">
                <a:solidFill>
                  <a:srgbClr val="000000"/>
                </a:solidFill>
                <a:ea typeface="Droid Sans Fallback" charset="0"/>
                <a:cs typeface="Droid Sans Fallback" charset="0"/>
              </a:rPr>
              <a:t>sinn-vollem </a:t>
            </a:r>
            <a:r>
              <a:rPr lang="de-CH" sz="4000" dirty="0">
                <a:solidFill>
                  <a:srgbClr val="000000"/>
                </a:solidFill>
                <a:ea typeface="Droid Sans Fallback" charset="0"/>
                <a:cs typeface="Droid Sans Fallback" charset="0"/>
              </a:rPr>
              <a:t>Quellcode bezüglich der </a:t>
            </a:r>
            <a:r>
              <a:rPr lang="de-CH" sz="4000" dirty="0" smtClean="0">
                <a:solidFill>
                  <a:srgbClr val="000000"/>
                </a:solidFill>
                <a:ea typeface="Droid Sans Fallback" charset="0"/>
                <a:cs typeface="Droid Sans Fallback" charset="0"/>
              </a:rPr>
              <a:t>Wiederverwendbarkeit unter-bindet</a:t>
            </a:r>
            <a:r>
              <a:rPr lang="de-CH" sz="4000" dirty="0">
                <a:solidFill>
                  <a:srgbClr val="000000"/>
                </a:solidFill>
                <a:ea typeface="Droid Sans Fallback" charset="0"/>
                <a:cs typeface="Droid Sans Fallback" charset="0"/>
              </a:rPr>
              <a:t>. Als Beispiel soll die </a:t>
            </a:r>
            <a:r>
              <a:rPr lang="de-CH" sz="4000" i="1" dirty="0" err="1">
                <a:solidFill>
                  <a:srgbClr val="000000"/>
                </a:solidFill>
                <a:ea typeface="Droid Sans Fallback" charset="0"/>
                <a:cs typeface="Droid Sans Fallback" charset="0"/>
              </a:rPr>
              <a:t>equals</a:t>
            </a:r>
            <a:r>
              <a:rPr lang="de-CH" sz="4000" dirty="0">
                <a:solidFill>
                  <a:srgbClr val="000000"/>
                </a:solidFill>
                <a:ea typeface="Droid Sans Fallback" charset="0"/>
                <a:cs typeface="Droid Sans Fallback" charset="0"/>
              </a:rPr>
              <a:t> Methode der Klasse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in Java betrachtet werden. Wird diese Methode in Klassen, welche immer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als </a:t>
            </a:r>
            <a:r>
              <a:rPr lang="de-CH" sz="4000" dirty="0" err="1">
                <a:solidFill>
                  <a:srgbClr val="000000"/>
                </a:solidFill>
                <a:ea typeface="Droid Sans Fallback" charset="0"/>
                <a:cs typeface="Droid Sans Fallback" charset="0"/>
              </a:rPr>
              <a:t>Supertyp</a:t>
            </a:r>
            <a:r>
              <a:rPr lang="de-CH" sz="4000" dirty="0">
                <a:solidFill>
                  <a:srgbClr val="000000"/>
                </a:solidFill>
                <a:ea typeface="Droid Sans Fallback" charset="0"/>
                <a:cs typeface="Droid Sans Fallback" charset="0"/>
              </a:rPr>
              <a:t> haben, weiter spezialisiert, ist die Verwendung von typunsicheren Anweisungen, wie zum Beispiel </a:t>
            </a:r>
            <a:r>
              <a:rPr lang="de-CH" sz="4000" i="1" dirty="0" err="1">
                <a:solidFill>
                  <a:srgbClr val="000000"/>
                </a:solidFill>
                <a:ea typeface="Droid Sans Fallback" charset="0"/>
                <a:cs typeface="Droid Sans Fallback" charset="0"/>
              </a:rPr>
              <a:t>Casts</a:t>
            </a:r>
            <a:r>
              <a:rPr lang="de-CH" sz="4000" dirty="0">
                <a:solidFill>
                  <a:srgbClr val="000000"/>
                </a:solidFill>
                <a:ea typeface="Droid Sans Fallback" charset="0"/>
                <a:cs typeface="Droid Sans Fallback" charset="0"/>
              </a:rPr>
              <a:t>, unumgänglich.</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a:solidFill>
                  <a:srgbClr val="000000"/>
                </a:solidFill>
                <a:ea typeface="Droid Sans Fallback" charset="0"/>
                <a:cs typeface="Droid Sans Fallback" charset="0"/>
              </a:rPr>
              <a:t>Ähnliche Probleme können zwar mit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gelöst werden, jedoch stösst dieses Modell bei Typen, welche sich selbst als Methodenparameter erwarten, wie es bei </a:t>
            </a:r>
            <a:r>
              <a:rPr lang="de-CH" sz="4000" i="1" dirty="0" err="1" smtClean="0">
                <a:solidFill>
                  <a:srgbClr val="000000"/>
                </a:solidFill>
                <a:ea typeface="Droid Sans Fallback" charset="0"/>
                <a:cs typeface="Droid Sans Fallback" charset="0"/>
              </a:rPr>
              <a:t>equals</a:t>
            </a:r>
            <a:r>
              <a:rPr lang="de-CH" sz="4000" dirty="0" smtClean="0">
                <a:solidFill>
                  <a:srgbClr val="000000"/>
                </a:solidFill>
                <a:ea typeface="Droid Sans Fallback" charset="0"/>
                <a:cs typeface="Droid Sans Fallback" charset="0"/>
              </a:rPr>
              <a:t> von </a:t>
            </a:r>
            <a:r>
              <a:rPr lang="de-CH" sz="4000" i="1" dirty="0" err="1" smtClean="0">
                <a:solidFill>
                  <a:srgbClr val="000000"/>
                </a:solidFill>
                <a:ea typeface="Droid Sans Fallback" charset="0"/>
                <a:cs typeface="Droid Sans Fallback" charset="0"/>
              </a:rPr>
              <a:t>Object</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der Fall ist, an seine Grenzen. Eine direkte Erweiterung von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ist das </a:t>
            </a:r>
            <a:r>
              <a:rPr lang="de-CH" sz="4000" i="1" dirty="0" err="1">
                <a:solidFill>
                  <a:srgbClr val="000000"/>
                </a:solidFill>
                <a:ea typeface="Droid Sans Fallback" charset="0"/>
                <a:cs typeface="Droid Sans Fallback" charset="0"/>
              </a:rPr>
              <a:t>Subclassing</a:t>
            </a:r>
            <a:r>
              <a:rPr lang="de-CH" sz="4000" dirty="0">
                <a:solidFill>
                  <a:srgbClr val="000000"/>
                </a:solidFill>
                <a:ea typeface="Droid Sans Fallback" charset="0"/>
                <a:cs typeface="Droid Sans Fallback" charset="0"/>
              </a:rPr>
              <a:t>, welches das Parametrisieren vom eigenen Typ implizit umsetzt. LISA versucht </a:t>
            </a:r>
            <a:r>
              <a:rPr lang="de-CH" sz="4000" dirty="0" smtClean="0">
                <a:solidFill>
                  <a:srgbClr val="000000"/>
                </a:solidFill>
                <a:ea typeface="Droid Sans Fallback" charset="0"/>
                <a:cs typeface="Droid Sans Fallback" charset="0"/>
              </a:rPr>
              <a:t>das Modell</a:t>
            </a:r>
            <a:br>
              <a:rPr lang="de-CH" sz="4000" dirty="0" smtClean="0">
                <a:solidFill>
                  <a:srgbClr val="000000"/>
                </a:solidFill>
                <a:ea typeface="Droid Sans Fallback" charset="0"/>
                <a:cs typeface="Droid Sans Fallback" charset="0"/>
              </a:rPr>
            </a:br>
            <a:r>
              <a:rPr lang="de-CH" sz="4000" dirty="0" smtClean="0">
                <a:solidFill>
                  <a:srgbClr val="000000"/>
                </a:solidFill>
                <a:ea typeface="Droid Sans Fallback" charset="0"/>
                <a:cs typeface="Droid Sans Fallback" charset="0"/>
              </a:rPr>
              <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79" name="Rectangle 7"/>
          <p:cNvSpPr>
            <a:spLocks noChangeArrowheads="1"/>
          </p:cNvSpPr>
          <p:nvPr/>
        </p:nvSpPr>
        <p:spPr bwMode="auto">
          <a:xfrm>
            <a:off x="936625" y="6199188"/>
            <a:ext cx="13465175" cy="801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Lst>
            </a:pPr>
            <a:r>
              <a:rPr lang="de-CH" sz="4000" dirty="0">
                <a:solidFill>
                  <a:srgbClr val="000000"/>
                </a:solidFill>
                <a:ea typeface="Droid Sans Fallback" charset="0"/>
                <a:cs typeface="Droid Sans Fallback" charset="0"/>
              </a:rPr>
              <a:t>Statisch typisierte Programmiersprachen und das Konzept des objektorientierten Programmierens konnten sich in vielen Bereichen der Softwareentwicklung etablieren. Entsprechend viele Sprachen und Modelle wurden </a:t>
            </a:r>
            <a:r>
              <a:rPr lang="de-CH" sz="4000" dirty="0" err="1" smtClean="0">
                <a:solidFill>
                  <a:srgbClr val="000000"/>
                </a:solidFill>
                <a:ea typeface="Droid Sans Fallback" charset="0"/>
                <a:cs typeface="Droid Sans Fallback" charset="0"/>
              </a:rPr>
              <a:t>ent</a:t>
            </a:r>
            <a:r>
              <a:rPr lang="de-CH" sz="4000" dirty="0" smtClean="0">
                <a:solidFill>
                  <a:srgbClr val="000000"/>
                </a:solidFill>
                <a:ea typeface="Droid Sans Fallback" charset="0"/>
                <a:cs typeface="Droid Sans Fallback" charset="0"/>
              </a:rPr>
              <a:t>-wickelt</a:t>
            </a:r>
            <a:r>
              <a:rPr lang="de-CH" sz="4000" dirty="0">
                <a:solidFill>
                  <a:srgbClr val="000000"/>
                </a:solidFill>
                <a:ea typeface="Droid Sans Fallback" charset="0"/>
                <a:cs typeface="Droid Sans Fallback" charset="0"/>
              </a:rPr>
              <a:t>, um Software wiederverwendbar und </a:t>
            </a:r>
            <a:r>
              <a:rPr lang="de-CH" sz="4000" dirty="0" smtClean="0">
                <a:solidFill>
                  <a:srgbClr val="000000"/>
                </a:solidFill>
                <a:ea typeface="Droid Sans Fallback" charset="0"/>
                <a:cs typeface="Droid Sans Fallback" charset="0"/>
              </a:rPr>
              <a:t>wartungs-freundlich zu </a:t>
            </a:r>
            <a:r>
              <a:rPr lang="de-CH" sz="4000" dirty="0">
                <a:solidFill>
                  <a:srgbClr val="000000"/>
                </a:solidFill>
                <a:ea typeface="Droid Sans Fallback" charset="0"/>
                <a:cs typeface="Droid Sans Fallback" charset="0"/>
              </a:rPr>
              <a:t>machen. Einige dieser Modelle, wie zum Beispiel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oder </a:t>
            </a:r>
            <a:r>
              <a:rPr lang="de-CH" sz="4000" i="1" dirty="0">
                <a:solidFill>
                  <a:srgbClr val="000000"/>
                </a:solidFill>
                <a:ea typeface="Droid Sans Fallback" charset="0"/>
                <a:cs typeface="Droid Sans Fallback" charset="0"/>
              </a:rPr>
              <a:t>Polymorphie</a:t>
            </a:r>
            <a:r>
              <a:rPr lang="de-CH" sz="4000" dirty="0">
                <a:solidFill>
                  <a:srgbClr val="000000"/>
                </a:solidFill>
                <a:ea typeface="Droid Sans Fallback" charset="0"/>
                <a:cs typeface="Droid Sans Fallback" charset="0"/>
              </a:rPr>
              <a:t>, wurden in weit verbreitete Sprachen wie Java oder C# integriert. Zwar verbessern </a:t>
            </a:r>
            <a:r>
              <a:rPr lang="de-CH" sz="4000" dirty="0" smtClean="0">
                <a:solidFill>
                  <a:srgbClr val="000000"/>
                </a:solidFill>
                <a:ea typeface="Droid Sans Fallback" charset="0"/>
                <a:cs typeface="Droid Sans Fallback" charset="0"/>
              </a:rPr>
              <a:t>diese Modelle </a:t>
            </a:r>
            <a:r>
              <a:rPr lang="de-CH" sz="4000" dirty="0">
                <a:solidFill>
                  <a:srgbClr val="000000"/>
                </a:solidFill>
                <a:ea typeface="Droid Sans Fallback" charset="0"/>
                <a:cs typeface="Droid Sans Fallback" charset="0"/>
              </a:rPr>
              <a:t>die </a:t>
            </a:r>
            <a:r>
              <a:rPr lang="de-CH" sz="4000" dirty="0" smtClean="0">
                <a:solidFill>
                  <a:srgbClr val="000000"/>
                </a:solidFill>
                <a:ea typeface="Droid Sans Fallback" charset="0"/>
                <a:cs typeface="Droid Sans Fallback" charset="0"/>
              </a:rPr>
              <a:t>Wiederverwendbarkeit </a:t>
            </a:r>
            <a:r>
              <a:rPr lang="de-CH" sz="4000" dirty="0">
                <a:solidFill>
                  <a:srgbClr val="000000"/>
                </a:solidFill>
                <a:ea typeface="Droid Sans Fallback" charset="0"/>
                <a:cs typeface="Droid Sans Fallback" charset="0"/>
              </a:rPr>
              <a:t>von </a:t>
            </a:r>
            <a:r>
              <a:rPr lang="de-CH" sz="4000" dirty="0" smtClean="0">
                <a:solidFill>
                  <a:srgbClr val="000000"/>
                </a:solidFill>
                <a:ea typeface="Droid Sans Fallback" charset="0"/>
                <a:cs typeface="Droid Sans Fallback" charset="0"/>
              </a:rPr>
              <a:t>Software-komponenten</a:t>
            </a:r>
            <a:r>
              <a:rPr lang="de-CH" sz="4000" dirty="0">
                <a:solidFill>
                  <a:srgbClr val="000000"/>
                </a:solidFill>
                <a:ea typeface="Droid Sans Fallback" charset="0"/>
                <a:cs typeface="Droid Sans Fallback" charset="0"/>
              </a:rPr>
              <a:t>, jedoch lösen sie nicht gewisse </a:t>
            </a:r>
            <a:r>
              <a:rPr lang="de-CH" sz="4000" dirty="0" smtClean="0">
                <a:solidFill>
                  <a:srgbClr val="000000"/>
                </a:solidFill>
                <a:ea typeface="Droid Sans Fallback" charset="0"/>
                <a:cs typeface="Droid Sans Fallback" charset="0"/>
              </a:rPr>
              <a:t>Schwierig-</a:t>
            </a:r>
            <a:r>
              <a:rPr lang="de-CH" sz="4000" dirty="0" err="1" smtClean="0">
                <a:solidFill>
                  <a:srgbClr val="000000"/>
                </a:solidFill>
                <a:ea typeface="Droid Sans Fallback" charset="0"/>
                <a:cs typeface="Droid Sans Fallback" charset="0"/>
              </a:rPr>
              <a:t>keiten</a:t>
            </a:r>
            <a:r>
              <a:rPr lang="de-CH" sz="4000" dirty="0">
                <a:solidFill>
                  <a:srgbClr val="000000"/>
                </a:solidFill>
                <a:ea typeface="Droid Sans Fallback" charset="0"/>
                <a:cs typeface="Droid Sans Fallback" charset="0"/>
              </a:rPr>
              <a:t>, welche im Entwicklungsalltag auftreten. Dies betrifft insbesondere das Typensystem, weil dieses einerseits das Auftreten von gewissen </a:t>
            </a:r>
            <a:r>
              <a:rPr lang="de-CH" sz="4000" dirty="0" smtClean="0">
                <a:solidFill>
                  <a:srgbClr val="000000"/>
                </a:solidFill>
                <a:ea typeface="Droid Sans Fallback" charset="0"/>
                <a:cs typeface="Droid Sans Fallback" charset="0"/>
              </a:rPr>
              <a:t>Laufzeitausnahmen</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82" name="Rectangle 10"/>
          <p:cNvSpPr>
            <a:spLocks noChangeArrowheads="1"/>
          </p:cNvSpPr>
          <p:nvPr/>
        </p:nvSpPr>
        <p:spPr bwMode="auto">
          <a:xfrm>
            <a:off x="19243906" y="14149784"/>
            <a:ext cx="9578975" cy="640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von </a:t>
            </a:r>
            <a:r>
              <a:rPr lang="de-CH" sz="4000" dirty="0" err="1" smtClean="0">
                <a:solidFill>
                  <a:srgbClr val="000000"/>
                </a:solidFill>
                <a:ea typeface="Droid Sans Fallback" charset="0"/>
                <a:cs typeface="Droid Sans Fallback" charset="0"/>
              </a:rPr>
              <a:t>Subclassing</a:t>
            </a:r>
            <a:r>
              <a:rPr lang="de-CH" sz="4000" dirty="0" smtClean="0">
                <a:solidFill>
                  <a:srgbClr val="000000"/>
                </a:solidFill>
                <a:ea typeface="Droid Sans Fallback" charset="0"/>
                <a:cs typeface="Droid Sans Fallback" charset="0"/>
              </a:rPr>
              <a:t> zu realisieren. </a:t>
            </a:r>
            <a:r>
              <a:rPr lang="de-CH" sz="4000" dirty="0">
                <a:solidFill>
                  <a:srgbClr val="000000"/>
                </a:solidFill>
                <a:ea typeface="Droid Sans Fallback" charset="0"/>
                <a:cs typeface="Droid Sans Fallback" charset="0"/>
              </a:rPr>
              <a:t>LISA </a:t>
            </a:r>
            <a:r>
              <a:rPr lang="de-CH" sz="4000" dirty="0" err="1" smtClean="0">
                <a:solidFill>
                  <a:srgbClr val="000000"/>
                </a:solidFill>
                <a:ea typeface="Droid Sans Fallback" charset="0"/>
                <a:cs typeface="Droid Sans Fallback" charset="0"/>
              </a:rPr>
              <a:t>ver</a:t>
            </a:r>
            <a:r>
              <a:rPr lang="de-CH" sz="4000" dirty="0" smtClean="0">
                <a:solidFill>
                  <a:srgbClr val="000000"/>
                </a:solidFill>
                <a:ea typeface="Droid Sans Fallback" charset="0"/>
                <a:cs typeface="Droid Sans Fallback" charset="0"/>
              </a:rPr>
              <a:t>-sucht </a:t>
            </a:r>
            <a:r>
              <a:rPr lang="de-CH" sz="4000" dirty="0" smtClean="0">
                <a:solidFill>
                  <a:srgbClr val="000000"/>
                </a:solidFill>
                <a:ea typeface="Droid Sans Fallback" charset="0"/>
                <a:cs typeface="Droid Sans Fallback" charset="0"/>
              </a:rPr>
              <a:t>zusätzlich zum </a:t>
            </a:r>
            <a:r>
              <a:rPr lang="de-CH" sz="4000" dirty="0" err="1" smtClean="0">
                <a:solidFill>
                  <a:srgbClr val="000000"/>
                </a:solidFill>
                <a:ea typeface="Droid Sans Fallback" charset="0"/>
                <a:cs typeface="Droid Sans Fallback" charset="0"/>
              </a:rPr>
              <a:t>Subtyping-Verer-bungsmodell</a:t>
            </a:r>
            <a:r>
              <a:rPr lang="de-CH" sz="4000" dirty="0" smtClean="0">
                <a:solidFill>
                  <a:srgbClr val="000000"/>
                </a:solidFill>
                <a:ea typeface="Droid Sans Fallback" charset="0"/>
                <a:cs typeface="Droid Sans Fallback" charset="0"/>
              </a:rPr>
              <a:t> das </a:t>
            </a:r>
            <a:r>
              <a:rPr lang="de-CH" sz="4000" dirty="0">
                <a:solidFill>
                  <a:srgbClr val="000000"/>
                </a:solidFill>
                <a:ea typeface="Droid Sans Fallback" charset="0"/>
                <a:cs typeface="Droid Sans Fallback" charset="0"/>
              </a:rPr>
              <a:t>vom </a:t>
            </a:r>
            <a:r>
              <a:rPr lang="de-CH" sz="4000" i="1" dirty="0" err="1" smtClean="0">
                <a:solidFill>
                  <a:srgbClr val="000000"/>
                </a:solidFill>
                <a:ea typeface="Droid Sans Fallback" charset="0"/>
                <a:cs typeface="Droid Sans Fallback" charset="0"/>
              </a:rPr>
              <a:t>Subclassing</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in einer </a:t>
            </a:r>
            <a:r>
              <a:rPr lang="de-CH" sz="4000" dirty="0" smtClean="0">
                <a:solidFill>
                  <a:srgbClr val="000000"/>
                </a:solidFill>
                <a:ea typeface="Droid Sans Fallback" charset="0"/>
                <a:cs typeface="Droid Sans Fallback" charset="0"/>
              </a:rPr>
              <a:t>Sprache inklusive Compiler </a:t>
            </a:r>
            <a:r>
              <a:rPr lang="de-CH" sz="4000" dirty="0" err="1" smtClean="0">
                <a:solidFill>
                  <a:srgbClr val="000000"/>
                </a:solidFill>
                <a:ea typeface="Droid Sans Fallback" charset="0"/>
                <a:cs typeface="Droid Sans Fallback" charset="0"/>
              </a:rPr>
              <a:t>umzu</a:t>
            </a:r>
            <a:r>
              <a:rPr lang="de-CH" sz="4000" dirty="0" smtClean="0">
                <a:solidFill>
                  <a:srgbClr val="000000"/>
                </a:solidFill>
                <a:ea typeface="Droid Sans Fallback" charset="0"/>
                <a:cs typeface="Droid Sans Fallback" charset="0"/>
              </a:rPr>
              <a:t>-setzen</a:t>
            </a:r>
            <a:r>
              <a:rPr lang="de-CH" sz="4000" dirty="0">
                <a:solidFill>
                  <a:srgbClr val="000000"/>
                </a:solidFill>
                <a:ea typeface="Droid Sans Fallback" charset="0"/>
                <a:cs typeface="Droid Sans Fallback" charset="0"/>
              </a:rPr>
              <a:t>.</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Links ist ein Beispiel einer Umsetzung in LISA </a:t>
            </a:r>
            <a:r>
              <a:rPr lang="de-CH" sz="4000" dirty="0" smtClean="0">
                <a:solidFill>
                  <a:srgbClr val="000000"/>
                </a:solidFill>
                <a:ea typeface="Droid Sans Fallback" charset="0"/>
                <a:cs typeface="Droid Sans Fallback" charset="0"/>
              </a:rPr>
              <a:t>gegeben, welches </a:t>
            </a:r>
            <a:r>
              <a:rPr lang="de-CH" sz="4000" i="1" dirty="0" err="1" smtClean="0">
                <a:solidFill>
                  <a:srgbClr val="000000"/>
                </a:solidFill>
                <a:ea typeface="Droid Sans Fallback" charset="0"/>
                <a:cs typeface="Droid Sans Fallback" charset="0"/>
              </a:rPr>
              <a:t>Subclasses</a:t>
            </a:r>
            <a:r>
              <a:rPr lang="de-CH" sz="4000" dirty="0" smtClean="0">
                <a:solidFill>
                  <a:srgbClr val="000000"/>
                </a:solidFill>
                <a:ea typeface="Droid Sans Fallback" charset="0"/>
                <a:cs typeface="Droid Sans Fallback" charset="0"/>
              </a:rPr>
              <a:t> und </a:t>
            </a:r>
            <a:r>
              <a:rPr lang="de-CH" sz="4000" i="1" dirty="0" err="1" smtClean="0">
                <a:solidFill>
                  <a:srgbClr val="000000"/>
                </a:solidFill>
                <a:ea typeface="Droid Sans Fallback" charset="0"/>
                <a:cs typeface="Droid Sans Fallback" charset="0"/>
              </a:rPr>
              <a:t>Subtypes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verwendet und </a:t>
            </a:r>
            <a:r>
              <a:rPr lang="de-CH" sz="4000" i="1" dirty="0" err="1" smtClean="0">
                <a:solidFill>
                  <a:srgbClr val="000000"/>
                </a:solidFill>
                <a:ea typeface="Droid Sans Fallback" charset="0"/>
                <a:cs typeface="Droid Sans Fallback" charset="0"/>
              </a:rPr>
              <a:t>Casts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unnötig macht.</a:t>
            </a:r>
            <a:endParaRPr lang="de-CH" sz="4000" dirty="0">
              <a:solidFill>
                <a:srgbClr val="000000"/>
              </a:solidFill>
              <a:ea typeface="Droid Sans Fallback" charset="0"/>
              <a:cs typeface="Droid Sans Fallback" charset="0"/>
            </a:endParaRPr>
          </a:p>
        </p:txBody>
      </p:sp>
      <p:grpSp>
        <p:nvGrpSpPr>
          <p:cNvPr id="2" name="Gruppieren 1"/>
          <p:cNvGrpSpPr/>
          <p:nvPr/>
        </p:nvGrpSpPr>
        <p:grpSpPr>
          <a:xfrm>
            <a:off x="914400" y="14630400"/>
            <a:ext cx="17969111" cy="5424488"/>
            <a:chOff x="914400" y="14630400"/>
            <a:chExt cx="17969111" cy="5424488"/>
          </a:xfrm>
        </p:grpSpPr>
        <p:sp>
          <p:nvSpPr>
            <p:cNvPr id="3080" name="Rectangle 8"/>
            <p:cNvSpPr>
              <a:spLocks noChangeArrowheads="1"/>
            </p:cNvSpPr>
            <p:nvPr/>
          </p:nvSpPr>
          <p:spPr bwMode="auto">
            <a:xfrm>
              <a:off x="914400" y="14630400"/>
              <a:ext cx="8686800" cy="542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70C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Perform</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smtClean="0">
                  <a:solidFill>
                    <a:srgbClr val="00B050"/>
                  </a:solidFill>
                  <a:latin typeface="DejaVu Sans Mono" pitchFamily="49" charset="0"/>
                  <a:ea typeface="DejaVu Sans Mono" pitchFamily="49" charset="0"/>
                  <a:cs typeface="DejaVu Sans Mono" pitchFamily="49" charset="0"/>
                </a:rPr>
                <a:t>biological</a:t>
              </a:r>
              <a:r>
                <a:rPr lang="de-CH" sz="2800" i="1" dirty="0" smtClean="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crossovers</a:t>
              </a:r>
              <a:r>
                <a:rPr lang="de-CH" sz="2800" i="1"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666666"/>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Dog</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a:solidFill>
                    <a:srgbClr val="666666"/>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p:txBody>
        </p:sp>
        <p:sp>
          <p:nvSpPr>
            <p:cNvPr id="3081" name="Rectangle 9"/>
            <p:cNvSpPr>
              <a:spLocks noChangeArrowheads="1"/>
            </p:cNvSpPr>
            <p:nvPr/>
          </p:nvSpPr>
          <p:spPr bwMode="auto">
            <a:xfrm>
              <a:off x="9955411" y="14630400"/>
              <a:ext cx="89281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000000"/>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Persian</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subtypeOf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var</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needsGrooming</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Bool</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Persian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mate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Cats</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Arial"/>
        <a:ea typeface="Droid Sans Fallback"/>
        <a:cs typeface="Droid Sans Fallback"/>
      </a:majorFont>
      <a:minorFont>
        <a:latin typeface="Arial"/>
        <a:ea typeface="Droid Sans Fallback"/>
        <a:cs typeface="Droid Sans Fallback"/>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Benutzerdefiniert</PresentationFormat>
  <Paragraphs>37</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Bär Ruben</dc:creator>
  <cp:lastModifiedBy>Ruben Bär</cp:lastModifiedBy>
  <cp:revision>29</cp:revision>
  <cp:lastPrinted>1601-01-01T00:00:00Z</cp:lastPrinted>
  <dcterms:created xsi:type="dcterms:W3CDTF">1601-01-01T00:00:00Z</dcterms:created>
  <dcterms:modified xsi:type="dcterms:W3CDTF">2011-07-11T08:07:49Z</dcterms:modified>
</cp:coreProperties>
</file>