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7" r:id="rId6"/>
    <p:sldId id="323" r:id="rId7"/>
    <p:sldId id="324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297" r:id="rId17"/>
  </p:sldIdLst>
  <p:sldSz cx="12192000" cy="6858000"/>
  <p:notesSz cx="13716000" cy="24384000"/>
  <p:defaultTextStyle>
    <a:defPPr rtl="0">
      <a:defRPr lang="es-ES"/>
    </a:defPPr>
    <a:lvl1pPr marL="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5388" autoAdjust="0"/>
  </p:normalViewPr>
  <p:slideViewPr>
    <p:cSldViewPr snapToGrid="0" snapToObjects="1">
      <p:cViewPr varScale="1">
        <p:scale>
          <a:sx n="111" d="100"/>
          <a:sy n="111" d="100"/>
        </p:scale>
        <p:origin x="588" y="9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3" d="100"/>
          <a:sy n="33" d="100"/>
        </p:scale>
        <p:origin x="432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67BD183-736A-4504-B3CD-6B8127DC0F2B}" type="datetimeyyyy">
              <a:rPr lang="es-ES" smtClean="0"/>
              <a:t>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420BD0AB-C59E-4A46-83D3-F07787446BA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es-ES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es-ES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es-ES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es-ES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es-ES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es-ES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es-ES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es-ES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es-ES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54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17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n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/>
          </a:p>
        </p:txBody>
      </p:sp>
      <p:sp>
        <p:nvSpPr>
          <p:cNvPr id="10" name="Forma lib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0" name="Imagen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es-ES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4" name="Marcador de texto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s-ES" sz="1800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es-ES" sz="1800"/>
            </a:lvl1pPr>
            <a:lvl2pPr>
              <a:defRPr lang="es-ES" sz="1800"/>
            </a:lvl2pPr>
            <a:lvl3pPr>
              <a:defRPr lang="es-ES" sz="1800"/>
            </a:lvl3pPr>
            <a:lvl4pPr>
              <a:defRPr lang="es-ES" sz="1800"/>
            </a:lvl4pPr>
            <a:lvl5pPr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0" name="Marcador de número de diapositiva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es-ES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áfico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es-ES" sz="3600" b="1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49" name="Forma lib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6" name="Marcador de contenido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es-ES" sz="1800"/>
            </a:lvl1pPr>
            <a:lvl2pPr>
              <a:spcBef>
                <a:spcPts val="1000"/>
              </a:spcBef>
              <a:defRPr lang="es-ES" sz="1800"/>
            </a:lvl2pPr>
            <a:lvl3pPr>
              <a:spcBef>
                <a:spcPts val="1000"/>
              </a:spcBef>
              <a:defRPr lang="es-ES" sz="1800"/>
            </a:lvl3pPr>
            <a:lvl4pPr>
              <a:spcBef>
                <a:spcPts val="1000"/>
              </a:spcBef>
              <a:defRPr lang="es-ES" sz="1800"/>
            </a:lvl4pPr>
            <a:lvl5pPr>
              <a:spcBef>
                <a:spcPts val="1000"/>
              </a:spcBef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contenido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es-ES" sz="1800"/>
            </a:lvl1pPr>
            <a:lvl2pPr>
              <a:spcBef>
                <a:spcPts val="1000"/>
              </a:spcBef>
              <a:defRPr lang="es-ES" sz="1800"/>
            </a:lvl2pPr>
            <a:lvl3pPr>
              <a:spcBef>
                <a:spcPts val="1000"/>
              </a:spcBef>
              <a:defRPr lang="es-ES" sz="1800"/>
            </a:lvl3pPr>
            <a:lvl4pPr>
              <a:spcBef>
                <a:spcPts val="1000"/>
              </a:spcBef>
              <a:defRPr lang="es-ES" sz="1800"/>
            </a:lvl4pPr>
            <a:lvl5pPr>
              <a:spcBef>
                <a:spcPts val="1000"/>
              </a:spcBef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7" name="Marcador de número de diapositiva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es-ES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  <p:pic>
        <p:nvPicPr>
          <p:cNvPr id="43" name="Gráfico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áfico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n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sz="45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es-ES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4" name="Marcador de contenido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es-ES" sz="1800"/>
            </a:lvl1pPr>
            <a:lvl2pPr>
              <a:spcBef>
                <a:spcPts val="1000"/>
              </a:spcBef>
              <a:defRPr lang="es-ES" sz="1800"/>
            </a:lvl2pPr>
            <a:lvl3pPr>
              <a:spcBef>
                <a:spcPts val="1000"/>
              </a:spcBef>
              <a:defRPr lang="es-ES" sz="1800"/>
            </a:lvl3pPr>
            <a:lvl4pPr>
              <a:spcBef>
                <a:spcPts val="1000"/>
              </a:spcBef>
              <a:defRPr lang="es-ES" sz="1800"/>
            </a:lvl4pPr>
            <a:lvl5pPr>
              <a:spcBef>
                <a:spcPts val="1000"/>
              </a:spcBef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6" name="Marcador de número de diapositiva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es-ES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pic>
        <p:nvPicPr>
          <p:cNvPr id="9" name="Imagen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es-ES" sz="24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es-ES"/>
            </a:def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>
                <a:latin typeface="+mn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>
                <a:latin typeface="+mn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>
                <a:latin typeface="+mn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es-ES" sz="3200"/>
            </a:lvl1pPr>
            <a:lvl2pPr>
              <a:defRPr lang="es-ES" sz="2800"/>
            </a:lvl2pPr>
            <a:lvl3pPr>
              <a:defRPr lang="es-ES" sz="2400"/>
            </a:lvl3pPr>
            <a:lvl4pPr>
              <a:defRPr lang="es-ES" sz="2000"/>
            </a:lvl4pPr>
            <a:lvl5pPr>
              <a:defRPr lang="es-ES" sz="2000"/>
            </a:lvl5pPr>
            <a:lvl6pPr>
              <a:defRPr lang="es-ES" sz="2000"/>
            </a:lvl6pPr>
            <a:lvl7pPr>
              <a:defRPr lang="es-ES" sz="2000"/>
            </a:lvl7pPr>
            <a:lvl8pPr>
              <a:defRPr lang="es-ES" sz="2000"/>
            </a:lvl8pPr>
            <a:lvl9pPr>
              <a:defRPr lang="es-ES" sz="2000"/>
            </a:lvl9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>
                <a:latin typeface="+mn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es-ES" sz="2800"/>
            </a:lvl1pPr>
            <a:lvl2pPr marL="457200" indent="0">
              <a:buNone/>
              <a:defRPr lang="es-ES" sz="2800"/>
            </a:lvl2pPr>
            <a:lvl3pPr marL="914400" indent="0">
              <a:buNone/>
              <a:defRPr lang="es-ES" sz="2400"/>
            </a:lvl3pPr>
            <a:lvl4pPr marL="1371600" indent="0">
              <a:buNone/>
              <a:defRPr lang="es-ES" sz="2000"/>
            </a:lvl4pPr>
            <a:lvl5pPr marL="1828800" indent="0">
              <a:buNone/>
              <a:defRPr lang="es-ES" sz="2000"/>
            </a:lvl5pPr>
            <a:lvl6pPr marL="2286000" indent="0">
              <a:buNone/>
              <a:defRPr lang="es-ES" sz="2000"/>
            </a:lvl6pPr>
            <a:lvl7pPr marL="2743200" indent="0">
              <a:buNone/>
              <a:defRPr lang="es-ES" sz="2000"/>
            </a:lvl7pPr>
            <a:lvl8pPr marL="3200400" indent="0">
              <a:buNone/>
              <a:defRPr lang="es-ES" sz="2000"/>
            </a:lvl8pPr>
            <a:lvl9pPr marL="3657600" indent="0">
              <a:buNone/>
              <a:defRPr lang="es-ES" sz="2000"/>
            </a:lvl9pPr>
          </a:lstStyle>
          <a:p>
            <a:pPr rtl="0"/>
            <a:r>
              <a:rPr lang="es-ES"/>
              <a:t>Haga clic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a lib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8" name="Forma lib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a lib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4" name="Imagen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s-ES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es-ES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es-ES" sz="1800"/>
            </a:lvl3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es-ES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sz="45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sz="16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orma libre: Forma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lvl="0" rtl="0"/>
              <a:endParaRPr lang="es-ES" dirty="0"/>
            </a:p>
          </p:txBody>
        </p:sp>
        <p:sp>
          <p:nvSpPr>
            <p:cNvPr id="15" name="Forma libre: Forma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lvl="0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n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2" name="Título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es-ES" sz="3600" b="1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/>
            </a:lvl1pPr>
          </a:lstStyle>
          <a:p>
            <a:pPr lvl="0" rtl="0"/>
            <a:r>
              <a:rPr lang="es-ES"/>
              <a:t>Haga clic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sz="45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sz="1600" dirty="0"/>
          </a:p>
        </p:txBody>
      </p:sp>
      <p:sp>
        <p:nvSpPr>
          <p:cNvPr id="36" name="Forma libre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3" name="Forma lib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lvl="0" algn="ctr" rtl="0"/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es-ES" sz="3600"/>
            </a:lvl1pPr>
          </a:lstStyle>
          <a:p>
            <a:pPr rtl="0"/>
            <a:r>
              <a:rPr lang="es-ES"/>
              <a:t>Haga clic para agregar texto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es-ES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es-ES" sz="2400"/>
            </a:lvl3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</p:txBody>
      </p:sp>
      <p:sp>
        <p:nvSpPr>
          <p:cNvPr id="52" name="Marcador de posición de imagen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es-ES" sz="1800"/>
            </a:lvl1pPr>
          </a:lstStyle>
          <a:p>
            <a:pPr lvl="0" rtl="0"/>
            <a:r>
              <a:rPr lang="es-ES"/>
              <a:t>Haga clic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n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3" name="Forma libre: Forma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9" name="Forma lib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31" name="Forma lib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33" name="Imagen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es-ES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3" name="Marcador de contenido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es-ES" sz="1800"/>
            </a:lvl1pPr>
            <a:lvl2pPr>
              <a:spcBef>
                <a:spcPts val="1000"/>
              </a:spcBef>
              <a:defRPr lang="es-ES" sz="1800"/>
            </a:lvl2pPr>
            <a:lvl3pPr>
              <a:spcBef>
                <a:spcPts val="1000"/>
              </a:spcBef>
              <a:defRPr lang="es-ES" sz="1800"/>
            </a:lvl3pPr>
            <a:lvl4pPr>
              <a:spcBef>
                <a:spcPts val="1000"/>
              </a:spcBef>
              <a:defRPr lang="es-ES" sz="1800"/>
            </a:lvl4pPr>
            <a:lvl5pPr>
              <a:spcBef>
                <a:spcPts val="1000"/>
              </a:spcBef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número de diapositiva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es-ES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Imagen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pic>
        <p:nvPicPr>
          <p:cNvPr id="13" name="Imagen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7" name="Imagen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pic>
        <p:nvPicPr>
          <p:cNvPr id="19" name="Imagen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Marcador de número de diapositiva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es-ES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es-ES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es-ES" sz="2400"/>
            </a:lvl3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b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Forma libre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Forma lib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Forma libre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9" name="Marcador de número de diapositiva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es-ES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3" name="Marcador de contenido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/>
            </a:lvl1pPr>
            <a:lvl2pPr marL="283464" indent="-283464">
              <a:spcBef>
                <a:spcPts val="1000"/>
              </a:spcBef>
              <a:defRPr lang="es-ES" sz="1800"/>
            </a:lvl2pPr>
            <a:lvl3pPr marL="283464" indent="-283464">
              <a:spcBef>
                <a:spcPts val="1000"/>
              </a:spcBef>
              <a:defRPr lang="es-ES" sz="1800"/>
            </a:lvl3pPr>
            <a:lvl4pPr marL="283464" indent="-283464">
              <a:spcBef>
                <a:spcPts val="1000"/>
              </a:spcBef>
              <a:defRPr lang="es-ES" sz="1800"/>
            </a:lvl4pPr>
            <a:lvl5pPr marL="283464" indent="-283464">
              <a:spcBef>
                <a:spcPts val="1000"/>
              </a:spcBef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5" name="Marcador de contenido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/>
            </a:lvl1pPr>
            <a:lvl2pPr marL="283464" indent="-283464">
              <a:spcBef>
                <a:spcPts val="1000"/>
              </a:spcBef>
              <a:defRPr lang="es-ES" sz="1800"/>
            </a:lvl2pPr>
            <a:lvl3pPr marL="283464" indent="-283464">
              <a:spcBef>
                <a:spcPts val="1000"/>
              </a:spcBef>
              <a:defRPr lang="es-ES" sz="1800"/>
            </a:lvl3pPr>
            <a:lvl4pPr marL="283464" indent="-283464">
              <a:spcBef>
                <a:spcPts val="1000"/>
              </a:spcBef>
              <a:defRPr lang="es-ES" sz="1800"/>
            </a:lvl4pPr>
            <a:lvl5pPr marL="283464" indent="-283464">
              <a:spcBef>
                <a:spcPts val="1000"/>
              </a:spcBef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sz="45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es-ES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es-ES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es-ES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es-ES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es-ES" sz="1800"/>
            </a:lvl4pPr>
            <a:lvl5pPr indent="-283464">
              <a:spcBef>
                <a:spcPts val="1000"/>
              </a:spcBef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/>
            </a:lvl1pPr>
            <a:lvl2pPr indent="-283464">
              <a:spcBef>
                <a:spcPts val="1000"/>
              </a:spcBef>
              <a:defRPr lang="es-ES" sz="1800"/>
            </a:lvl2pPr>
            <a:lvl3pPr indent="-283464">
              <a:spcBef>
                <a:spcPts val="1000"/>
              </a:spcBef>
              <a:defRPr lang="es-ES" sz="1800"/>
            </a:lvl3pPr>
            <a:lvl4pPr indent="-283464">
              <a:spcBef>
                <a:spcPts val="1000"/>
              </a:spcBef>
              <a:defRPr lang="es-ES" sz="1800"/>
            </a:lvl4pPr>
            <a:lvl5pPr indent="-283464">
              <a:spcBef>
                <a:spcPts val="1000"/>
              </a:spcBef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es-ES" sz="1800"/>
            </a:lvl1pPr>
          </a:lstStyle>
          <a:p>
            <a:pPr lvl="0" rtl="0"/>
            <a:r>
              <a:rPr lang="es-ES"/>
              <a:t>Haga clic para agregar una imagen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orma libre: Forma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lvl="0" rtl="0"/>
              <a:endParaRPr lang="es-ES" dirty="0"/>
            </a:p>
          </p:txBody>
        </p:sp>
        <p:sp>
          <p:nvSpPr>
            <p:cNvPr id="21" name="Forma libre: Forma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lvl="0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2" name="Forma libre: Forma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lvl="0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n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44" name="Marcador de número de diapositiva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es-ES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6" name="Imagen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4" name="Forma lib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pic>
        <p:nvPicPr>
          <p:cNvPr id="21" name="Imagen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a libre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es-ES" sz="3600" b="1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0" name="Marcador de contenido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es-ES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es-ES" sz="2400"/>
            </a:lvl3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0" name="Marcador de número de diapositiva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es-ES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es-ES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es-ES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es-ES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es-ES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es-ES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es-ES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es-ES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es-ES"/>
            </a:defPPr>
          </a:lstStyle>
          <a:p>
            <a:pPr rtl="0"/>
            <a:r>
              <a:rPr lang="es-ES" dirty="0" err="1"/>
              <a:t>Benchmark</a:t>
            </a:r>
            <a:br>
              <a:rPr lang="es-ES" dirty="0"/>
            </a:br>
            <a:r>
              <a:rPr lang="es-ES" dirty="0"/>
              <a:t>Sintético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Presentación dinámica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Aprenda a infundir energía en su presentación para dejar una impresión duradera</a:t>
            </a:r>
          </a:p>
          <a:p>
            <a:pPr rtl="0"/>
            <a:r>
              <a:rPr lang="es-ES"/>
              <a:t>Uno de los objetivos de una comunicación eficaz es motivar a la audiencia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27317894"/>
              </p:ext>
            </p:extLst>
          </p:nvPr>
        </p:nvGraphicFramePr>
        <p:xfrm>
          <a:off x="5087938" y="2332038"/>
          <a:ext cx="6345236" cy="42554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1921960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1250658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dirty="0">
                          <a:solidFill>
                            <a:schemeClr val="accent6"/>
                          </a:solidFill>
                        </a:rPr>
                        <a:t>Métrica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>
                          <a:solidFill>
                            <a:schemeClr val="accent6"/>
                          </a:solidFill>
                        </a:rPr>
                        <a:t>Medida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dirty="0">
                          <a:solidFill>
                            <a:schemeClr val="accent6"/>
                          </a:solidFill>
                        </a:rPr>
                        <a:t>Objetivo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>
                          <a:solidFill>
                            <a:schemeClr val="accent6"/>
                          </a:solidFill>
                        </a:rPr>
                        <a:t>Real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dirty="0">
                          <a:solidFill>
                            <a:schemeClr val="accent6"/>
                          </a:solidFill>
                        </a:rPr>
                        <a:t>Asistencia del público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>
                          <a:solidFill>
                            <a:schemeClr val="accent6"/>
                          </a:solidFill>
                        </a:rPr>
                        <a:t>N.º de asistentes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>
                          <a:solidFill>
                            <a:schemeClr val="accent6"/>
                          </a:solidFill>
                        </a:rPr>
                        <a:t>Duración de la interacción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dirty="0">
                          <a:solidFill>
                            <a:schemeClr val="accent6"/>
                          </a:solidFill>
                        </a:rPr>
                        <a:t>Minutos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>
                          <a:solidFill>
                            <a:schemeClr val="accent6"/>
                          </a:solidFill>
                        </a:rPr>
                        <a:t>Interacción de preguntas y respuestas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dirty="0">
                          <a:solidFill>
                            <a:schemeClr val="accent6"/>
                          </a:solidFill>
                        </a:rPr>
                        <a:t>N.º de preguntas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>
                          <a:solidFill>
                            <a:schemeClr val="accent6"/>
                          </a:solidFill>
                        </a:rPr>
                        <a:t>Comentarios positivos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>
                          <a:solidFill>
                            <a:schemeClr val="accent6"/>
                          </a:solidFill>
                        </a:rPr>
                        <a:t>Porcentaje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>
                          <a:solidFill>
                            <a:schemeClr val="accent6"/>
                          </a:solidFill>
                        </a:rPr>
                        <a:t>Tasa de retención de información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>
                          <a:solidFill>
                            <a:schemeClr val="accent6"/>
                          </a:solidFill>
                        </a:rPr>
                        <a:t>Porcentaje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48F63A3B-78C7-47BE-AE5E-E10140E04643}" type="slidenum">
              <a:rPr lang="es-ES" smtClean="0"/>
              <a:pPr rtl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Sugerencias finales y puntos de vista 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Ensayo constante</a:t>
            </a:r>
          </a:p>
          <a:p>
            <a:pPr lvl="1" rtl="0"/>
            <a:r>
              <a:rPr lang="es-ES" dirty="0"/>
              <a:t>Refuerce su familiaridad</a:t>
            </a:r>
          </a:p>
          <a:p>
            <a:pPr rtl="0"/>
            <a:r>
              <a:rPr lang="es-ES" dirty="0"/>
              <a:t>Refinar el estilo de presentación</a:t>
            </a:r>
          </a:p>
          <a:p>
            <a:pPr lvl="1" rtl="0"/>
            <a:r>
              <a:rPr lang="es-ES" dirty="0"/>
              <a:t>Ritmo, tono y énfasis</a:t>
            </a:r>
          </a:p>
          <a:p>
            <a:pPr rtl="0"/>
            <a:r>
              <a:rPr lang="es-ES" dirty="0"/>
              <a:t>Intervalos y transiciones</a:t>
            </a:r>
          </a:p>
          <a:p>
            <a:pPr lvl="1" rtl="0"/>
            <a:r>
              <a:rPr lang="es-ES" dirty="0"/>
              <a:t>Objetivo de una presentación sin problemas y profesional</a:t>
            </a:r>
          </a:p>
          <a:p>
            <a:pPr rtl="0"/>
            <a:r>
              <a:rPr lang="es-ES" dirty="0"/>
              <a:t>Público de prácticas</a:t>
            </a:r>
          </a:p>
          <a:p>
            <a:pPr lvl="1" rtl="0"/>
            <a:r>
              <a:rPr lang="es-ES" dirty="0"/>
              <a:t>Reclute a colegas para que escuchen y le den comentarios</a:t>
            </a:r>
          </a:p>
        </p:txBody>
      </p:sp>
      <p:sp>
        <p:nvSpPr>
          <p:cNvPr id="13" name="Marcador de contenido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Buscar comentarios </a:t>
            </a:r>
          </a:p>
          <a:p>
            <a:pPr rtl="0"/>
            <a:r>
              <a:rPr lang="es-ES" dirty="0"/>
              <a:t>Reflejar el rendimiento</a:t>
            </a:r>
          </a:p>
          <a:p>
            <a:pPr rtl="0"/>
            <a:r>
              <a:rPr lang="es-ES" dirty="0"/>
              <a:t>Explorar nuevas técnicas</a:t>
            </a:r>
          </a:p>
          <a:p>
            <a:pPr rtl="0"/>
            <a:r>
              <a:rPr lang="es-ES" dirty="0"/>
              <a:t>Establecer objetivos personales</a:t>
            </a:r>
          </a:p>
          <a:p>
            <a:pPr rtl="0"/>
            <a:r>
              <a:rPr lang="es-ES" dirty="0"/>
              <a:t>Iterar y adaptarse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48F63A3B-78C7-47BE-AE5E-E10140E04643}" type="slidenum">
              <a:rPr lang="es-ES" smtClean="0"/>
              <a:pPr rtl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Métricas de interacción de habla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dirty="0"/>
                        <a:t>Factor de impacto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/>
                        <a:t>Medida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/>
                        <a:t>Objetivo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/>
                        <a:t>Logrado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dirty="0"/>
                        <a:t>Interacción del público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/>
                        <a:t>Porcentaje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/>
                        <a:t>Retención de conocimientos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dirty="0"/>
                        <a:t>Porcentaje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/>
                        <a:t>Encuestas posteriores a la presentación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dirty="0"/>
                        <a:t>Clasificación media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/>
                        <a:t>4,2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/>
                        <a:t>4,5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/>
                        <a:t>Tasa de recomendación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dirty="0"/>
                        <a:t>Porcentaje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/>
                        <a:t>Oportunidades de colaboración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/>
                        <a:t>N.º de oportunidades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rtl="0"/>
                      <a:r>
                        <a:rPr lang="es-E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48F63A3B-78C7-47BE-AE5E-E10140E04643}" type="slidenum">
              <a:rPr lang="es-ES" smtClean="0"/>
              <a:pPr rtl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3213716" cy="272770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Brita Tamm</a:t>
            </a:r>
          </a:p>
          <a:p>
            <a:pPr rtl="0"/>
            <a:r>
              <a:rPr lang="es-ES"/>
              <a:t>502-555-0152</a:t>
            </a:r>
          </a:p>
          <a:p>
            <a:pPr rtl="0"/>
            <a:r>
              <a:rPr lang="es-ES"/>
              <a:t>brita@firstupconsultants.com </a:t>
            </a:r>
          </a:p>
          <a:p>
            <a:pPr rtl="0"/>
            <a:r>
              <a:rPr lang="es-ES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C754A27D-76CA-A5E0-F562-BDE50869974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-448" r="-20" b="807"/>
          <a:stretch/>
        </p:blipFill>
        <p:spPr>
          <a:xfrm>
            <a:off x="0" y="0"/>
            <a:ext cx="6639339" cy="6858000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C28F3FD-25CB-F62D-DEC3-CFB5DDDCFAB3}"/>
              </a:ext>
            </a:extLst>
          </p:cNvPr>
          <p:cNvSpPr txBox="1"/>
          <p:nvPr/>
        </p:nvSpPr>
        <p:spPr>
          <a:xfrm>
            <a:off x="7135170" y="1917689"/>
            <a:ext cx="44792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el programa principal se ejecuta con el modelo de memoria que el código y el segmento ocupen un solo segmento cada uno.</a:t>
            </a:r>
          </a:p>
          <a:p>
            <a:endParaRPr lang="es-ES" dirty="0"/>
          </a:p>
          <a:p>
            <a:r>
              <a:rPr lang="es-ES" dirty="0"/>
              <a:t>Reservamos 256 líneas antes del programa.</a:t>
            </a:r>
          </a:p>
          <a:p>
            <a:endParaRPr lang="es-ES" dirty="0"/>
          </a:p>
          <a:p>
            <a:r>
              <a:rPr lang="es-ES" dirty="0"/>
              <a:t>Inicializamos una cadena con 2 espacios, un guion, los números del 1 al 9 repetidos 8 veces cada uno, las 5 vocales y un asterisco dando un total de 81 caracteres.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C754A27D-76CA-A5E0-F562-BDE50869974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-448" r="-20" b="807"/>
          <a:stretch/>
        </p:blipFill>
        <p:spPr>
          <a:xfrm>
            <a:off x="0" y="0"/>
            <a:ext cx="6639339" cy="6858000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C28F3FD-25CB-F62D-DEC3-CFB5DDDCFAB3}"/>
              </a:ext>
            </a:extLst>
          </p:cNvPr>
          <p:cNvSpPr txBox="1"/>
          <p:nvPr/>
        </p:nvSpPr>
        <p:spPr>
          <a:xfrm>
            <a:off x="6798740" y="1456024"/>
            <a:ext cx="51488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el código inicializamos el segmento de cadena en el segmento de datos. (2 instrucciones)</a:t>
            </a:r>
          </a:p>
          <a:p>
            <a:r>
              <a:rPr lang="es-ES" dirty="0"/>
              <a:t>Inicializamos el modo texto y metemos la posición 0B800h en el segmento extra.(5 instrucciones)</a:t>
            </a:r>
          </a:p>
          <a:p>
            <a:endParaRPr lang="es-ES" dirty="0"/>
          </a:p>
          <a:p>
            <a:r>
              <a:rPr lang="es-ES" dirty="0"/>
              <a:t>Inicializamos el índice de destino en 0. (1 instrucción)</a:t>
            </a:r>
          </a:p>
          <a:p>
            <a:endParaRPr lang="es-ES" dirty="0"/>
          </a:p>
          <a:p>
            <a:r>
              <a:rPr lang="es-ES" dirty="0"/>
              <a:t>Con el bloque de código mostrar sacamos por pantalla carácter a carácter la variable cadena, usando dos contadores, SI itera entre los caracteres de la cadena y DI entre las posiciones de la pantalla del modo texto.(7 instrucciones)</a:t>
            </a:r>
          </a:p>
          <a:p>
            <a:endParaRPr lang="es-ES" dirty="0"/>
          </a:p>
          <a:p>
            <a:r>
              <a:rPr lang="es-ES" dirty="0"/>
              <a:t>Si la cadena llega al final  se incrementa en el código ASCII el primer carácter y se inicializa 0 en DI.(2 Instrucciones)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591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C754A27D-76CA-A5E0-F562-BDE50869974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-448" r="-20" b="807"/>
          <a:stretch/>
        </p:blipFill>
        <p:spPr>
          <a:xfrm>
            <a:off x="0" y="0"/>
            <a:ext cx="6639339" cy="6858000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C28F3FD-25CB-F62D-DEC3-CFB5DDDCFAB3}"/>
              </a:ext>
            </a:extLst>
          </p:cNvPr>
          <p:cNvSpPr txBox="1"/>
          <p:nvPr/>
        </p:nvSpPr>
        <p:spPr>
          <a:xfrm>
            <a:off x="6639339" y="2223775"/>
            <a:ext cx="5485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Comparamos DI con 3998 ya que es la ultima posición de la pantalla en modo texto.(2 instrucciones)</a:t>
            </a:r>
          </a:p>
          <a:p>
            <a:endParaRPr lang="es-ES" dirty="0"/>
          </a:p>
          <a:p>
            <a:r>
              <a:rPr lang="es-ES" dirty="0"/>
              <a:t>Si  la comparación es verdadera  reiniciamos el modo texto para dejar la pantalla vacía y poder seguir escribiendo.(5 instrucciones)</a:t>
            </a:r>
          </a:p>
        </p:txBody>
      </p:sp>
    </p:spTree>
    <p:extLst>
      <p:ext uri="{BB962C8B-B14F-4D97-AF65-F5344CB8AC3E}">
        <p14:creationId xmlns:p14="http://schemas.microsoft.com/office/powerpoint/2010/main" val="73454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9506" y="543238"/>
            <a:ext cx="7965460" cy="3497698"/>
          </a:xfrm>
        </p:spPr>
        <p:txBody>
          <a:bodyPr rtlCol="0"/>
          <a:lstStyle>
            <a:defPPr>
              <a:defRPr lang="es-ES"/>
            </a:defPPr>
          </a:lstStyle>
          <a:p>
            <a:pPr marL="0" indent="0" rtl="0">
              <a:buNone/>
            </a:pPr>
            <a:r>
              <a:rPr lang="es-ES" dirty="0"/>
              <a:t>El programa residente inicia en el bloque de código </a:t>
            </a:r>
            <a:r>
              <a:rPr lang="es-ES" dirty="0" err="1"/>
              <a:t>Programa_Int</a:t>
            </a:r>
            <a:r>
              <a:rPr lang="es-ES" dirty="0"/>
              <a:t> el cual salta incondicionalmente al  </a:t>
            </a:r>
            <a:r>
              <a:rPr lang="es-ES"/>
              <a:t>bloque reside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53D107-FEA5-54BA-BC90-BF2125CB8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727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4930111" cy="252021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Selección de ayudas visuales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48F63A3B-78C7-47BE-AE5E-E10140E04643}" type="slidenum">
              <a:rPr lang="es-ES" smtClean="0"/>
              <a:pPr rtl="0"/>
              <a:t>6</a:t>
            </a:fld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Mejore su presentación</a:t>
            </a:r>
          </a:p>
        </p:txBody>
      </p:sp>
      <p:pic>
        <p:nvPicPr>
          <p:cNvPr id="6" name="Imagen 5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8E6E477E-1E8E-CDEC-74E2-5CA74F82A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692" y="1176677"/>
            <a:ext cx="6039693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Técnicas de entrega efectivas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48F63A3B-78C7-47BE-AE5E-E10140E04643}" type="slidenum">
              <a:rPr lang="es-ES" smtClean="0"/>
              <a:pPr rtl="0"/>
              <a:t>7</a:t>
            </a:fld>
            <a:endParaRPr lang="es-ES" dirty="0"/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Se trata de una herramienta eficaz para hablar en público. Implica variar el timbre, el tono y el volumen para transmitir emociones, enfatizar puntos y mantener el interés. </a:t>
            </a:r>
          </a:p>
          <a:p>
            <a:pPr lvl="1" rtl="0"/>
            <a:r>
              <a:rPr lang="es-ES" dirty="0"/>
              <a:t>Variación de tono</a:t>
            </a:r>
          </a:p>
          <a:p>
            <a:pPr lvl="1" rtl="0"/>
            <a:r>
              <a:rPr lang="es-ES" dirty="0"/>
              <a:t>Inflexión de tono</a:t>
            </a:r>
          </a:p>
          <a:p>
            <a:pPr lvl="1" rtl="0"/>
            <a:r>
              <a:rPr lang="es-ES" dirty="0"/>
              <a:t>Control de volumen</a:t>
            </a:r>
          </a:p>
        </p:txBody>
      </p:sp>
      <p:sp>
        <p:nvSpPr>
          <p:cNvPr id="17" name="Marcador de contenido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El lenguaje corporal eficaz mejora su mensaje, haciéndolo más impactante y memorable.</a:t>
            </a:r>
          </a:p>
          <a:p>
            <a:pPr lvl="1" rtl="0"/>
            <a:r>
              <a:rPr lang="es-ES" dirty="0"/>
              <a:t>Contacto visual significativo</a:t>
            </a:r>
          </a:p>
          <a:p>
            <a:pPr lvl="1" rtl="0"/>
            <a:r>
              <a:rPr lang="es-ES" dirty="0"/>
              <a:t>Gestos intencionados</a:t>
            </a:r>
          </a:p>
          <a:p>
            <a:pPr lvl="1" rtl="0"/>
            <a:r>
              <a:rPr lang="es-ES" dirty="0"/>
              <a:t>Mantener una buena </a:t>
            </a:r>
            <a:r>
              <a:rPr lang="es-ES" dirty="0" err="1"/>
              <a:t>pustura</a:t>
            </a:r>
            <a:endParaRPr lang="es-ES" dirty="0"/>
          </a:p>
          <a:p>
            <a:pPr lvl="1" rtl="0"/>
            <a:r>
              <a:rPr lang="es-ES" dirty="0"/>
              <a:t>Controle sus expresiones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261257"/>
            <a:ext cx="6941976" cy="17957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Navegar por las sesiones de Preguntas y respuestas</a:t>
            </a:r>
          </a:p>
        </p:txBody>
      </p:sp>
      <p:sp>
        <p:nvSpPr>
          <p:cNvPr id="14" name="Marcador de contenido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685592" cy="4143375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Mantener la compostura durante la sesión de Preguntas y respuestas es esencial para proyectar confianza y autoridad. Tenga en cuenta las siguientes sugerencias para mantener la compostura:</a:t>
            </a:r>
          </a:p>
          <a:p>
            <a:pPr rtl="0"/>
            <a:r>
              <a:rPr lang="es-ES" dirty="0"/>
              <a:t>Mantenga la calma</a:t>
            </a:r>
          </a:p>
          <a:p>
            <a:pPr rtl="0"/>
            <a:r>
              <a:rPr lang="es-ES" dirty="0"/>
              <a:t>Escuche activamente</a:t>
            </a:r>
          </a:p>
          <a:p>
            <a:pPr rtl="0"/>
            <a:r>
              <a:rPr lang="es-ES" dirty="0"/>
              <a:t>Pause y reflexione</a:t>
            </a:r>
          </a:p>
          <a:p>
            <a:pPr rtl="0"/>
            <a:r>
              <a:rPr lang="es-ES" dirty="0"/>
              <a:t>Mantenga el contacto visual</a:t>
            </a:r>
          </a:p>
        </p:txBody>
      </p:sp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Conozca su material de antemano Anticipe las preguntas habituales Ensaye sus respuestas</a:t>
            </a:r>
          </a:p>
        </p:txBody>
      </p:sp>
      <p:pic>
        <p:nvPicPr>
          <p:cNvPr id="10" name="Marcador de posición de imagen 9" descr="Una persona con un traje azul y auriculares apuntando a un equipo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48F63A3B-78C7-47BE-AE5E-E10140E04643}" type="slidenum">
              <a:rPr lang="es-ES" smtClean="0"/>
              <a:pPr rtl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Impacto en el habla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Su capacidad de comunicarse de forma eficaz dejará un impacto duradero en el público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Comunicarse eficazmente implica no solo transmitir un mensaje, sino también resonar con las experiencias, valores y emociones de quienes escuchan. </a:t>
            </a:r>
          </a:p>
        </p:txBody>
      </p:sp>
      <p:pic>
        <p:nvPicPr>
          <p:cNvPr id="7" name="Marcador de posición de imagen 6" descr="Una persona con gafas y una camiseta azul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48F63A3B-78C7-47BE-AE5E-E10140E04643}" type="slidenum">
              <a:rPr lang="es-ES" smtClean="0"/>
              <a:pPr rtl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90_TF78438558_Win32" id="{AA85AFFE-C10C-4074-A3C2-EA00DC51B9DE}" vid="{92586EA8-77DE-4ED4-9214-CC23F714AE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{05081B14-BF23-42E6-B139-9045B1B6A643}tf78438558_win32</Template>
  <TotalTime>43</TotalTime>
  <Words>631</Words>
  <Application>Microsoft Office PowerPoint</Application>
  <PresentationFormat>Panorámica</PresentationFormat>
  <Paragraphs>119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Personalizar</vt:lpstr>
      <vt:lpstr>Benchmark Sintético</vt:lpstr>
      <vt:lpstr>Presentación de PowerPoint</vt:lpstr>
      <vt:lpstr>Presentación de PowerPoint</vt:lpstr>
      <vt:lpstr>Presentación de PowerPoint</vt:lpstr>
      <vt:lpstr>Presentación de PowerPoint</vt:lpstr>
      <vt:lpstr>Selección de ayudas visuales</vt:lpstr>
      <vt:lpstr>Técnicas de entrega efectivas</vt:lpstr>
      <vt:lpstr>Navegar por las sesiones de Preguntas y respuestas</vt:lpstr>
      <vt:lpstr>Impacto en el habla</vt:lpstr>
      <vt:lpstr>Presentación dinámica</vt:lpstr>
      <vt:lpstr>Sugerencias finales y puntos de vista </vt:lpstr>
      <vt:lpstr>Métricas de interacción de habla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 Sintético</dc:title>
  <dc:subject/>
  <dc:creator>Ruben Conde Quintero</dc:creator>
  <cp:lastModifiedBy>Ruben Conde Quintero</cp:lastModifiedBy>
  <cp:revision>1</cp:revision>
  <dcterms:created xsi:type="dcterms:W3CDTF">2025-03-19T08:14:29Z</dcterms:created>
  <dcterms:modified xsi:type="dcterms:W3CDTF">2025-03-19T08:57:49Z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