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10058400" cy="7772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3JyNz8eQUk0wk9zXX9DIPdSt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C9D4BA-723A-46EF-9FC0-78AE14596953}">
  <a:tblStyle styleId="{FDC9D4BA-723A-46EF-9FC0-78AE145969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714" y="67"/>
      </p:cViewPr>
      <p:guideLst>
        <p:guide orient="horz" pos="2880"/>
        <p:guide pos="21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7b0cf3e03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7b0cf3e03d_0_7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b0cf3e03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b0cf3e03d_0_3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b0cf3e03d_0_70"/>
          <p:cNvSpPr/>
          <p:nvPr/>
        </p:nvSpPr>
        <p:spPr>
          <a:xfrm>
            <a:off x="3674400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27b0cf3e03d_0_70"/>
          <p:cNvSpPr/>
          <p:nvPr/>
        </p:nvSpPr>
        <p:spPr>
          <a:xfrm>
            <a:off x="6865075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27b0cf3e03d_0_70"/>
          <p:cNvSpPr/>
          <p:nvPr/>
        </p:nvSpPr>
        <p:spPr>
          <a:xfrm>
            <a:off x="483725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27b0cf3e03d_0_70"/>
          <p:cNvSpPr txBox="1"/>
          <p:nvPr/>
        </p:nvSpPr>
        <p:spPr>
          <a:xfrm>
            <a:off x="554550" y="150225"/>
            <a:ext cx="6206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roxima Nova"/>
                <a:ea typeface="Proxima Nova"/>
                <a:cs typeface="Proxima Nova"/>
                <a:sym typeface="Proxima Nova"/>
              </a:rPr>
              <a:t>📊Title: </a:t>
            </a:r>
            <a:r>
              <a:rPr lang="en-US" b="1" i="1" dirty="0">
                <a:latin typeface="Proxima Nova"/>
                <a:ea typeface="Proxima Nova"/>
                <a:cs typeface="Proxima Nova"/>
                <a:sym typeface="Proxima Nova"/>
              </a:rPr>
              <a:t>Evaluating Vehicle Incentives Impact on Monthly Sales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" name="Google Shape;47;g27b0cf3e03d_0_70"/>
          <p:cNvSpPr/>
          <p:nvPr/>
        </p:nvSpPr>
        <p:spPr>
          <a:xfrm>
            <a:off x="483725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	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083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 are you trying to solve?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083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larger issues do the problem address?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g27b0cf3e03d_0_70"/>
          <p:cNvSpPr/>
          <p:nvPr/>
        </p:nvSpPr>
        <p:spPr>
          <a:xfrm>
            <a:off x="483725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Preparation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marR="265430" lvl="0" indent="0" algn="l" rtl="0">
              <a:lnSpc>
                <a:spcPct val="1042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data preparation do you plan to do before modeling?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g27b0cf3e03d_0_70"/>
          <p:cNvSpPr/>
          <p:nvPr/>
        </p:nvSpPr>
        <p:spPr>
          <a:xfrm>
            <a:off x="3688950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Outcomes/Predictions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prediction(s) did you make?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applicable predictor (X) and/or target (y) variables</a:t>
            </a:r>
            <a:r>
              <a:rPr lang="en-US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" name="Google Shape;50;g27b0cf3e03d_0_70"/>
          <p:cNvSpPr/>
          <p:nvPr/>
        </p:nvSpPr>
        <p:spPr>
          <a:xfrm>
            <a:off x="6865075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Acquisition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are you sourcing your data from?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dimension? Any missing values?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" name="Google Shape;51;g27b0cf3e03d_0_70"/>
          <p:cNvSpPr/>
          <p:nvPr/>
        </p:nvSpPr>
        <p:spPr>
          <a:xfrm>
            <a:off x="3674400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08305" lvl="0" indent="0" algn="l" rtl="0"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Which models would you be trying out?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" name="Google Shape;52;g27b0cf3e03d_0_70"/>
          <p:cNvSpPr/>
          <p:nvPr/>
        </p:nvSpPr>
        <p:spPr>
          <a:xfrm>
            <a:off x="6865075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Evaluation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would you evaluate your model’s performance? Results?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Google Shape;53;g27b0cf3e03d_0_70"/>
          <p:cNvSpPr/>
          <p:nvPr/>
        </p:nvSpPr>
        <p:spPr>
          <a:xfrm>
            <a:off x="532175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4" name="Google Shape;54;g27b0cf3e03d_0_70"/>
          <p:cNvSpPr/>
          <p:nvPr/>
        </p:nvSpPr>
        <p:spPr>
          <a:xfrm>
            <a:off x="532175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g27b0cf3e03d_0_70"/>
          <p:cNvSpPr/>
          <p:nvPr/>
        </p:nvSpPr>
        <p:spPr>
          <a:xfrm>
            <a:off x="3768275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g27b0cf3e03d_0_70"/>
          <p:cNvSpPr/>
          <p:nvPr/>
        </p:nvSpPr>
        <p:spPr>
          <a:xfrm>
            <a:off x="6950550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" name="Google Shape;57;g27b0cf3e03d_0_70"/>
          <p:cNvSpPr/>
          <p:nvPr/>
        </p:nvSpPr>
        <p:spPr>
          <a:xfrm>
            <a:off x="6950550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8" name="Google Shape;58;g27b0cf3e03d_0_70"/>
          <p:cNvSpPr/>
          <p:nvPr/>
        </p:nvSpPr>
        <p:spPr>
          <a:xfrm>
            <a:off x="3779463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59" name="Google Shape;59;g27b0cf3e03d_0_70"/>
          <p:cNvGraphicFramePr/>
          <p:nvPr>
            <p:extLst>
              <p:ext uri="{D42A27DB-BD31-4B8C-83A1-F6EECF244321}">
                <p14:modId xmlns:p14="http://schemas.microsoft.com/office/powerpoint/2010/main" val="3660141773"/>
              </p:ext>
            </p:extLst>
          </p:nvPr>
        </p:nvGraphicFramePr>
        <p:xfrm>
          <a:off x="6950550" y="1519199"/>
          <a:ext cx="2890680" cy="2550804"/>
        </p:xfrm>
        <a:graphic>
          <a:graphicData uri="http://schemas.openxmlformats.org/drawingml/2006/table">
            <a:tbl>
              <a:tblPr firstRow="1" bandRow="1">
                <a:noFill/>
                <a:tableStyleId>{FDC9D4BA-723A-46EF-9FC0-78AE14596953}</a:tableStyleId>
              </a:tblPr>
              <a:tblGrid>
                <a:gridCol w="144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Variable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Value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Source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Industry</a:t>
                      </a: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s-MX" sz="10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Outsourced</a:t>
                      </a: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real Mexico data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Rows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16,132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38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Numerical Cols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Categorical Cols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Missing Values Present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N/A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Outliers?#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N/A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Google Shape;60;g27b0cf3e03d_0_70"/>
          <p:cNvSpPr txBox="1"/>
          <p:nvPr/>
        </p:nvSpPr>
        <p:spPr>
          <a:xfrm>
            <a:off x="940650" y="1809075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Proxima Nova" panose="020B0604020202020204" charset="0"/>
              </a:rPr>
              <a:t>By understanding the effectiveness of different incentive programs, the company aims to optimize its sales strategies and enhance resource allocation.</a:t>
            </a: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g27b0cf3e03d_0_70"/>
          <p:cNvSpPr txBox="1"/>
          <p:nvPr/>
        </p:nvSpPr>
        <p:spPr>
          <a:xfrm>
            <a:off x="3688950" y="1519199"/>
            <a:ext cx="2860440" cy="24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X (Incentives):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Insurance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/>
                <a:ea typeface="Proxima Nova"/>
                <a:cs typeface="Proxima Nova"/>
                <a:sym typeface="Proxima Nova"/>
              </a:rPr>
              <a:t>Comissions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Free Maintenance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Plan Cost (financing)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Discount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Bonus</a:t>
            </a:r>
          </a:p>
          <a:p>
            <a:pPr lvl="0"/>
            <a:br>
              <a:rPr lang="en-US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Y (Volume)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g27b0cf3e03d_0_70"/>
          <p:cNvSpPr txBox="1"/>
          <p:nvPr/>
        </p:nvSpPr>
        <p:spPr>
          <a:xfrm>
            <a:off x="871025" y="5196000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Had to compute how our company described each vehicle segment and asked for our provider to compute “Plan Cost” which denotes how much does a car’s financing subsidy costs.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g27b0cf3e03d_0_70"/>
          <p:cNvSpPr txBox="1"/>
          <p:nvPr/>
        </p:nvSpPr>
        <p:spPr>
          <a:xfrm>
            <a:off x="3868050" y="5196000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Proxima Nova" panose="020B0604020202020204" charset="0"/>
              </a:rPr>
              <a:t>Data Preprocessing: Clean and structure the data, removing irrelevant or missing information.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Proxima Nova" panose="020B0604020202020204" charset="0"/>
              </a:rPr>
              <a:t>Feature Engineering: Select and transform features to enhance model performance.</a:t>
            </a:r>
          </a:p>
        </p:txBody>
      </p:sp>
      <p:sp>
        <p:nvSpPr>
          <p:cNvPr id="64" name="Google Shape;64;g27b0cf3e03d_0_70"/>
          <p:cNvSpPr txBox="1"/>
          <p:nvPr/>
        </p:nvSpPr>
        <p:spPr>
          <a:xfrm>
            <a:off x="7252375" y="5196000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I used </a:t>
            </a:r>
            <a:r>
              <a:rPr lang="en-US" dirty="0" err="1">
                <a:latin typeface="Proxima Nova"/>
                <a:ea typeface="Proxima Nova"/>
                <a:cs typeface="Proxima Nova"/>
                <a:sym typeface="Proxima Nova"/>
              </a:rPr>
              <a:t>RandomForest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 ensemble model and used the R2 score as my metric.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b0cf3e03d_0_36"/>
          <p:cNvSpPr/>
          <p:nvPr/>
        </p:nvSpPr>
        <p:spPr>
          <a:xfrm>
            <a:off x="3674400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7b0cf3e03d_0_36"/>
          <p:cNvSpPr/>
          <p:nvPr/>
        </p:nvSpPr>
        <p:spPr>
          <a:xfrm>
            <a:off x="6865075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7b0cf3e03d_0_36"/>
          <p:cNvSpPr/>
          <p:nvPr/>
        </p:nvSpPr>
        <p:spPr>
          <a:xfrm>
            <a:off x="483725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7b0cf3e03d_0_36"/>
          <p:cNvSpPr/>
          <p:nvPr/>
        </p:nvSpPr>
        <p:spPr>
          <a:xfrm>
            <a:off x="483725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	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08305" lvl="0" indent="0" algn="l" rtl="0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 are you trying to solve?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08305" lvl="0" indent="0" algn="l" rtl="0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larger issues do the problem address?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g27b0cf3e03d_0_36"/>
          <p:cNvSpPr/>
          <p:nvPr/>
        </p:nvSpPr>
        <p:spPr>
          <a:xfrm>
            <a:off x="483725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Preparation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marR="265430" lvl="0" indent="0" algn="l" rtl="0">
              <a:lnSpc>
                <a:spcPct val="1042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data preparation was done before the modeling?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g27b0cf3e03d_0_36"/>
          <p:cNvSpPr/>
          <p:nvPr/>
        </p:nvSpPr>
        <p:spPr>
          <a:xfrm>
            <a:off x="3688950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Outcomes/Predictions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prediction(s) did you make?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applicable predictor (X) and/or target (y) variables</a:t>
            </a:r>
            <a:r>
              <a:rPr lang="en-US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g27b0cf3e03d_0_36"/>
          <p:cNvSpPr/>
          <p:nvPr/>
        </p:nvSpPr>
        <p:spPr>
          <a:xfrm>
            <a:off x="6865075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Acquisition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are you sourcing your data from?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dimension? Any missing values?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g27b0cf3e03d_0_36"/>
          <p:cNvSpPr/>
          <p:nvPr/>
        </p:nvSpPr>
        <p:spPr>
          <a:xfrm>
            <a:off x="3674400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08305" lvl="0" indent="0" algn="l" rtl="0"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Which models were used for the prediction purpose? 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g27b0cf3e03d_0_36"/>
          <p:cNvSpPr/>
          <p:nvPr/>
        </p:nvSpPr>
        <p:spPr>
          <a:xfrm>
            <a:off x="6865075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Evaluation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95605" lvl="0" indent="0" algn="l" rtl="0"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did you evaluate your model’s performance? Results?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g27b0cf3e03d_0_36"/>
          <p:cNvSpPr/>
          <p:nvPr/>
        </p:nvSpPr>
        <p:spPr>
          <a:xfrm>
            <a:off x="532175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1" name="Google Shape;81;g27b0cf3e03d_0_36"/>
          <p:cNvSpPr/>
          <p:nvPr/>
        </p:nvSpPr>
        <p:spPr>
          <a:xfrm>
            <a:off x="532175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g27b0cf3e03d_0_36"/>
          <p:cNvSpPr/>
          <p:nvPr/>
        </p:nvSpPr>
        <p:spPr>
          <a:xfrm>
            <a:off x="3768275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g27b0cf3e03d_0_36"/>
          <p:cNvSpPr/>
          <p:nvPr/>
        </p:nvSpPr>
        <p:spPr>
          <a:xfrm>
            <a:off x="6950550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g27b0cf3e03d_0_36"/>
          <p:cNvSpPr/>
          <p:nvPr/>
        </p:nvSpPr>
        <p:spPr>
          <a:xfrm>
            <a:off x="6950550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g27b0cf3e03d_0_36"/>
          <p:cNvSpPr/>
          <p:nvPr/>
        </p:nvSpPr>
        <p:spPr>
          <a:xfrm>
            <a:off x="3779463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g27b0cf3e03d_0_36"/>
          <p:cNvSpPr txBox="1"/>
          <p:nvPr/>
        </p:nvSpPr>
        <p:spPr>
          <a:xfrm>
            <a:off x="4061700" y="1757650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Feature Importance Analysis with SHAP: Dive deep into influential features using SHAP values, offering a granular view of the contribution of each feature to the model's predictions.</a:t>
            </a:r>
          </a:p>
        </p:txBody>
      </p:sp>
      <p:sp>
        <p:nvSpPr>
          <p:cNvPr id="88" name="Google Shape;88;g27b0cf3e03d_0_36"/>
          <p:cNvSpPr txBox="1"/>
          <p:nvPr/>
        </p:nvSpPr>
        <p:spPr>
          <a:xfrm>
            <a:off x="767975" y="5203230"/>
            <a:ext cx="2519125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StandardScaler</a:t>
            </a:r>
            <a:r>
              <a:rPr lang="en-US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()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Replace blank values to 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Proxima Nova" panose="020B0604020202020204" charset="0"/>
              </a:rPr>
              <a:t>Segment-Specific Analysis: In-depth analysis conducted for specific segments, using SHAP force plots for interpretability.</a:t>
            </a:r>
          </a:p>
          <a:p>
            <a:br>
              <a:rPr lang="en-US" dirty="0">
                <a:latin typeface="Proxima Nova" panose="020B0604020202020204" charset="0"/>
              </a:rPr>
            </a:br>
            <a:endParaRPr lang="es-MX"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g27b0cf3e03d_0_36"/>
          <p:cNvSpPr txBox="1"/>
          <p:nvPr/>
        </p:nvSpPr>
        <p:spPr>
          <a:xfrm>
            <a:off x="3868050" y="5196000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Linear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roxima Nova"/>
                <a:ea typeface="Proxima Nova"/>
                <a:cs typeface="Proxima Nova"/>
                <a:sym typeface="Proxima Nova"/>
              </a:rPr>
              <a:t>Score: 0.07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</a:p>
          <a:p>
            <a:r>
              <a:rPr lang="en-US" sz="1200" b="1" dirty="0">
                <a:latin typeface="Proxima Nova"/>
                <a:ea typeface="Proxima Nova"/>
                <a:cs typeface="Proxima Nova"/>
                <a:sym typeface="Proxima Nova"/>
              </a:rPr>
              <a:t>Score: 0.53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g27b0cf3e03d_0_36"/>
          <p:cNvSpPr txBox="1"/>
          <p:nvPr/>
        </p:nvSpPr>
        <p:spPr>
          <a:xfrm>
            <a:off x="7252375" y="5196000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R2 score and SHAP plots and graphs.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Google Shape;46;g27b0cf3e03d_0_70">
            <a:extLst>
              <a:ext uri="{FF2B5EF4-FFF2-40B4-BE49-F238E27FC236}">
                <a16:creationId xmlns:a16="http://schemas.microsoft.com/office/drawing/2014/main" id="{DD3EA1E0-15FA-FD79-0647-E3EB37CA6D98}"/>
              </a:ext>
            </a:extLst>
          </p:cNvPr>
          <p:cNvSpPr txBox="1"/>
          <p:nvPr/>
        </p:nvSpPr>
        <p:spPr>
          <a:xfrm>
            <a:off x="554550" y="150225"/>
            <a:ext cx="6206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roxima Nova"/>
                <a:ea typeface="Proxima Nova"/>
                <a:cs typeface="Proxima Nova"/>
                <a:sym typeface="Proxima Nova"/>
              </a:rPr>
              <a:t>📊Title: </a:t>
            </a:r>
            <a:r>
              <a:rPr lang="en-US" b="1" i="1" dirty="0">
                <a:latin typeface="Proxima Nova"/>
                <a:ea typeface="Proxima Nova"/>
                <a:cs typeface="Proxima Nova"/>
                <a:sym typeface="Proxima Nova"/>
              </a:rPr>
              <a:t>Evaluating Vehicle Incentives Impact on Monthly Sales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60;g27b0cf3e03d_0_70">
            <a:extLst>
              <a:ext uri="{FF2B5EF4-FFF2-40B4-BE49-F238E27FC236}">
                <a16:creationId xmlns:a16="http://schemas.microsoft.com/office/drawing/2014/main" id="{69B73144-7544-BF93-6855-D4C4C2E00088}"/>
              </a:ext>
            </a:extLst>
          </p:cNvPr>
          <p:cNvSpPr txBox="1"/>
          <p:nvPr/>
        </p:nvSpPr>
        <p:spPr>
          <a:xfrm>
            <a:off x="1093050" y="1961475"/>
            <a:ext cx="22971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Proxima Nova" panose="020B0604020202020204" charset="0"/>
              </a:rPr>
              <a:t>By understanding the effectiveness of different incentive programs, the company aims to optimize its sales strategies and enhance resource allocation.</a:t>
            </a: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Google Shape;59;g27b0cf3e03d_0_70">
            <a:extLst>
              <a:ext uri="{FF2B5EF4-FFF2-40B4-BE49-F238E27FC236}">
                <a16:creationId xmlns:a16="http://schemas.microsoft.com/office/drawing/2014/main" id="{7D2B8D8B-6361-3A10-916B-412756EA6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006906"/>
              </p:ext>
            </p:extLst>
          </p:nvPr>
        </p:nvGraphicFramePr>
        <p:xfrm>
          <a:off x="6950550" y="1519199"/>
          <a:ext cx="2890680" cy="2550804"/>
        </p:xfrm>
        <a:graphic>
          <a:graphicData uri="http://schemas.openxmlformats.org/drawingml/2006/table">
            <a:tbl>
              <a:tblPr firstRow="1" bandRow="1">
                <a:noFill/>
                <a:tableStyleId>{FDC9D4BA-723A-46EF-9FC0-78AE14596953}</a:tableStyleId>
              </a:tblPr>
              <a:tblGrid>
                <a:gridCol w="144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Variable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Value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Source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Industry</a:t>
                      </a: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s-MX" sz="10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Outsourced</a:t>
                      </a: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real Mexico data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Rows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16,132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38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Numerical Cols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Categorical Cols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Missing Values Present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N/A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Outliers?#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N/A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Custom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-apple-system</vt:lpstr>
      <vt:lpstr>Proxima Nova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Vikesh Koul</dc:creator>
  <cp:lastModifiedBy>Ruben Dario Colmenares Negrin</cp:lastModifiedBy>
  <cp:revision>2</cp:revision>
  <dcterms:created xsi:type="dcterms:W3CDTF">2023-08-20T21:14:19Z</dcterms:created>
  <dcterms:modified xsi:type="dcterms:W3CDTF">2023-09-09T22:01:29Z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2023-08-20T00:00:00Z</vt:filetime>
  </property>
</Properties>
</file>