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bg>
      <p:bgPr>
        <a:solidFill>
          <a:schemeClr val="accent2"/>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3978">
          <p15:clr>
            <a:srgbClr val="000000"/>
          </p15:clr>
        </p15:guide>
        <p15:guide id="2" orient="horz" pos="570">
          <p15:clr>
            <a:srgbClr val="000000"/>
          </p15:clr>
        </p15:guide>
        <p15:guide id="3" orient="horz" pos="3912">
          <p15:clr>
            <a:srgbClr val="000000"/>
          </p15:clr>
        </p15:guide>
        <p15:guide id="4" pos="72">
          <p15:clr>
            <a:srgbClr val="00000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2">
            <a:alphaModFix/>
          </a:blip>
          <a:srcRect b="0" l="0" r="0" t="0"/>
          <a:stretch/>
        </p:blipFill>
        <p:spPr>
          <a:xfrm>
            <a:off x="0" y="203"/>
            <a:ext cx="12192000" cy="6857596"/>
          </a:xfrm>
          <a:prstGeom prst="rect">
            <a:avLst/>
          </a:prstGeom>
          <a:noFill/>
          <a:ln>
            <a:noFill/>
          </a:ln>
        </p:spPr>
      </p:pic>
      <p:sp>
        <p:nvSpPr>
          <p:cNvPr id="91" name="Google Shape;91;p15"/>
          <p:cNvSpPr/>
          <p:nvPr/>
        </p:nvSpPr>
        <p:spPr>
          <a:xfrm>
            <a:off x="2837962" y="1"/>
            <a:ext cx="9356199" cy="4048475"/>
          </a:xfrm>
          <a:prstGeom prst="rect">
            <a:avLst/>
          </a:prstGeom>
          <a:solidFill>
            <a:schemeClr val="lt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7">
              <a:solidFill>
                <a:srgbClr val="000000"/>
              </a:solidFill>
              <a:latin typeface="Arial"/>
              <a:ea typeface="Arial"/>
              <a:cs typeface="Arial"/>
              <a:sym typeface="Arial"/>
            </a:endParaRPr>
          </a:p>
        </p:txBody>
      </p:sp>
      <p:sp>
        <p:nvSpPr>
          <p:cNvPr id="92" name="Google Shape;92;p15"/>
          <p:cNvSpPr txBox="1"/>
          <p:nvPr/>
        </p:nvSpPr>
        <p:spPr>
          <a:xfrm>
            <a:off x="8153070" y="6415250"/>
            <a:ext cx="3795784" cy="1280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16">
                <a:solidFill>
                  <a:srgbClr val="FFFFFF"/>
                </a:solidFill>
                <a:latin typeface="Arial"/>
                <a:ea typeface="Arial"/>
                <a:cs typeface="Arial"/>
                <a:sym typeface="Arial"/>
              </a:rPr>
              <a:t>WORKING DRAFT</a:t>
            </a:r>
            <a:endParaRPr b="1" sz="816">
              <a:solidFill>
                <a:srgbClr val="FFFFFF"/>
              </a:solidFill>
              <a:latin typeface="Arial"/>
              <a:ea typeface="Arial"/>
              <a:cs typeface="Arial"/>
              <a:sym typeface="Arial"/>
            </a:endParaRPr>
          </a:p>
        </p:txBody>
      </p:sp>
      <p:sp>
        <p:nvSpPr>
          <p:cNvPr id="93" name="Google Shape;93;p15"/>
          <p:cNvSpPr txBox="1"/>
          <p:nvPr/>
        </p:nvSpPr>
        <p:spPr>
          <a:xfrm>
            <a:off x="8153070" y="6540860"/>
            <a:ext cx="4038929" cy="1280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816">
                <a:solidFill>
                  <a:srgbClr val="FFFFFF"/>
                </a:solidFill>
                <a:latin typeface="Arial"/>
                <a:ea typeface="Arial"/>
                <a:cs typeface="Arial"/>
                <a:sym typeface="Arial"/>
              </a:rPr>
              <a:t>Last Modified 24/07/2018 02:23 Romance Standard Time</a:t>
            </a:r>
            <a:endParaRPr sz="816">
              <a:solidFill>
                <a:srgbClr val="FFFFFF"/>
              </a:solidFill>
              <a:latin typeface="Arial"/>
              <a:ea typeface="Arial"/>
              <a:cs typeface="Arial"/>
              <a:sym typeface="Arial"/>
            </a:endParaRPr>
          </a:p>
        </p:txBody>
      </p:sp>
      <p:sp>
        <p:nvSpPr>
          <p:cNvPr id="94" name="Google Shape;94;p15"/>
          <p:cNvSpPr txBox="1"/>
          <p:nvPr/>
        </p:nvSpPr>
        <p:spPr>
          <a:xfrm>
            <a:off x="8153070" y="6666472"/>
            <a:ext cx="3795784" cy="1280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816">
                <a:solidFill>
                  <a:srgbClr val="FFFFFF"/>
                </a:solidFill>
                <a:latin typeface="Arial"/>
                <a:ea typeface="Arial"/>
                <a:cs typeface="Arial"/>
                <a:sym typeface="Arial"/>
              </a:rPr>
              <a:t>Printed</a:t>
            </a:r>
            <a:endParaRPr sz="816">
              <a:solidFill>
                <a:srgbClr val="FFFFFF"/>
              </a:solidFill>
              <a:latin typeface="Arial"/>
              <a:ea typeface="Arial"/>
              <a:cs typeface="Arial"/>
              <a:sym typeface="Arial"/>
            </a:endParaRPr>
          </a:p>
        </p:txBody>
      </p:sp>
      <p:sp>
        <p:nvSpPr>
          <p:cNvPr id="95" name="Google Shape;95;p15"/>
          <p:cNvSpPr txBox="1"/>
          <p:nvPr>
            <p:ph type="ctrTitle"/>
          </p:nvPr>
        </p:nvSpPr>
        <p:spPr>
          <a:xfrm>
            <a:off x="3085967" y="1463555"/>
            <a:ext cx="8478152" cy="5024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3265">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 type="subTitle"/>
          </p:nvPr>
        </p:nvSpPr>
        <p:spPr>
          <a:xfrm>
            <a:off x="3085967" y="3182433"/>
            <a:ext cx="8478152" cy="2198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428" cap="none">
                <a:solidFill>
                  <a:schemeClr val="accent6"/>
                </a:solidFill>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p:txBody>
      </p:sp>
      <p:sp>
        <p:nvSpPr>
          <p:cNvPr id="97" name="Google Shape;97;p15"/>
          <p:cNvSpPr/>
          <p:nvPr/>
        </p:nvSpPr>
        <p:spPr>
          <a:xfrm>
            <a:off x="3085967" y="153713"/>
            <a:ext cx="2961770" cy="242909"/>
          </a:xfrm>
          <a:custGeom>
            <a:rect b="b" l="l" r="r" t="t"/>
            <a:pathLst>
              <a:path extrusionOk="0" h="606" w="551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dk2"/>
          </a:solid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sz="1632">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8" name="Shape 98"/>
        <p:cNvGrpSpPr/>
        <p:nvPr/>
      </p:nvGrpSpPr>
      <p:grpSpPr>
        <a:xfrm>
          <a:off x="0" y="0"/>
          <a:ext cx="0" cy="0"/>
          <a:chOff x="0" y="0"/>
          <a:chExt cx="0" cy="0"/>
        </a:xfrm>
      </p:grpSpPr>
      <p:sp>
        <p:nvSpPr>
          <p:cNvPr id="99" name="Google Shape;99;p16"/>
          <p:cNvSpPr txBox="1"/>
          <p:nvPr>
            <p:ph type="title"/>
          </p:nvPr>
        </p:nvSpPr>
        <p:spPr>
          <a:xfrm>
            <a:off x="161985" y="234864"/>
            <a:ext cx="11725485" cy="314028"/>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05">
          <p15:clr>
            <a:srgbClr val="F26B43"/>
          </p15:clr>
        </p15:guide>
        <p15:guide id="2" pos="74">
          <p15:clr>
            <a:srgbClr val="F26B43"/>
          </p15:clr>
        </p15:guide>
        <p15:guide id="3" orient="horz" pos="571">
          <p15:clr>
            <a:srgbClr val="F26B43"/>
          </p15:clr>
        </p15:guide>
        <p15:guide id="4" orient="horz" pos="3911">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bg>
      <p:bgPr>
        <a:solidFill>
          <a:schemeClr val="accent2"/>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161985" y="234864"/>
            <a:ext cx="11725485" cy="314028"/>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3978">
          <p15:clr>
            <a:srgbClr val="000000"/>
          </p15:clr>
        </p15:guide>
        <p15:guide id="2" orient="horz" pos="570">
          <p15:clr>
            <a:srgbClr val="000000"/>
          </p15:clr>
        </p15:guide>
        <p15:guide id="3" orient="horz" pos="3912">
          <p15:clr>
            <a:srgbClr val="000000"/>
          </p15:clr>
        </p15:guide>
        <p15:guide id="4" pos="72">
          <p15:clr>
            <a:srgbClr val="00000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6" name="Shape 86"/>
        <p:cNvGrpSpPr/>
        <p:nvPr/>
      </p:nvGrpSpPr>
      <p:grpSpPr>
        <a:xfrm>
          <a:off x="0" y="0"/>
          <a:ext cx="0" cy="0"/>
          <a:chOff x="0" y="0"/>
          <a:chExt cx="0" cy="0"/>
        </a:xfrm>
      </p:grpSpPr>
      <p:sp>
        <p:nvSpPr>
          <p:cNvPr id="87" name="Google Shape;87;p14"/>
          <p:cNvSpPr txBox="1"/>
          <p:nvPr>
            <p:ph type="title"/>
          </p:nvPr>
        </p:nvSpPr>
        <p:spPr>
          <a:xfrm>
            <a:off x="161985" y="234864"/>
            <a:ext cx="11725485" cy="31402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041"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39"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39"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39"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39"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39"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39"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39"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39" u="none" cap="none" strike="noStrike">
                <a:solidFill>
                  <a:schemeClr val="dk2"/>
                </a:solidFill>
                <a:latin typeface="Arial"/>
                <a:ea typeface="Arial"/>
                <a:cs typeface="Arial"/>
                <a:sym typeface="Arial"/>
              </a:defRPr>
            </a:lvl9pPr>
          </a:lstStyle>
          <a:p/>
        </p:txBody>
      </p:sp>
      <p:sp>
        <p:nvSpPr>
          <p:cNvPr id="88" name="Google Shape;88;p14"/>
          <p:cNvSpPr txBox="1"/>
          <p:nvPr>
            <p:ph idx="1" type="body"/>
          </p:nvPr>
        </p:nvSpPr>
        <p:spPr>
          <a:xfrm>
            <a:off x="1976208" y="1991016"/>
            <a:ext cx="5853024" cy="1130501"/>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428" u="none" cap="none" strike="noStrike">
                <a:solidFill>
                  <a:schemeClr val="dk1"/>
                </a:solidFill>
                <a:latin typeface="Arial"/>
                <a:ea typeface="Arial"/>
                <a:cs typeface="Arial"/>
                <a:sym typeface="Arial"/>
              </a:defRPr>
            </a:lvl1pPr>
            <a:lvl2pPr indent="-341947" lvl="1" marL="914400" marR="0" rtl="0" algn="l">
              <a:spcBef>
                <a:spcPts val="0"/>
              </a:spcBef>
              <a:spcAft>
                <a:spcPts val="0"/>
              </a:spcAft>
              <a:buClr>
                <a:schemeClr val="dk2"/>
              </a:buClr>
              <a:buSzPts val="1785"/>
              <a:buFont typeface="Arial"/>
              <a:buChar char="▪"/>
              <a:defRPr b="0" i="0" sz="1428" u="none" cap="none" strike="noStrike">
                <a:solidFill>
                  <a:schemeClr val="dk1"/>
                </a:solidFill>
                <a:latin typeface="Arial"/>
                <a:ea typeface="Arial"/>
                <a:cs typeface="Arial"/>
                <a:sym typeface="Arial"/>
              </a:defRPr>
            </a:lvl2pPr>
            <a:lvl3pPr indent="-337413" lvl="2" marL="1371600" marR="0" rtl="0" algn="l">
              <a:spcBef>
                <a:spcPts val="0"/>
              </a:spcBef>
              <a:spcAft>
                <a:spcPts val="0"/>
              </a:spcAft>
              <a:buClr>
                <a:schemeClr val="dk2"/>
              </a:buClr>
              <a:buSzPts val="1714"/>
              <a:buFont typeface="Arial"/>
              <a:buChar char="–"/>
              <a:defRPr b="0" i="0" sz="1428" u="none" cap="none" strike="noStrike">
                <a:solidFill>
                  <a:schemeClr val="dk1"/>
                </a:solidFill>
                <a:latin typeface="Arial"/>
                <a:ea typeface="Arial"/>
                <a:cs typeface="Arial"/>
                <a:sym typeface="Arial"/>
              </a:defRPr>
            </a:lvl3pPr>
            <a:lvl4pPr indent="-337413" lvl="3" marL="1828800" marR="0" rtl="0" algn="l">
              <a:spcBef>
                <a:spcPts val="0"/>
              </a:spcBef>
              <a:spcAft>
                <a:spcPts val="0"/>
              </a:spcAft>
              <a:buClr>
                <a:schemeClr val="dk2"/>
              </a:buClr>
              <a:buSzPts val="1714"/>
              <a:buFont typeface="Arial"/>
              <a:buChar char="▫"/>
              <a:defRPr b="0" i="0" sz="1428" u="none" cap="none" strike="noStrike">
                <a:solidFill>
                  <a:schemeClr val="dk1"/>
                </a:solidFill>
                <a:latin typeface="Arial"/>
                <a:ea typeface="Arial"/>
                <a:cs typeface="Arial"/>
                <a:sym typeface="Arial"/>
              </a:defRPr>
            </a:lvl4pPr>
            <a:lvl5pPr indent="-309303" lvl="4" marL="2286000" marR="0" rtl="0" algn="l">
              <a:spcBef>
                <a:spcPts val="0"/>
              </a:spcBef>
              <a:spcAft>
                <a:spcPts val="0"/>
              </a:spcAft>
              <a:buClr>
                <a:schemeClr val="dk2"/>
              </a:buClr>
              <a:buSzPts val="1271"/>
              <a:buFont typeface="Arial"/>
              <a:buChar char="-"/>
              <a:defRPr b="0" i="0" sz="1428" u="none" cap="none" strike="noStrike">
                <a:solidFill>
                  <a:schemeClr val="dk1"/>
                </a:solidFill>
                <a:latin typeface="Arial"/>
                <a:ea typeface="Arial"/>
                <a:cs typeface="Arial"/>
                <a:sym typeface="Arial"/>
              </a:defRPr>
            </a:lvl5pPr>
            <a:lvl6pPr indent="-320832" lvl="5" marL="2743200" marR="0" rtl="0" algn="l">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32" lvl="6" marL="3200400" marR="0" rtl="0" algn="l">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32" lvl="7" marL="3657600" marR="0" rtl="0" algn="l">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32" lvl="8" marL="4114800" marR="0" rtl="0" algn="l">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19.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A close up of a logo&#10;&#10;Description generated with very high confidence" id="106" name="Google Shape;106;p18"/>
          <p:cNvPicPr preferRelativeResize="0"/>
          <p:nvPr/>
        </p:nvPicPr>
        <p:blipFill rotWithShape="1">
          <a:blip r:embed="rId3">
            <a:alphaModFix/>
          </a:blip>
          <a:srcRect b="0" l="0" r="0" t="0"/>
          <a:stretch/>
        </p:blipFill>
        <p:spPr>
          <a:xfrm>
            <a:off x="3187659" y="1793058"/>
            <a:ext cx="5816684" cy="3271885"/>
          </a:xfrm>
          <a:prstGeom prst="rect">
            <a:avLst/>
          </a:prstGeom>
          <a:noFill/>
          <a:ln>
            <a:noFill/>
          </a:ln>
        </p:spPr>
      </p:pic>
      <p:cxnSp>
        <p:nvCxnSpPr>
          <p:cNvPr id="107" name="Google Shape;107;p18"/>
          <p:cNvCxnSpPr/>
          <p:nvPr/>
        </p:nvCxnSpPr>
        <p:spPr>
          <a:xfrm>
            <a:off x="261257" y="5850468"/>
            <a:ext cx="11582400" cy="0"/>
          </a:xfrm>
          <a:prstGeom prst="straightConnector1">
            <a:avLst/>
          </a:prstGeom>
          <a:noFill/>
          <a:ln cap="flat" cmpd="sng" w="9525">
            <a:solidFill>
              <a:schemeClr val="dk1"/>
            </a:solidFill>
            <a:prstDash val="solid"/>
            <a:miter lim="800000"/>
            <a:headEnd len="sm" w="sm" type="none"/>
            <a:tailEnd len="sm" w="sm" type="none"/>
          </a:ln>
        </p:spPr>
      </p:cxnSp>
      <p:sp>
        <p:nvSpPr>
          <p:cNvPr id="108" name="Google Shape;108;p18"/>
          <p:cNvSpPr txBox="1"/>
          <p:nvPr/>
        </p:nvSpPr>
        <p:spPr>
          <a:xfrm>
            <a:off x="5844461" y="5978841"/>
            <a:ext cx="5999196" cy="51252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b="0" i="0" lang="en-US" sz="1632" u="none" cap="none" strike="noStrike">
                <a:solidFill>
                  <a:schemeClr val="dk1"/>
                </a:solidFill>
                <a:latin typeface="Poppins"/>
                <a:ea typeface="Poppins"/>
                <a:cs typeface="Poppins"/>
                <a:sym typeface="Poppins"/>
              </a:rPr>
              <a:t>PROCESS FLOW</a:t>
            </a:r>
            <a:endParaRPr/>
          </a:p>
          <a:p>
            <a:pPr indent="0" lvl="0" marL="0" marR="0" rtl="0" algn="r">
              <a:spcBef>
                <a:spcPts val="0"/>
              </a:spcBef>
              <a:spcAft>
                <a:spcPts val="0"/>
              </a:spcAft>
              <a:buNone/>
            </a:pPr>
            <a:r>
              <a:rPr b="0" i="0" lang="en-US" sz="1632" u="none" cap="none" strike="noStrike">
                <a:solidFill>
                  <a:schemeClr val="dk1"/>
                </a:solidFill>
                <a:latin typeface="Poppins"/>
                <a:ea typeface="Poppins"/>
                <a:cs typeface="Poppins"/>
                <a:sym typeface="Poppins"/>
              </a:rPr>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2B. SEARCH BAR</a:t>
            </a:r>
            <a:endParaRPr/>
          </a:p>
        </p:txBody>
      </p:sp>
      <p:sp>
        <p:nvSpPr>
          <p:cNvPr id="218" name="Google Shape;218;p27"/>
          <p:cNvSpPr txBox="1"/>
          <p:nvPr/>
        </p:nvSpPr>
        <p:spPr>
          <a:xfrm>
            <a:off x="6054586" y="1769640"/>
            <a:ext cx="5340626" cy="4616648"/>
          </a:xfrm>
          <a:prstGeom prst="rect">
            <a:avLst/>
          </a:prstGeom>
          <a:noFill/>
          <a:ln>
            <a:noFill/>
          </a:ln>
        </p:spPr>
        <p:txBody>
          <a:bodyPr anchorCtr="0" anchor="t" bIns="45700" lIns="91425" spcFirstLastPara="1" rIns="91425" wrap="square" tIns="45700">
            <a:noAutofit/>
          </a:bodyPr>
          <a:lstStyle/>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taping the search bar the user goes into a search menu (pop down)</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Priority of search is: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Prioritizes results in the current location</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Searches keywords in fields “Location”, “Salon Name” and “Service type”.</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If more than one word is used for search, prioritizes the AND logic (“Salon” AND “Hair” (1+2) instead of “Salon” OR “Hair” (1 or 2))</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Sort Option by: Location Proximity, Salon Rating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Filters: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Accepts ATM payment</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In-app booking</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Type of service</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rating</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Open now</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Open on weekends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Price </a:t>
            </a:r>
            <a:endParaRPr/>
          </a:p>
          <a:p>
            <a:pPr indent="-82550" lvl="2" marL="10858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descr="A screenshot of a computer&#10;&#10;Description generated with very high confidence" id="219" name="Google Shape;219;p27"/>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220" name="Google Shape;220;p27"/>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7"/>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7"/>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7"/>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224" name="Google Shape;224;p27"/>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225" name="Google Shape;225;p27"/>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226" name="Google Shape;226;p27"/>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227" name="Google Shape;227;p27"/>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228" name="Google Shape;228;p27"/>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Booking Screen</a:t>
            </a:r>
            <a:endParaRPr/>
          </a:p>
        </p:txBody>
      </p:sp>
      <p:sp>
        <p:nvSpPr>
          <p:cNvPr id="234" name="Google Shape;234;p28"/>
          <p:cNvSpPr txBox="1"/>
          <p:nvPr/>
        </p:nvSpPr>
        <p:spPr>
          <a:xfrm>
            <a:off x="5369064" y="2329769"/>
            <a:ext cx="6331226" cy="2462213"/>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(My appointments tab):</a:t>
            </a:r>
            <a:endParaRPr/>
          </a:p>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Current:</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details for current bookings: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Service type, Salon name, Date, Time, Employee, Total Cost</a:t>
            </a:r>
            <a:endParaRPr b="1" i="0" sz="1400" u="none" cap="none" strike="noStrike">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Previous: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details for previous bookings: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Service type, Salon name, Date, Time, Employee, Total Cost</a:t>
            </a:r>
            <a:endParaRPr/>
          </a:p>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Favorites: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salon’s names with visual similar to search results</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descr="A screenshot of a computer&#10;&#10;Description generated with very high confidence" id="235" name="Google Shape;235;p28"/>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236" name="Google Shape;236;p28"/>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8"/>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8"/>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8"/>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240" name="Google Shape;240;p28"/>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241" name="Google Shape;241;p28"/>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242" name="Google Shape;242;p28"/>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243" name="Google Shape;243;p28"/>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sp>
        <p:nvSpPr>
          <p:cNvPr id="244" name="Google Shape;244;p28"/>
          <p:cNvSpPr txBox="1"/>
          <p:nvPr/>
        </p:nvSpPr>
        <p:spPr>
          <a:xfrm>
            <a:off x="3488869" y="2148676"/>
            <a:ext cx="861735" cy="183014"/>
          </a:xfrm>
          <a:prstGeom prst="rect">
            <a:avLst/>
          </a:prstGeom>
          <a:solidFill>
            <a:srgbClr val="F4B081"/>
          </a:solidFill>
          <a:ln cap="flat" cmpd="sng" w="9525">
            <a:solidFill>
              <a:srgbClr val="FBE4D4"/>
            </a:solidFill>
            <a:prstDash val="solid"/>
            <a:round/>
            <a:headEnd len="sm" w="sm" type="none"/>
            <a:tailEnd len="sm" w="sm" type="none"/>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900"/>
              <a:buFont typeface="Arial"/>
              <a:buNone/>
            </a:pPr>
            <a:r>
              <a:rPr b="1" i="0" lang="en-US" sz="900" u="none" cap="none" strike="noStrike">
                <a:solidFill>
                  <a:schemeClr val="lt1"/>
                </a:solidFill>
                <a:latin typeface="Arial"/>
                <a:ea typeface="Arial"/>
                <a:cs typeface="Arial"/>
                <a:sym typeface="Arial"/>
              </a:rPr>
              <a:t>FAVORITES</a:t>
            </a:r>
            <a:endParaRPr/>
          </a:p>
        </p:txBody>
      </p:sp>
      <p:pic>
        <p:nvPicPr>
          <p:cNvPr id="245" name="Google Shape;245;p28"/>
          <p:cNvPicPr preferRelativeResize="0"/>
          <p:nvPr/>
        </p:nvPicPr>
        <p:blipFill rotWithShape="1">
          <a:blip r:embed="rId8">
            <a:alphaModFix/>
          </a:blip>
          <a:srcRect b="1950" l="0" r="0" t="0"/>
          <a:stretch/>
        </p:blipFill>
        <p:spPr>
          <a:xfrm>
            <a:off x="1686973" y="2469145"/>
            <a:ext cx="2696688" cy="527113"/>
          </a:xfrm>
          <a:prstGeom prst="rect">
            <a:avLst/>
          </a:prstGeom>
          <a:noFill/>
          <a:ln>
            <a:noFill/>
          </a:ln>
        </p:spPr>
      </p:pic>
      <p:sp>
        <p:nvSpPr>
          <p:cNvPr id="246" name="Google Shape;246;p28"/>
          <p:cNvSpPr/>
          <p:nvPr/>
        </p:nvSpPr>
        <p:spPr>
          <a:xfrm>
            <a:off x="2393874" y="5435751"/>
            <a:ext cx="649900" cy="52711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8"/>
          <p:cNvSpPr txBox="1"/>
          <p:nvPr/>
        </p:nvSpPr>
        <p:spPr>
          <a:xfrm>
            <a:off x="2625468" y="2148676"/>
            <a:ext cx="861735" cy="183014"/>
          </a:xfrm>
          <a:prstGeom prst="rect">
            <a:avLst/>
          </a:prstGeom>
          <a:solidFill>
            <a:schemeClr val="lt1"/>
          </a:solidFill>
          <a:ln cap="flat" cmpd="sng" w="9525">
            <a:solidFill>
              <a:srgbClr val="FBE4D4"/>
            </a:solidFill>
            <a:prstDash val="solid"/>
            <a:round/>
            <a:headEnd len="sm" w="sm" type="none"/>
            <a:tailEnd len="sm" w="sm" type="none"/>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900"/>
              <a:buFont typeface="Arial"/>
              <a:buNone/>
            </a:pPr>
            <a:r>
              <a:rPr b="1" lang="en-US" sz="900">
                <a:solidFill>
                  <a:srgbClr val="F7CAAC"/>
                </a:solidFill>
                <a:latin typeface="Arial"/>
                <a:ea typeface="Arial"/>
                <a:cs typeface="Arial"/>
                <a:sym typeface="Arial"/>
              </a:rPr>
              <a:t>PREVIOUS</a:t>
            </a:r>
            <a:endParaRPr b="1" i="0" sz="900" u="none" cap="none" strike="noStrike">
              <a:solidFill>
                <a:srgbClr val="F7CAAC"/>
              </a:solidFill>
              <a:latin typeface="Arial"/>
              <a:ea typeface="Arial"/>
              <a:cs typeface="Arial"/>
              <a:sym typeface="Arial"/>
            </a:endParaRPr>
          </a:p>
        </p:txBody>
      </p:sp>
      <p:sp>
        <p:nvSpPr>
          <p:cNvPr id="248" name="Google Shape;248;p28"/>
          <p:cNvSpPr txBox="1"/>
          <p:nvPr/>
        </p:nvSpPr>
        <p:spPr>
          <a:xfrm>
            <a:off x="1763386" y="2146755"/>
            <a:ext cx="861735" cy="183014"/>
          </a:xfrm>
          <a:prstGeom prst="rect">
            <a:avLst/>
          </a:prstGeom>
          <a:solidFill>
            <a:schemeClr val="lt1"/>
          </a:solidFill>
          <a:ln cap="flat" cmpd="sng" w="9525">
            <a:solidFill>
              <a:srgbClr val="FBE4D4"/>
            </a:solidFill>
            <a:prstDash val="solid"/>
            <a:round/>
            <a:headEnd len="sm" w="sm" type="none"/>
            <a:tailEnd len="sm" w="sm" type="none"/>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900"/>
              <a:buFont typeface="Arial"/>
              <a:buNone/>
            </a:pPr>
            <a:r>
              <a:rPr b="1" i="0" lang="en-US" sz="900" u="none" cap="none" strike="noStrike">
                <a:solidFill>
                  <a:srgbClr val="F7CAAC"/>
                </a:solidFill>
                <a:latin typeface="Arial"/>
                <a:ea typeface="Arial"/>
                <a:cs typeface="Arial"/>
                <a:sym typeface="Arial"/>
              </a:rPr>
              <a:t>CURRENT</a:t>
            </a:r>
            <a:endParaRPr/>
          </a:p>
        </p:txBody>
      </p:sp>
      <p:pic>
        <p:nvPicPr>
          <p:cNvPr id="249" name="Google Shape;249;p28"/>
          <p:cNvPicPr preferRelativeResize="0"/>
          <p:nvPr/>
        </p:nvPicPr>
        <p:blipFill rotWithShape="1">
          <a:blip r:embed="rId8">
            <a:alphaModFix/>
          </a:blip>
          <a:srcRect b="1950" l="0" r="0" t="0"/>
          <a:stretch/>
        </p:blipFill>
        <p:spPr>
          <a:xfrm>
            <a:off x="1695430" y="2959700"/>
            <a:ext cx="2696688" cy="527113"/>
          </a:xfrm>
          <a:prstGeom prst="rect">
            <a:avLst/>
          </a:prstGeom>
          <a:noFill/>
          <a:ln>
            <a:noFill/>
          </a:ln>
        </p:spPr>
      </p:pic>
      <p:pic>
        <p:nvPicPr>
          <p:cNvPr id="250" name="Google Shape;250;p28"/>
          <p:cNvPicPr preferRelativeResize="0"/>
          <p:nvPr/>
        </p:nvPicPr>
        <p:blipFill rotWithShape="1">
          <a:blip r:embed="rId8">
            <a:alphaModFix/>
          </a:blip>
          <a:srcRect b="1950" l="0" r="0" t="0"/>
          <a:stretch/>
        </p:blipFill>
        <p:spPr>
          <a:xfrm>
            <a:off x="1695430" y="3450875"/>
            <a:ext cx="2696688" cy="527113"/>
          </a:xfrm>
          <a:prstGeom prst="rect">
            <a:avLst/>
          </a:prstGeom>
          <a:noFill/>
          <a:ln>
            <a:noFill/>
          </a:ln>
        </p:spPr>
      </p:pic>
      <p:pic>
        <p:nvPicPr>
          <p:cNvPr id="251" name="Google Shape;251;p28"/>
          <p:cNvPicPr preferRelativeResize="0"/>
          <p:nvPr/>
        </p:nvPicPr>
        <p:blipFill rotWithShape="1">
          <a:blip r:embed="rId8">
            <a:alphaModFix/>
          </a:blip>
          <a:srcRect b="1950" l="0" r="0" t="0"/>
          <a:stretch/>
        </p:blipFill>
        <p:spPr>
          <a:xfrm>
            <a:off x="1686973" y="3947017"/>
            <a:ext cx="2696688" cy="527113"/>
          </a:xfrm>
          <a:prstGeom prst="rect">
            <a:avLst/>
          </a:prstGeom>
          <a:noFill/>
          <a:ln>
            <a:noFill/>
          </a:ln>
        </p:spPr>
      </p:pic>
      <p:sp>
        <p:nvSpPr>
          <p:cNvPr id="252" name="Google Shape;252;p28"/>
          <p:cNvSpPr txBox="1"/>
          <p:nvPr/>
        </p:nvSpPr>
        <p:spPr>
          <a:xfrm>
            <a:off x="2093163" y="1694859"/>
            <a:ext cx="1884307"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50">
                <a:solidFill>
                  <a:schemeClr val="dk1"/>
                </a:solidFill>
                <a:latin typeface="Calibri"/>
                <a:ea typeface="Calibri"/>
                <a:cs typeface="Calibri"/>
                <a:sym typeface="Calibri"/>
              </a:rPr>
              <a:t>MY APPOINTMENTS</a:t>
            </a:r>
            <a:endParaRPr/>
          </a:p>
        </p:txBody>
      </p:sp>
      <p:pic>
        <p:nvPicPr>
          <p:cNvPr id="253" name="Google Shape;253;p28"/>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sp>
        <p:nvSpPr>
          <p:cNvPr id="254" name="Google Shape;254;p28"/>
          <p:cNvSpPr/>
          <p:nvPr/>
        </p:nvSpPr>
        <p:spPr>
          <a:xfrm>
            <a:off x="3334803" y="1911957"/>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Near me (3</a:t>
            </a:r>
            <a:r>
              <a:rPr baseline="30000" lang="en-US"/>
              <a:t>rd</a:t>
            </a:r>
            <a:r>
              <a:rPr lang="en-US"/>
              <a:t> button – left tab)</a:t>
            </a:r>
            <a:endParaRPr/>
          </a:p>
        </p:txBody>
      </p:sp>
      <p:pic>
        <p:nvPicPr>
          <p:cNvPr descr="A screenshot of a computer&#10;&#10;Description generated with very high confidence" id="260" name="Google Shape;260;p29"/>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261" name="Google Shape;261;p29"/>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9"/>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9"/>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9"/>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265" name="Google Shape;265;p29"/>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266" name="Google Shape;266;p29"/>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267" name="Google Shape;267;p29"/>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268" name="Google Shape;268;p29"/>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sp>
        <p:nvSpPr>
          <p:cNvPr id="269" name="Google Shape;269;p29"/>
          <p:cNvSpPr/>
          <p:nvPr/>
        </p:nvSpPr>
        <p:spPr>
          <a:xfrm>
            <a:off x="3123048" y="5411338"/>
            <a:ext cx="649900" cy="52711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0" name="Google Shape;270;p29"/>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sp>
        <p:nvSpPr>
          <p:cNvPr id="271" name="Google Shape;271;p29"/>
          <p:cNvSpPr txBox="1"/>
          <p:nvPr/>
        </p:nvSpPr>
        <p:spPr>
          <a:xfrm>
            <a:off x="5449540" y="1783669"/>
            <a:ext cx="6331226" cy="4616648"/>
          </a:xfrm>
          <a:prstGeom prst="rect">
            <a:avLst/>
          </a:prstGeom>
          <a:noFill/>
          <a:ln>
            <a:noFill/>
          </a:ln>
        </p:spPr>
        <p:txBody>
          <a:bodyPr anchorCtr="0" anchor="t" bIns="45700" lIns="91425" spcFirstLastPara="1" rIns="91425" wrap="square" tIns="45700">
            <a:noAutofit/>
          </a:bodyPr>
          <a:lstStyle/>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Automatically searches and displays: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salons nearby:</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Service type, Salon name, Date, Time, Employee, Total Cost</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Priority of search is: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Prioritizes results in the current location</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Searches keywords in fields “Location”, “Salon Name” and “Service type”.</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If more than one word is used for search, prioritizes the AND logic (“Salon” AND “Hair” (1+2) instead of “Salon” OR “Hair” (1 or 2))</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Sort Option by: Location Proximity, Salon Rating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Filters: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Accepts ATM payment</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In-app booking</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Type of service</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rating</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Open now</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Open on weekends</a:t>
            </a:r>
            <a:endParaRPr/>
          </a:p>
          <a:p>
            <a:pPr indent="-171450" lvl="2" marL="10858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Price </a:t>
            </a:r>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id="272" name="Google Shape;272;p29"/>
          <p:cNvPicPr preferRelativeResize="0"/>
          <p:nvPr/>
        </p:nvPicPr>
        <p:blipFill rotWithShape="1">
          <a:blip r:embed="rId9">
            <a:alphaModFix/>
          </a:blip>
          <a:srcRect b="1950" l="0" r="0" t="0"/>
          <a:stretch/>
        </p:blipFill>
        <p:spPr>
          <a:xfrm>
            <a:off x="1695430" y="2210260"/>
            <a:ext cx="2696688" cy="527113"/>
          </a:xfrm>
          <a:prstGeom prst="rect">
            <a:avLst/>
          </a:prstGeom>
          <a:noFill/>
          <a:ln>
            <a:noFill/>
          </a:ln>
        </p:spPr>
      </p:pic>
      <p:pic>
        <p:nvPicPr>
          <p:cNvPr id="273" name="Google Shape;273;p29"/>
          <p:cNvPicPr preferRelativeResize="0"/>
          <p:nvPr/>
        </p:nvPicPr>
        <p:blipFill rotWithShape="1">
          <a:blip r:embed="rId9">
            <a:alphaModFix/>
          </a:blip>
          <a:srcRect b="1950" l="0" r="0" t="0"/>
          <a:stretch/>
        </p:blipFill>
        <p:spPr>
          <a:xfrm>
            <a:off x="1695430" y="2701435"/>
            <a:ext cx="2696688" cy="527113"/>
          </a:xfrm>
          <a:prstGeom prst="rect">
            <a:avLst/>
          </a:prstGeom>
          <a:noFill/>
          <a:ln>
            <a:noFill/>
          </a:ln>
        </p:spPr>
      </p:pic>
      <p:pic>
        <p:nvPicPr>
          <p:cNvPr id="274" name="Google Shape;274;p29"/>
          <p:cNvPicPr preferRelativeResize="0"/>
          <p:nvPr/>
        </p:nvPicPr>
        <p:blipFill rotWithShape="1">
          <a:blip r:embed="rId9">
            <a:alphaModFix/>
          </a:blip>
          <a:srcRect b="1950" l="0" r="0" t="0"/>
          <a:stretch/>
        </p:blipFill>
        <p:spPr>
          <a:xfrm>
            <a:off x="1686973" y="3197577"/>
            <a:ext cx="2696688" cy="527113"/>
          </a:xfrm>
          <a:prstGeom prst="rect">
            <a:avLst/>
          </a:prstGeom>
          <a:noFill/>
          <a:ln>
            <a:noFill/>
          </a:ln>
        </p:spPr>
      </p:pic>
      <p:pic>
        <p:nvPicPr>
          <p:cNvPr id="275" name="Google Shape;275;p29"/>
          <p:cNvPicPr preferRelativeResize="0"/>
          <p:nvPr/>
        </p:nvPicPr>
        <p:blipFill rotWithShape="1">
          <a:blip r:embed="rId9">
            <a:alphaModFix/>
          </a:blip>
          <a:srcRect b="1950" l="0" r="0" t="0"/>
          <a:stretch/>
        </p:blipFill>
        <p:spPr>
          <a:xfrm>
            <a:off x="1686973" y="3681873"/>
            <a:ext cx="2696688" cy="527113"/>
          </a:xfrm>
          <a:prstGeom prst="rect">
            <a:avLst/>
          </a:prstGeom>
          <a:noFill/>
          <a:ln>
            <a:noFill/>
          </a:ln>
        </p:spPr>
      </p:pic>
      <p:pic>
        <p:nvPicPr>
          <p:cNvPr id="276" name="Google Shape;276;p29"/>
          <p:cNvPicPr preferRelativeResize="0"/>
          <p:nvPr/>
        </p:nvPicPr>
        <p:blipFill rotWithShape="1">
          <a:blip r:embed="rId9">
            <a:alphaModFix/>
          </a:blip>
          <a:srcRect b="1950" l="0" r="0" t="0"/>
          <a:stretch/>
        </p:blipFill>
        <p:spPr>
          <a:xfrm>
            <a:off x="1686973" y="4173048"/>
            <a:ext cx="2696688" cy="527113"/>
          </a:xfrm>
          <a:prstGeom prst="rect">
            <a:avLst/>
          </a:prstGeom>
          <a:noFill/>
          <a:ln>
            <a:noFill/>
          </a:ln>
        </p:spPr>
      </p:pic>
      <p:pic>
        <p:nvPicPr>
          <p:cNvPr id="277" name="Google Shape;277;p29"/>
          <p:cNvPicPr preferRelativeResize="0"/>
          <p:nvPr/>
        </p:nvPicPr>
        <p:blipFill rotWithShape="1">
          <a:blip r:embed="rId9">
            <a:alphaModFix/>
          </a:blip>
          <a:srcRect b="1950" l="0" r="0" t="0"/>
          <a:stretch/>
        </p:blipFill>
        <p:spPr>
          <a:xfrm>
            <a:off x="1678516" y="4669190"/>
            <a:ext cx="2696688" cy="527113"/>
          </a:xfrm>
          <a:prstGeom prst="rect">
            <a:avLst/>
          </a:prstGeom>
          <a:noFill/>
          <a:ln>
            <a:noFill/>
          </a:ln>
        </p:spPr>
      </p:pic>
      <p:sp>
        <p:nvSpPr>
          <p:cNvPr id="278" name="Google Shape;278;p29"/>
          <p:cNvSpPr txBox="1"/>
          <p:nvPr/>
        </p:nvSpPr>
        <p:spPr>
          <a:xfrm>
            <a:off x="1790347" y="1851977"/>
            <a:ext cx="1261667" cy="243591"/>
          </a:xfrm>
          <a:prstGeom prst="rect">
            <a:avLst/>
          </a:prstGeom>
          <a:solidFill>
            <a:srgbClr val="0097A7"/>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NEAR ME</a:t>
            </a:r>
            <a:endParaRPr/>
          </a:p>
        </p:txBody>
      </p:sp>
      <p:sp>
        <p:nvSpPr>
          <p:cNvPr id="279" name="Google Shape;279;p29"/>
          <p:cNvSpPr txBox="1"/>
          <p:nvPr/>
        </p:nvSpPr>
        <p:spPr>
          <a:xfrm>
            <a:off x="3195738" y="1813515"/>
            <a:ext cx="113241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YOUR CIRCLE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Your Circle (3</a:t>
            </a:r>
            <a:r>
              <a:rPr baseline="30000" lang="en-US"/>
              <a:t>rd</a:t>
            </a:r>
            <a:r>
              <a:rPr lang="en-US"/>
              <a:t> button – right tab)</a:t>
            </a:r>
            <a:endParaRPr/>
          </a:p>
        </p:txBody>
      </p:sp>
      <p:pic>
        <p:nvPicPr>
          <p:cNvPr descr="A screenshot of a computer&#10;&#10;Description generated with very high confidence" id="285" name="Google Shape;285;p30"/>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286" name="Google Shape;286;p30"/>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0"/>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30"/>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0"/>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290" name="Google Shape;290;p30"/>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291" name="Google Shape;291;p30"/>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292" name="Google Shape;292;p30"/>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293" name="Google Shape;293;p30"/>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sp>
        <p:nvSpPr>
          <p:cNvPr id="294" name="Google Shape;294;p30"/>
          <p:cNvSpPr/>
          <p:nvPr/>
        </p:nvSpPr>
        <p:spPr>
          <a:xfrm>
            <a:off x="3123048" y="5411338"/>
            <a:ext cx="649900" cy="52711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5" name="Google Shape;295;p30"/>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sp>
        <p:nvSpPr>
          <p:cNvPr id="296" name="Google Shape;296;p30"/>
          <p:cNvSpPr txBox="1"/>
          <p:nvPr/>
        </p:nvSpPr>
        <p:spPr>
          <a:xfrm>
            <a:off x="5449540" y="1783669"/>
            <a:ext cx="6331226" cy="3323987"/>
          </a:xfrm>
          <a:prstGeom prst="rect">
            <a:avLst/>
          </a:prstGeom>
          <a:noFill/>
          <a:ln>
            <a:noFill/>
          </a:ln>
        </p:spPr>
        <p:txBody>
          <a:bodyPr anchorCtr="0" anchor="t" bIns="45700" lIns="91425" spcFirstLastPara="1" rIns="91425" wrap="square" tIns="45700">
            <a:noAutofit/>
          </a:bodyPr>
          <a:lstStyle/>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A: Your connections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salons recently commented by other users </a:t>
            </a:r>
            <a:r>
              <a:rPr b="1" i="0" lang="en-US" sz="1400" u="sng" cap="none" strike="noStrike">
                <a:solidFill>
                  <a:schemeClr val="dk1"/>
                </a:solidFill>
                <a:latin typeface="Calibri"/>
                <a:ea typeface="Calibri"/>
                <a:cs typeface="Calibri"/>
                <a:sym typeface="Calibri"/>
              </a:rPr>
              <a:t>that you follow</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Salon name, Date, given classification and comment</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Friend name and friend picture on the circle picture</a:t>
            </a:r>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B: You might also like</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 with salons recently commented by other users </a:t>
            </a:r>
            <a:r>
              <a:rPr b="1" i="0" lang="en-US" sz="1400" u="sng" cap="none" strike="noStrike">
                <a:solidFill>
                  <a:schemeClr val="dk1"/>
                </a:solidFill>
                <a:latin typeface="Calibri"/>
                <a:ea typeface="Calibri"/>
                <a:cs typeface="Calibri"/>
                <a:sym typeface="Calibri"/>
              </a:rPr>
              <a:t>that have high scores</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Salon name, Date, given classification and comment</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High score iser name and friend picture on the circle picture</a:t>
            </a:r>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US" sz="1400" u="none" cap="none" strike="noStrike">
                <a:solidFill>
                  <a:schemeClr val="dk1"/>
                </a:solidFill>
                <a:latin typeface="Calibri"/>
                <a:ea typeface="Calibri"/>
                <a:cs typeface="Calibri"/>
                <a:sym typeface="Calibri"/>
              </a:rPr>
              <a:t>Booking icon: </a:t>
            </a:r>
            <a:r>
              <a:rPr b="0" i="0" lang="en-US" sz="1400" u="none" cap="none" strike="noStrike">
                <a:solidFill>
                  <a:schemeClr val="dk1"/>
                </a:solidFill>
                <a:latin typeface="Calibri"/>
                <a:ea typeface="Calibri"/>
                <a:cs typeface="Calibri"/>
                <a:sym typeface="Calibri"/>
              </a:rPr>
              <a:t>redirects user to the salon page</a:t>
            </a:r>
            <a:br>
              <a:rPr b="0"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USER name and picture: </a:t>
            </a:r>
            <a:r>
              <a:rPr b="0" i="0" lang="en-US" sz="1400" u="none" cap="none" strike="noStrike">
                <a:solidFill>
                  <a:schemeClr val="dk1"/>
                </a:solidFill>
                <a:latin typeface="Calibri"/>
                <a:ea typeface="Calibri"/>
                <a:cs typeface="Calibri"/>
                <a:sym typeface="Calibri"/>
              </a:rPr>
              <a:t>redirects to that user profile page</a:t>
            </a:r>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id="297" name="Google Shape;297;p30"/>
          <p:cNvPicPr preferRelativeResize="0"/>
          <p:nvPr/>
        </p:nvPicPr>
        <p:blipFill rotWithShape="1">
          <a:blip r:embed="rId9">
            <a:alphaModFix/>
          </a:blip>
          <a:srcRect b="1950" l="0" r="0" t="0"/>
          <a:stretch/>
        </p:blipFill>
        <p:spPr>
          <a:xfrm>
            <a:off x="1695430" y="2210260"/>
            <a:ext cx="2696688" cy="527113"/>
          </a:xfrm>
          <a:prstGeom prst="rect">
            <a:avLst/>
          </a:prstGeom>
          <a:noFill/>
          <a:ln>
            <a:noFill/>
          </a:ln>
        </p:spPr>
      </p:pic>
      <p:pic>
        <p:nvPicPr>
          <p:cNvPr id="298" name="Google Shape;298;p30"/>
          <p:cNvPicPr preferRelativeResize="0"/>
          <p:nvPr/>
        </p:nvPicPr>
        <p:blipFill rotWithShape="1">
          <a:blip r:embed="rId9">
            <a:alphaModFix/>
          </a:blip>
          <a:srcRect b="1950" l="0" r="0" t="0"/>
          <a:stretch/>
        </p:blipFill>
        <p:spPr>
          <a:xfrm>
            <a:off x="1695430" y="2701435"/>
            <a:ext cx="2696688" cy="527113"/>
          </a:xfrm>
          <a:prstGeom prst="rect">
            <a:avLst/>
          </a:prstGeom>
          <a:noFill/>
          <a:ln>
            <a:noFill/>
          </a:ln>
        </p:spPr>
      </p:pic>
      <p:pic>
        <p:nvPicPr>
          <p:cNvPr id="299" name="Google Shape;299;p30"/>
          <p:cNvPicPr preferRelativeResize="0"/>
          <p:nvPr/>
        </p:nvPicPr>
        <p:blipFill rotWithShape="1">
          <a:blip r:embed="rId9">
            <a:alphaModFix/>
          </a:blip>
          <a:srcRect b="1950" l="0" r="0" t="0"/>
          <a:stretch/>
        </p:blipFill>
        <p:spPr>
          <a:xfrm>
            <a:off x="1686973" y="3197577"/>
            <a:ext cx="2696688" cy="527113"/>
          </a:xfrm>
          <a:prstGeom prst="rect">
            <a:avLst/>
          </a:prstGeom>
          <a:noFill/>
          <a:ln>
            <a:noFill/>
          </a:ln>
        </p:spPr>
      </p:pic>
      <p:pic>
        <p:nvPicPr>
          <p:cNvPr id="300" name="Google Shape;300;p30"/>
          <p:cNvPicPr preferRelativeResize="0"/>
          <p:nvPr/>
        </p:nvPicPr>
        <p:blipFill rotWithShape="1">
          <a:blip r:embed="rId9">
            <a:alphaModFix/>
          </a:blip>
          <a:srcRect b="1950" l="0" r="0" t="0"/>
          <a:stretch/>
        </p:blipFill>
        <p:spPr>
          <a:xfrm>
            <a:off x="1686973" y="3944659"/>
            <a:ext cx="2696688" cy="527113"/>
          </a:xfrm>
          <a:prstGeom prst="rect">
            <a:avLst/>
          </a:prstGeom>
          <a:noFill/>
          <a:ln>
            <a:noFill/>
          </a:ln>
        </p:spPr>
      </p:pic>
      <p:pic>
        <p:nvPicPr>
          <p:cNvPr id="301" name="Google Shape;301;p30"/>
          <p:cNvPicPr preferRelativeResize="0"/>
          <p:nvPr/>
        </p:nvPicPr>
        <p:blipFill rotWithShape="1">
          <a:blip r:embed="rId9">
            <a:alphaModFix/>
          </a:blip>
          <a:srcRect b="1950" l="0" r="0" t="0"/>
          <a:stretch/>
        </p:blipFill>
        <p:spPr>
          <a:xfrm>
            <a:off x="1686973" y="4435834"/>
            <a:ext cx="2696688" cy="527113"/>
          </a:xfrm>
          <a:prstGeom prst="rect">
            <a:avLst/>
          </a:prstGeom>
          <a:noFill/>
          <a:ln>
            <a:noFill/>
          </a:ln>
        </p:spPr>
      </p:pic>
      <p:pic>
        <p:nvPicPr>
          <p:cNvPr id="302" name="Google Shape;302;p30"/>
          <p:cNvPicPr preferRelativeResize="0"/>
          <p:nvPr/>
        </p:nvPicPr>
        <p:blipFill rotWithShape="1">
          <a:blip r:embed="rId9">
            <a:alphaModFix/>
          </a:blip>
          <a:srcRect b="1950" l="0" r="0" t="0"/>
          <a:stretch/>
        </p:blipFill>
        <p:spPr>
          <a:xfrm>
            <a:off x="1678516" y="4931976"/>
            <a:ext cx="2696688" cy="527113"/>
          </a:xfrm>
          <a:prstGeom prst="rect">
            <a:avLst/>
          </a:prstGeom>
          <a:noFill/>
          <a:ln>
            <a:noFill/>
          </a:ln>
        </p:spPr>
      </p:pic>
      <p:sp>
        <p:nvSpPr>
          <p:cNvPr id="303" name="Google Shape;303;p30"/>
          <p:cNvSpPr txBox="1"/>
          <p:nvPr/>
        </p:nvSpPr>
        <p:spPr>
          <a:xfrm>
            <a:off x="3043774" y="1728641"/>
            <a:ext cx="1261667" cy="243591"/>
          </a:xfrm>
          <a:prstGeom prst="rect">
            <a:avLst/>
          </a:prstGeom>
          <a:solidFill>
            <a:srgbClr val="0097A7"/>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YOUR CIRCLE</a:t>
            </a:r>
            <a:endParaRPr/>
          </a:p>
        </p:txBody>
      </p:sp>
      <p:sp>
        <p:nvSpPr>
          <p:cNvPr id="304" name="Google Shape;304;p30"/>
          <p:cNvSpPr txBox="1"/>
          <p:nvPr/>
        </p:nvSpPr>
        <p:spPr>
          <a:xfrm>
            <a:off x="1843862" y="1690179"/>
            <a:ext cx="113241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NEAR ME</a:t>
            </a:r>
            <a:endParaRPr/>
          </a:p>
        </p:txBody>
      </p:sp>
      <p:sp>
        <p:nvSpPr>
          <p:cNvPr id="305" name="Google Shape;305;p30"/>
          <p:cNvSpPr txBox="1"/>
          <p:nvPr/>
        </p:nvSpPr>
        <p:spPr>
          <a:xfrm>
            <a:off x="1679653" y="1972232"/>
            <a:ext cx="170460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Your Connections</a:t>
            </a:r>
            <a:endParaRPr/>
          </a:p>
        </p:txBody>
      </p:sp>
      <p:sp>
        <p:nvSpPr>
          <p:cNvPr id="306" name="Google Shape;306;p30"/>
          <p:cNvSpPr txBox="1"/>
          <p:nvPr/>
        </p:nvSpPr>
        <p:spPr>
          <a:xfrm>
            <a:off x="1679653" y="3730245"/>
            <a:ext cx="170460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You might also like</a:t>
            </a:r>
            <a:endParaRPr/>
          </a:p>
        </p:txBody>
      </p:sp>
      <p:sp>
        <p:nvSpPr>
          <p:cNvPr id="307" name="Google Shape;307;p30"/>
          <p:cNvSpPr/>
          <p:nvPr/>
        </p:nvSpPr>
        <p:spPr>
          <a:xfrm>
            <a:off x="2891374" y="199513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308" name="Google Shape;308;p30"/>
          <p:cNvSpPr/>
          <p:nvPr/>
        </p:nvSpPr>
        <p:spPr>
          <a:xfrm>
            <a:off x="2891374" y="3669339"/>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User Profile</a:t>
            </a:r>
            <a:endParaRPr/>
          </a:p>
        </p:txBody>
      </p:sp>
      <p:sp>
        <p:nvSpPr>
          <p:cNvPr id="314" name="Google Shape;314;p31"/>
          <p:cNvSpPr txBox="1"/>
          <p:nvPr/>
        </p:nvSpPr>
        <p:spPr>
          <a:xfrm>
            <a:off x="6096000" y="2226365"/>
            <a:ext cx="5340626" cy="3970318"/>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a:t>
            </a:r>
            <a:r>
              <a:rPr lang="en-US" sz="1400">
                <a:solidFill>
                  <a:schemeClr val="dk1"/>
                </a:solidFill>
                <a:latin typeface="Calibri"/>
                <a:ea typeface="Calibri"/>
                <a:cs typeface="Calibri"/>
                <a:sym typeface="Calibri"/>
              </a:rPr>
              <a:t>User can follow another user</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and C: </a:t>
            </a:r>
            <a:r>
              <a:rPr lang="en-US" sz="1400">
                <a:solidFill>
                  <a:schemeClr val="dk1"/>
                </a:solidFill>
                <a:latin typeface="Calibri"/>
                <a:ea typeface="Calibri"/>
                <a:cs typeface="Calibri"/>
                <a:sym typeface="Calibri"/>
              </a:rPr>
              <a:t>User can change profile and background photos</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D: </a:t>
            </a:r>
            <a:r>
              <a:rPr lang="en-US" sz="1400">
                <a:solidFill>
                  <a:schemeClr val="dk1"/>
                </a:solidFill>
                <a:latin typeface="Calibri"/>
                <a:ea typeface="Calibri"/>
                <a:cs typeface="Calibri"/>
                <a:sym typeface="Calibri"/>
              </a:rPr>
              <a:t>Username, User Location and User Profile Level (Gamification Scores and categories – to be determined)</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E: </a:t>
            </a:r>
            <a:r>
              <a:rPr lang="en-US" sz="1400">
                <a:solidFill>
                  <a:schemeClr val="dk1"/>
                </a:solidFill>
                <a:latin typeface="Calibri"/>
                <a:ea typeface="Calibri"/>
                <a:cs typeface="Calibri"/>
                <a:sym typeface="Calibri"/>
              </a:rPr>
              <a:t>Display bar with:</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First: Number of bookings done in the app</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2</a:t>
            </a:r>
            <a:r>
              <a:rPr b="0" baseline="30000" i="0" lang="en-US" sz="1400" u="none" cap="none" strike="noStrike">
                <a:solidFill>
                  <a:schemeClr val="dk1"/>
                </a:solidFill>
                <a:latin typeface="Calibri"/>
                <a:ea typeface="Calibri"/>
                <a:cs typeface="Calibri"/>
                <a:sym typeface="Calibri"/>
              </a:rPr>
              <a:t>nd</a:t>
            </a:r>
            <a:r>
              <a:rPr b="0" i="0" lang="en-US" sz="1400" u="none" cap="none" strike="noStrike">
                <a:solidFill>
                  <a:schemeClr val="dk1"/>
                </a:solidFill>
                <a:latin typeface="Calibri"/>
                <a:ea typeface="Calibri"/>
                <a:cs typeface="Calibri"/>
                <a:sym typeface="Calibri"/>
              </a:rPr>
              <a:t>: Number of comments submitted about salon’s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3</a:t>
            </a:r>
            <a:r>
              <a:rPr b="0" baseline="30000" i="0" lang="en-US" sz="1400" u="none" cap="none" strike="noStrike">
                <a:solidFill>
                  <a:schemeClr val="dk1"/>
                </a:solidFill>
                <a:latin typeface="Calibri"/>
                <a:ea typeface="Calibri"/>
                <a:cs typeface="Calibri"/>
                <a:sym typeface="Calibri"/>
              </a:rPr>
              <a:t>rd</a:t>
            </a:r>
            <a:r>
              <a:rPr b="0" i="0" lang="en-US" sz="1400" u="none" cap="none" strike="noStrike">
                <a:solidFill>
                  <a:schemeClr val="dk1"/>
                </a:solidFill>
                <a:latin typeface="Calibri"/>
                <a:ea typeface="Calibri"/>
                <a:cs typeface="Calibri"/>
                <a:sym typeface="Calibri"/>
              </a:rPr>
              <a:t>: Number of followers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4rd: Number of following</a:t>
            </a: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F:</a:t>
            </a:r>
            <a:r>
              <a:rPr lang="en-US" sz="1400">
                <a:solidFill>
                  <a:schemeClr val="dk1"/>
                </a:solidFill>
                <a:latin typeface="Calibri"/>
                <a:ea typeface="Calibri"/>
                <a:cs typeface="Calibri"/>
                <a:sym typeface="Calibri"/>
              </a:rPr>
              <a:t> Previous comments given by the user (details self explanatory in the image)</a:t>
            </a:r>
            <a:br>
              <a:rPr lang="en-US" sz="1400">
                <a:solidFill>
                  <a:schemeClr val="dk1"/>
                </a:solidFill>
                <a:latin typeface="Calibri"/>
                <a:ea typeface="Calibri"/>
                <a:cs typeface="Calibri"/>
                <a:sym typeface="Calibri"/>
              </a:rPr>
            </a:br>
            <a:endParaRPr b="1" sz="1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descr="A screenshot of a computer&#10;&#10;Description generated with very high confidence" id="315" name="Google Shape;315;p31"/>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id="316" name="Google Shape;316;p31"/>
          <p:cNvPicPr preferRelativeResize="0"/>
          <p:nvPr/>
        </p:nvPicPr>
        <p:blipFill rotWithShape="1">
          <a:blip r:embed="rId4">
            <a:alphaModFix/>
          </a:blip>
          <a:srcRect b="16479" l="0" r="0" t="0"/>
          <a:stretch/>
        </p:blipFill>
        <p:spPr>
          <a:xfrm>
            <a:off x="1686972" y="1636942"/>
            <a:ext cx="2735875" cy="4106898"/>
          </a:xfrm>
          <a:prstGeom prst="rect">
            <a:avLst/>
          </a:prstGeom>
          <a:noFill/>
          <a:ln>
            <a:noFill/>
          </a:ln>
        </p:spPr>
      </p:pic>
      <p:sp>
        <p:nvSpPr>
          <p:cNvPr id="317" name="Google Shape;317;p31"/>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31"/>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31"/>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31"/>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321" name="Google Shape;321;p31"/>
          <p:cNvPicPr preferRelativeResize="0"/>
          <p:nvPr/>
        </p:nvPicPr>
        <p:blipFill rotWithShape="1">
          <a:blip r:embed="rId5">
            <a:alphaModFix/>
          </a:blip>
          <a:srcRect b="0" l="0" r="0" t="0"/>
          <a:stretch/>
        </p:blipFill>
        <p:spPr>
          <a:xfrm>
            <a:off x="3234512" y="5494101"/>
            <a:ext cx="381545" cy="381545"/>
          </a:xfrm>
          <a:prstGeom prst="rect">
            <a:avLst/>
          </a:prstGeom>
          <a:noFill/>
          <a:ln>
            <a:noFill/>
          </a:ln>
        </p:spPr>
      </p:pic>
      <p:pic>
        <p:nvPicPr>
          <p:cNvPr descr="User" id="322" name="Google Shape;322;p31"/>
          <p:cNvPicPr preferRelativeResize="0"/>
          <p:nvPr/>
        </p:nvPicPr>
        <p:blipFill rotWithShape="1">
          <a:blip r:embed="rId6">
            <a:alphaModFix/>
          </a:blip>
          <a:srcRect b="0" l="0" r="0" t="0"/>
          <a:stretch/>
        </p:blipFill>
        <p:spPr>
          <a:xfrm>
            <a:off x="3907140" y="5494101"/>
            <a:ext cx="381545" cy="381545"/>
          </a:xfrm>
          <a:prstGeom prst="rect">
            <a:avLst/>
          </a:prstGeom>
          <a:noFill/>
          <a:ln>
            <a:noFill/>
          </a:ln>
        </p:spPr>
      </p:pic>
      <p:pic>
        <p:nvPicPr>
          <p:cNvPr descr="Flip Calendar" id="323" name="Google Shape;323;p31"/>
          <p:cNvPicPr preferRelativeResize="0"/>
          <p:nvPr/>
        </p:nvPicPr>
        <p:blipFill rotWithShape="1">
          <a:blip r:embed="rId7">
            <a:alphaModFix/>
          </a:blip>
          <a:srcRect b="0" l="0" r="0" t="0"/>
          <a:stretch/>
        </p:blipFill>
        <p:spPr>
          <a:xfrm>
            <a:off x="2544935" y="5484123"/>
            <a:ext cx="381545" cy="381545"/>
          </a:xfrm>
          <a:prstGeom prst="rect">
            <a:avLst/>
          </a:prstGeom>
          <a:noFill/>
          <a:ln>
            <a:noFill/>
          </a:ln>
        </p:spPr>
      </p:pic>
      <p:pic>
        <p:nvPicPr>
          <p:cNvPr descr="Home" id="324" name="Google Shape;324;p31"/>
          <p:cNvPicPr preferRelativeResize="0"/>
          <p:nvPr/>
        </p:nvPicPr>
        <p:blipFill rotWithShape="1">
          <a:blip r:embed="rId8">
            <a:alphaModFix/>
          </a:blip>
          <a:srcRect b="0" l="0" r="0" t="0"/>
          <a:stretch/>
        </p:blipFill>
        <p:spPr>
          <a:xfrm>
            <a:off x="1843862" y="5494102"/>
            <a:ext cx="381545" cy="381545"/>
          </a:xfrm>
          <a:prstGeom prst="rect">
            <a:avLst/>
          </a:prstGeom>
          <a:noFill/>
          <a:ln>
            <a:noFill/>
          </a:ln>
        </p:spPr>
      </p:pic>
      <p:sp>
        <p:nvSpPr>
          <p:cNvPr id="325" name="Google Shape;325;p31"/>
          <p:cNvSpPr/>
          <p:nvPr/>
        </p:nvSpPr>
        <p:spPr>
          <a:xfrm>
            <a:off x="3774040" y="5448642"/>
            <a:ext cx="649900" cy="52711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6" name="Google Shape;326;p31"/>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sp>
        <p:nvSpPr>
          <p:cNvPr id="327" name="Google Shape;327;p31"/>
          <p:cNvSpPr/>
          <p:nvPr/>
        </p:nvSpPr>
        <p:spPr>
          <a:xfrm>
            <a:off x="3540632" y="2303312"/>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328" name="Google Shape;328;p31"/>
          <p:cNvSpPr/>
          <p:nvPr/>
        </p:nvSpPr>
        <p:spPr>
          <a:xfrm>
            <a:off x="1920607" y="392648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329" name="Google Shape;329;p31"/>
          <p:cNvSpPr/>
          <p:nvPr/>
        </p:nvSpPr>
        <p:spPr>
          <a:xfrm>
            <a:off x="3074504" y="312815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330" name="Google Shape;330;p31"/>
          <p:cNvSpPr/>
          <p:nvPr/>
        </p:nvSpPr>
        <p:spPr>
          <a:xfrm>
            <a:off x="3693032" y="3702045"/>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
            </a:r>
            <a:endParaRPr/>
          </a:p>
        </p:txBody>
      </p:sp>
      <p:sp>
        <p:nvSpPr>
          <p:cNvPr id="331" name="Google Shape;331;p31"/>
          <p:cNvSpPr/>
          <p:nvPr/>
        </p:nvSpPr>
        <p:spPr>
          <a:xfrm>
            <a:off x="2902509" y="4447649"/>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a:t>
            </a:r>
            <a:endParaRPr/>
          </a:p>
        </p:txBody>
      </p:sp>
      <p:sp>
        <p:nvSpPr>
          <p:cNvPr id="332" name="Google Shape;332;p31"/>
          <p:cNvSpPr/>
          <p:nvPr/>
        </p:nvSpPr>
        <p:spPr>
          <a:xfrm>
            <a:off x="3136432" y="5023552"/>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6. Business Profile</a:t>
            </a:r>
            <a:endParaRPr/>
          </a:p>
        </p:txBody>
      </p:sp>
      <p:sp>
        <p:nvSpPr>
          <p:cNvPr id="338" name="Google Shape;338;p32"/>
          <p:cNvSpPr txBox="1"/>
          <p:nvPr/>
        </p:nvSpPr>
        <p:spPr>
          <a:xfrm>
            <a:off x="6096000" y="2226365"/>
            <a:ext cx="5340626" cy="267765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and B: </a:t>
            </a:r>
            <a:r>
              <a:rPr lang="en-US" sz="1400">
                <a:solidFill>
                  <a:schemeClr val="dk1"/>
                </a:solidFill>
                <a:latin typeface="Calibri"/>
                <a:ea typeface="Calibri"/>
                <a:cs typeface="Calibri"/>
                <a:sym typeface="Calibri"/>
              </a:rPr>
              <a:t>Salon can choose the Principal Picture, small picture (avatar) nd add others to its profile</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 </a:t>
            </a:r>
            <a:r>
              <a:rPr lang="en-US" sz="1400">
                <a:solidFill>
                  <a:schemeClr val="dk1"/>
                </a:solidFill>
                <a:latin typeface="Calibri"/>
                <a:ea typeface="Calibri"/>
                <a:cs typeface="Calibri"/>
                <a:sym typeface="Calibri"/>
              </a:rPr>
              <a:t>Based on the schedule provided by the Saloon, the app will present “Open now” or “Closed now”. This schedule can be edited anytime by the salon</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D: </a:t>
            </a:r>
            <a:r>
              <a:rPr lang="en-US" sz="1400">
                <a:solidFill>
                  <a:schemeClr val="dk1"/>
                </a:solidFill>
                <a:latin typeface="Calibri"/>
                <a:ea typeface="Calibri"/>
                <a:cs typeface="Calibri"/>
                <a:sym typeface="Calibri"/>
              </a:rPr>
              <a:t>The salon will have to choose what type of services it provides in order for the Sortings List to categorize it correctly.</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descr="A screenshot of a computer&#10;&#10;Description generated with very high confidence" id="339" name="Google Shape;339;p32"/>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340" name="Google Shape;340;p32"/>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2"/>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2"/>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2"/>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344" name="Google Shape;344;p32"/>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345" name="Google Shape;345;p32"/>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346" name="Google Shape;346;p32"/>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347" name="Google Shape;347;p32"/>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348" name="Google Shape;348;p32"/>
          <p:cNvPicPr preferRelativeResize="0"/>
          <p:nvPr/>
        </p:nvPicPr>
        <p:blipFill rotWithShape="1">
          <a:blip r:embed="rId8">
            <a:alphaModFix/>
          </a:blip>
          <a:srcRect b="5822" l="0" r="0" t="14807"/>
          <a:stretch/>
        </p:blipFill>
        <p:spPr>
          <a:xfrm>
            <a:off x="1686227" y="1636942"/>
            <a:ext cx="2744818" cy="3854468"/>
          </a:xfrm>
          <a:prstGeom prst="rect">
            <a:avLst/>
          </a:prstGeom>
          <a:noFill/>
          <a:ln>
            <a:noFill/>
          </a:ln>
        </p:spPr>
      </p:pic>
      <p:pic>
        <p:nvPicPr>
          <p:cNvPr id="349" name="Google Shape;349;p32"/>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sp>
        <p:nvSpPr>
          <p:cNvPr id="350" name="Google Shape;350;p32"/>
          <p:cNvSpPr/>
          <p:nvPr/>
        </p:nvSpPr>
        <p:spPr>
          <a:xfrm>
            <a:off x="1495259" y="4818310"/>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351" name="Google Shape;351;p32"/>
          <p:cNvSpPr/>
          <p:nvPr/>
        </p:nvSpPr>
        <p:spPr>
          <a:xfrm>
            <a:off x="1647659" y="398459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352" name="Google Shape;352;p32"/>
          <p:cNvSpPr/>
          <p:nvPr/>
        </p:nvSpPr>
        <p:spPr>
          <a:xfrm>
            <a:off x="4262774" y="5119159"/>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
            </a:r>
            <a:endParaRPr/>
          </a:p>
        </p:txBody>
      </p:sp>
      <p:sp>
        <p:nvSpPr>
          <p:cNvPr id="353" name="Google Shape;353;p32"/>
          <p:cNvSpPr/>
          <p:nvPr/>
        </p:nvSpPr>
        <p:spPr>
          <a:xfrm>
            <a:off x="3540632" y="2303312"/>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6. Business Profile (scrolled down)</a:t>
            </a:r>
            <a:endParaRPr/>
          </a:p>
        </p:txBody>
      </p:sp>
      <p:pic>
        <p:nvPicPr>
          <p:cNvPr descr="A screenshot of a computer&#10;&#10;Description generated with very high confidence" id="359" name="Google Shape;359;p33"/>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360" name="Google Shape;360;p33"/>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33"/>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33"/>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33"/>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364" name="Google Shape;364;p33"/>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365" name="Google Shape;365;p33"/>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366" name="Google Shape;366;p33"/>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367" name="Google Shape;367;p33"/>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368" name="Google Shape;368;p33"/>
          <p:cNvPicPr preferRelativeResize="0"/>
          <p:nvPr/>
        </p:nvPicPr>
        <p:blipFill rotWithShape="1">
          <a:blip r:embed="rId8">
            <a:alphaModFix/>
          </a:blip>
          <a:srcRect b="0" l="0" r="0" t="0"/>
          <a:stretch/>
        </p:blipFill>
        <p:spPr>
          <a:xfrm>
            <a:off x="1686973" y="1646922"/>
            <a:ext cx="2738907" cy="3765113"/>
          </a:xfrm>
          <a:prstGeom prst="rect">
            <a:avLst/>
          </a:prstGeom>
          <a:noFill/>
          <a:ln>
            <a:noFill/>
          </a:ln>
        </p:spPr>
      </p:pic>
      <p:pic>
        <p:nvPicPr>
          <p:cNvPr id="369" name="Google Shape;369;p33"/>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pic>
        <p:nvPicPr>
          <p:cNvPr id="370" name="Google Shape;370;p33"/>
          <p:cNvPicPr preferRelativeResize="0"/>
          <p:nvPr/>
        </p:nvPicPr>
        <p:blipFill rotWithShape="1">
          <a:blip r:embed="rId10">
            <a:alphaModFix/>
          </a:blip>
          <a:srcRect b="0" l="0" r="0" t="0"/>
          <a:stretch/>
        </p:blipFill>
        <p:spPr>
          <a:xfrm>
            <a:off x="1843862" y="3429000"/>
            <a:ext cx="2444823" cy="946521"/>
          </a:xfrm>
          <a:prstGeom prst="rect">
            <a:avLst/>
          </a:prstGeom>
          <a:noFill/>
          <a:ln>
            <a:noFill/>
          </a:ln>
        </p:spPr>
      </p:pic>
      <p:sp>
        <p:nvSpPr>
          <p:cNvPr id="371" name="Google Shape;371;p33"/>
          <p:cNvSpPr/>
          <p:nvPr/>
        </p:nvSpPr>
        <p:spPr>
          <a:xfrm>
            <a:off x="1539062" y="2983015"/>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372" name="Google Shape;372;p33"/>
          <p:cNvSpPr/>
          <p:nvPr/>
        </p:nvSpPr>
        <p:spPr>
          <a:xfrm>
            <a:off x="3829271" y="494306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373" name="Google Shape;373;p33"/>
          <p:cNvSpPr/>
          <p:nvPr/>
        </p:nvSpPr>
        <p:spPr>
          <a:xfrm>
            <a:off x="1670089" y="4266130"/>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374" name="Google Shape;374;p33"/>
          <p:cNvSpPr txBox="1"/>
          <p:nvPr/>
        </p:nvSpPr>
        <p:spPr>
          <a:xfrm>
            <a:off x="6096000" y="2226365"/>
            <a:ext cx="5340626" cy="267765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a:t>
            </a:r>
            <a:r>
              <a:rPr lang="en-US" sz="1400">
                <a:solidFill>
                  <a:schemeClr val="dk1"/>
                </a:solidFill>
                <a:latin typeface="Calibri"/>
                <a:ea typeface="Calibri"/>
                <a:cs typeface="Calibri"/>
                <a:sym typeface="Calibri"/>
              </a:rPr>
              <a:t> By scrolling down, the saloon can mark its available features such as “In-app booking available”, “Card payment available”,</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a:t>
            </a:r>
            <a:r>
              <a:rPr lang="en-US" sz="1400">
                <a:solidFill>
                  <a:schemeClr val="dk1"/>
                </a:solidFill>
                <a:latin typeface="Calibri"/>
                <a:ea typeface="Calibri"/>
                <a:cs typeface="Calibri"/>
                <a:sym typeface="Calibri"/>
              </a:rPr>
              <a:t>Based on the address introduced, a preview map will appear in the Summary tab, if the user clicks it it can redirect to Google Maps, Iphone Maps, Waze, etc.</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a:t>
            </a:r>
            <a:r>
              <a:rPr lang="en-US" sz="1400">
                <a:solidFill>
                  <a:schemeClr val="dk1"/>
                </a:solidFill>
                <a:latin typeface="Calibri"/>
                <a:ea typeface="Calibri"/>
                <a:cs typeface="Calibri"/>
                <a:sym typeface="Calibri"/>
              </a:rPr>
              <a:t> Clicking on “Book Services” while on the Summary tab will redirect to the Services tab.</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6. Business Profile – Services tab</a:t>
            </a:r>
            <a:endParaRPr/>
          </a:p>
        </p:txBody>
      </p:sp>
      <p:pic>
        <p:nvPicPr>
          <p:cNvPr descr="A screenshot of a computer&#10;&#10;Description generated with very high confidence" id="380" name="Google Shape;380;p34"/>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id="381" name="Google Shape;381;p34"/>
          <p:cNvPicPr preferRelativeResize="0"/>
          <p:nvPr/>
        </p:nvPicPr>
        <p:blipFill rotWithShape="1">
          <a:blip r:embed="rId4">
            <a:alphaModFix/>
          </a:blip>
          <a:srcRect b="615" l="0" r="0" t="15925"/>
          <a:stretch/>
        </p:blipFill>
        <p:spPr>
          <a:xfrm>
            <a:off x="1686973" y="1636941"/>
            <a:ext cx="2735875" cy="4039824"/>
          </a:xfrm>
          <a:prstGeom prst="rect">
            <a:avLst/>
          </a:prstGeom>
          <a:noFill/>
          <a:ln>
            <a:noFill/>
          </a:ln>
        </p:spPr>
      </p:pic>
      <p:sp>
        <p:nvSpPr>
          <p:cNvPr id="382" name="Google Shape;382;p34"/>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4"/>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4"/>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34"/>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386" name="Google Shape;386;p34"/>
          <p:cNvPicPr preferRelativeResize="0"/>
          <p:nvPr/>
        </p:nvPicPr>
        <p:blipFill rotWithShape="1">
          <a:blip r:embed="rId5">
            <a:alphaModFix/>
          </a:blip>
          <a:srcRect b="0" l="0" r="0" t="0"/>
          <a:stretch/>
        </p:blipFill>
        <p:spPr>
          <a:xfrm>
            <a:off x="3234512" y="5494101"/>
            <a:ext cx="381545" cy="381545"/>
          </a:xfrm>
          <a:prstGeom prst="rect">
            <a:avLst/>
          </a:prstGeom>
          <a:noFill/>
          <a:ln>
            <a:noFill/>
          </a:ln>
        </p:spPr>
      </p:pic>
      <p:pic>
        <p:nvPicPr>
          <p:cNvPr descr="User" id="387" name="Google Shape;387;p34"/>
          <p:cNvPicPr preferRelativeResize="0"/>
          <p:nvPr/>
        </p:nvPicPr>
        <p:blipFill rotWithShape="1">
          <a:blip r:embed="rId6">
            <a:alphaModFix/>
          </a:blip>
          <a:srcRect b="0" l="0" r="0" t="0"/>
          <a:stretch/>
        </p:blipFill>
        <p:spPr>
          <a:xfrm>
            <a:off x="3907140" y="5494101"/>
            <a:ext cx="381545" cy="381545"/>
          </a:xfrm>
          <a:prstGeom prst="rect">
            <a:avLst/>
          </a:prstGeom>
          <a:noFill/>
          <a:ln>
            <a:noFill/>
          </a:ln>
        </p:spPr>
      </p:pic>
      <p:pic>
        <p:nvPicPr>
          <p:cNvPr descr="Flip Calendar" id="388" name="Google Shape;388;p34"/>
          <p:cNvPicPr preferRelativeResize="0"/>
          <p:nvPr/>
        </p:nvPicPr>
        <p:blipFill rotWithShape="1">
          <a:blip r:embed="rId7">
            <a:alphaModFix/>
          </a:blip>
          <a:srcRect b="0" l="0" r="0" t="0"/>
          <a:stretch/>
        </p:blipFill>
        <p:spPr>
          <a:xfrm>
            <a:off x="2544935" y="5484123"/>
            <a:ext cx="381545" cy="381545"/>
          </a:xfrm>
          <a:prstGeom prst="rect">
            <a:avLst/>
          </a:prstGeom>
          <a:noFill/>
          <a:ln>
            <a:noFill/>
          </a:ln>
        </p:spPr>
      </p:pic>
      <p:pic>
        <p:nvPicPr>
          <p:cNvPr descr="Home" id="389" name="Google Shape;389;p34"/>
          <p:cNvPicPr preferRelativeResize="0"/>
          <p:nvPr/>
        </p:nvPicPr>
        <p:blipFill rotWithShape="1">
          <a:blip r:embed="rId8">
            <a:alphaModFix/>
          </a:blip>
          <a:srcRect b="0" l="0" r="0" t="0"/>
          <a:stretch/>
        </p:blipFill>
        <p:spPr>
          <a:xfrm>
            <a:off x="1843862" y="5494102"/>
            <a:ext cx="381545" cy="381545"/>
          </a:xfrm>
          <a:prstGeom prst="rect">
            <a:avLst/>
          </a:prstGeom>
          <a:noFill/>
          <a:ln>
            <a:noFill/>
          </a:ln>
        </p:spPr>
      </p:pic>
      <p:pic>
        <p:nvPicPr>
          <p:cNvPr id="390" name="Google Shape;390;p34"/>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sp>
        <p:nvSpPr>
          <p:cNvPr id="391" name="Google Shape;391;p34"/>
          <p:cNvSpPr/>
          <p:nvPr/>
        </p:nvSpPr>
        <p:spPr>
          <a:xfrm>
            <a:off x="3754740" y="4818310"/>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392" name="Google Shape;392;p34"/>
          <p:cNvSpPr/>
          <p:nvPr/>
        </p:nvSpPr>
        <p:spPr>
          <a:xfrm>
            <a:off x="1487319" y="2739527"/>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393" name="Google Shape;393;p34"/>
          <p:cNvSpPr txBox="1"/>
          <p:nvPr/>
        </p:nvSpPr>
        <p:spPr>
          <a:xfrm>
            <a:off x="6096000" y="2226365"/>
            <a:ext cx="5340626" cy="2893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a:t>
            </a:r>
            <a:r>
              <a:rPr lang="en-US" sz="1400">
                <a:solidFill>
                  <a:schemeClr val="dk1"/>
                </a:solidFill>
                <a:latin typeface="Calibri"/>
                <a:ea typeface="Calibri"/>
                <a:cs typeface="Calibri"/>
                <a:sym typeface="Calibri"/>
              </a:rPr>
              <a:t> Saloons can edit the services they have available, and in each service, the salon will have to fill:</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Type of Service: Hair</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Name of Service (to appear in app): Regular Haircut</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Price: 15$</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Employee who performs the service: ex. Adam, Mike, Rachel</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Duration: e.g.45 Minutes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Small description (optional) </a:t>
            </a: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a:t>
            </a:r>
            <a:r>
              <a:rPr lang="en-US" sz="1400">
                <a:solidFill>
                  <a:schemeClr val="dk1"/>
                </a:solidFill>
                <a:latin typeface="Calibri"/>
                <a:ea typeface="Calibri"/>
                <a:cs typeface="Calibri"/>
                <a:sym typeface="Calibri"/>
              </a:rPr>
              <a:t>By clicking on Book Services when on the “Services tab” It will redirect to the scheduler</a:t>
            </a:r>
            <a:endParaRPr b="1" sz="1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6. Business Profile – Services tab SCHEDULER</a:t>
            </a:r>
            <a:endParaRPr/>
          </a:p>
        </p:txBody>
      </p:sp>
      <p:pic>
        <p:nvPicPr>
          <p:cNvPr descr="A screenshot of a computer&#10;&#10;Description generated with very high confidence" id="399" name="Google Shape;399;p35"/>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400" name="Google Shape;400;p35"/>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35"/>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35"/>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35"/>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404" name="Google Shape;404;p35"/>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405" name="Google Shape;405;p35"/>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406" name="Google Shape;406;p35"/>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407" name="Google Shape;407;p35"/>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408" name="Google Shape;408;p35"/>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pic>
        <p:nvPicPr>
          <p:cNvPr id="409" name="Google Shape;409;p35"/>
          <p:cNvPicPr preferRelativeResize="0"/>
          <p:nvPr/>
        </p:nvPicPr>
        <p:blipFill rotWithShape="1">
          <a:blip r:embed="rId9">
            <a:alphaModFix/>
          </a:blip>
          <a:srcRect b="9914" l="0" r="0" t="15018"/>
          <a:stretch/>
        </p:blipFill>
        <p:spPr>
          <a:xfrm>
            <a:off x="1707173" y="1710976"/>
            <a:ext cx="2715675" cy="3606800"/>
          </a:xfrm>
          <a:prstGeom prst="rect">
            <a:avLst/>
          </a:prstGeom>
          <a:noFill/>
          <a:ln>
            <a:noFill/>
          </a:ln>
        </p:spPr>
      </p:pic>
      <p:sp>
        <p:nvSpPr>
          <p:cNvPr id="410" name="Google Shape;410;p35"/>
          <p:cNvSpPr/>
          <p:nvPr/>
        </p:nvSpPr>
        <p:spPr>
          <a:xfrm>
            <a:off x="1487508" y="1827268"/>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411" name="Google Shape;411;p35"/>
          <p:cNvSpPr txBox="1"/>
          <p:nvPr/>
        </p:nvSpPr>
        <p:spPr>
          <a:xfrm>
            <a:off x="6096000" y="2226365"/>
            <a:ext cx="5340626" cy="1600438"/>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a:t>
            </a:r>
            <a:r>
              <a:rPr lang="en-US" sz="1400">
                <a:solidFill>
                  <a:schemeClr val="dk1"/>
                </a:solidFill>
                <a:latin typeface="Calibri"/>
                <a:ea typeface="Calibri"/>
                <a:cs typeface="Calibri"/>
                <a:sym typeface="Calibri"/>
              </a:rPr>
              <a:t> Saloons can edit the employees schedule and mark the available and busy hours in every day. Users also use this scheduler to book free periods.</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a:t>
            </a:r>
            <a:r>
              <a:rPr lang="en-US" sz="1400">
                <a:solidFill>
                  <a:schemeClr val="dk1"/>
                </a:solidFill>
                <a:latin typeface="Calibri"/>
                <a:ea typeface="Calibri"/>
                <a:cs typeface="Calibri"/>
                <a:sym typeface="Calibri"/>
              </a:rPr>
              <a:t>Free and busy times will appear in different colours </a:t>
            </a:r>
            <a:endParaRPr b="1" sz="1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sp>
        <p:nvSpPr>
          <p:cNvPr id="412" name="Google Shape;412;p35"/>
          <p:cNvSpPr/>
          <p:nvPr/>
        </p:nvSpPr>
        <p:spPr>
          <a:xfrm>
            <a:off x="3754740" y="279415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6"/>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7. Services List </a:t>
            </a:r>
            <a:br>
              <a:rPr lang="en-US"/>
            </a:br>
            <a:r>
              <a:rPr lang="en-US"/>
              <a:t>(e.g. Aesthetics)</a:t>
            </a:r>
            <a:endParaRPr/>
          </a:p>
        </p:txBody>
      </p:sp>
      <p:sp>
        <p:nvSpPr>
          <p:cNvPr id="418" name="Google Shape;418;p36"/>
          <p:cNvSpPr txBox="1"/>
          <p:nvPr/>
        </p:nvSpPr>
        <p:spPr>
          <a:xfrm>
            <a:off x="5195727" y="1636941"/>
            <a:ext cx="6818082" cy="504753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Everytime you pick a service from the “</a:t>
            </a:r>
            <a:r>
              <a:rPr lang="en-US" sz="1400">
                <a:solidFill>
                  <a:schemeClr val="dk1"/>
                </a:solidFill>
                <a:latin typeface="Calibri"/>
                <a:ea typeface="Calibri"/>
                <a:cs typeface="Calibri"/>
                <a:sym typeface="Calibri"/>
              </a:rPr>
              <a:t>2. Home Screen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(Left button)”  you are automatically redirected to a services list screen just like this example</a:t>
            </a:r>
            <a:endParaRPr/>
          </a:p>
          <a:p>
            <a:pPr indent="-82550" lvl="0" marL="1714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(Location):</a:t>
            </a:r>
            <a:endParaRPr sz="14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location automatically detected in the home screen</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Clicking the user can change the location manually to a preset list of locations</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(Search Bar):</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taping the search bar the user goes into a search menu (pop down)</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 (Featured Salons):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Side scroll list with images background, salon rating, name and location (might be different featured from the home screen)</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D (salons with that service listing):</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Lists each bar as a salon with details of: Salon name, Distance to current location, salon location name, salon rating, icon of book now (if possible to book in the app), minimum service price</a:t>
            </a:r>
            <a:endParaRPr b="1"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E (Filter and Sort By):</a:t>
            </a:r>
            <a:endParaRPr sz="14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taping the Filter the user goes into a filter menu (pop down)</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taping the sort by, the user chooses between DISTANCE, RATING and minimum service price</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F (Service choosen):</a:t>
            </a:r>
            <a:endParaRPr sz="14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Just the name of the picked service so that the user knows what he picked (in this case example is AESTETHICS)</a:t>
            </a:r>
            <a:endParaRPr/>
          </a:p>
        </p:txBody>
      </p:sp>
      <p:pic>
        <p:nvPicPr>
          <p:cNvPr descr="A screenshot of a computer&#10;&#10;Description generated with very high confidence" id="419" name="Google Shape;419;p36"/>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420" name="Google Shape;420;p36"/>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36"/>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36"/>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36"/>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424" name="Google Shape;424;p36"/>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425" name="Google Shape;425;p36"/>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426" name="Google Shape;426;p36"/>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427" name="Google Shape;427;p36"/>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428" name="Google Shape;428;p36"/>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pic>
        <p:nvPicPr>
          <p:cNvPr id="429" name="Google Shape;429;p36"/>
          <p:cNvPicPr preferRelativeResize="0"/>
          <p:nvPr/>
        </p:nvPicPr>
        <p:blipFill rotWithShape="1">
          <a:blip r:embed="rId9">
            <a:alphaModFix/>
          </a:blip>
          <a:srcRect b="1950" l="0" r="0" t="0"/>
          <a:stretch/>
        </p:blipFill>
        <p:spPr>
          <a:xfrm>
            <a:off x="1686973" y="3950734"/>
            <a:ext cx="2696688" cy="527113"/>
          </a:xfrm>
          <a:prstGeom prst="rect">
            <a:avLst/>
          </a:prstGeom>
          <a:noFill/>
          <a:ln>
            <a:noFill/>
          </a:ln>
        </p:spPr>
      </p:pic>
      <p:pic>
        <p:nvPicPr>
          <p:cNvPr id="430" name="Google Shape;430;p36"/>
          <p:cNvPicPr preferRelativeResize="0"/>
          <p:nvPr/>
        </p:nvPicPr>
        <p:blipFill rotWithShape="1">
          <a:blip r:embed="rId9">
            <a:alphaModFix/>
          </a:blip>
          <a:srcRect b="1950" l="0" r="0" t="0"/>
          <a:stretch/>
        </p:blipFill>
        <p:spPr>
          <a:xfrm>
            <a:off x="1686973" y="4441909"/>
            <a:ext cx="2696688" cy="527113"/>
          </a:xfrm>
          <a:prstGeom prst="rect">
            <a:avLst/>
          </a:prstGeom>
          <a:noFill/>
          <a:ln>
            <a:noFill/>
          </a:ln>
        </p:spPr>
      </p:pic>
      <p:pic>
        <p:nvPicPr>
          <p:cNvPr id="431" name="Google Shape;431;p36"/>
          <p:cNvPicPr preferRelativeResize="0"/>
          <p:nvPr/>
        </p:nvPicPr>
        <p:blipFill rotWithShape="1">
          <a:blip r:embed="rId9">
            <a:alphaModFix/>
          </a:blip>
          <a:srcRect b="1950" l="0" r="0" t="0"/>
          <a:stretch/>
        </p:blipFill>
        <p:spPr>
          <a:xfrm>
            <a:off x="1678516" y="4938051"/>
            <a:ext cx="2696688" cy="527113"/>
          </a:xfrm>
          <a:prstGeom prst="rect">
            <a:avLst/>
          </a:prstGeom>
          <a:noFill/>
          <a:ln>
            <a:noFill/>
          </a:ln>
        </p:spPr>
      </p:pic>
      <p:pic>
        <p:nvPicPr>
          <p:cNvPr id="432" name="Google Shape;432;p36"/>
          <p:cNvPicPr preferRelativeResize="0"/>
          <p:nvPr/>
        </p:nvPicPr>
        <p:blipFill rotWithShape="1">
          <a:blip r:embed="rId10">
            <a:alphaModFix/>
          </a:blip>
          <a:srcRect b="42467" l="0" r="0" t="14529"/>
          <a:stretch/>
        </p:blipFill>
        <p:spPr>
          <a:xfrm>
            <a:off x="1686973" y="1848118"/>
            <a:ext cx="2735875" cy="2092636"/>
          </a:xfrm>
          <a:prstGeom prst="rect">
            <a:avLst/>
          </a:prstGeom>
          <a:noFill/>
          <a:ln>
            <a:noFill/>
          </a:ln>
        </p:spPr>
      </p:pic>
      <p:sp>
        <p:nvSpPr>
          <p:cNvPr id="433" name="Google Shape;433;p36"/>
          <p:cNvSpPr/>
          <p:nvPr/>
        </p:nvSpPr>
        <p:spPr>
          <a:xfrm>
            <a:off x="3425284" y="1336092"/>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434" name="Google Shape;434;p36"/>
          <p:cNvSpPr/>
          <p:nvPr/>
        </p:nvSpPr>
        <p:spPr>
          <a:xfrm>
            <a:off x="2882917" y="277088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435" name="Google Shape;435;p36"/>
          <p:cNvSpPr/>
          <p:nvPr/>
        </p:nvSpPr>
        <p:spPr>
          <a:xfrm>
            <a:off x="2621680" y="190186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436" name="Google Shape;436;p36"/>
          <p:cNvSpPr/>
          <p:nvPr/>
        </p:nvSpPr>
        <p:spPr>
          <a:xfrm>
            <a:off x="3926772" y="463140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
            </a:r>
            <a:endParaRPr/>
          </a:p>
        </p:txBody>
      </p:sp>
      <p:sp>
        <p:nvSpPr>
          <p:cNvPr id="437" name="Google Shape;437;p36"/>
          <p:cNvSpPr txBox="1"/>
          <p:nvPr/>
        </p:nvSpPr>
        <p:spPr>
          <a:xfrm>
            <a:off x="3750571" y="3701812"/>
            <a:ext cx="65720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Sort By</a:t>
            </a:r>
            <a:endParaRPr/>
          </a:p>
        </p:txBody>
      </p:sp>
      <p:sp>
        <p:nvSpPr>
          <p:cNvPr id="438" name="Google Shape;438;p36"/>
          <p:cNvSpPr/>
          <p:nvPr/>
        </p:nvSpPr>
        <p:spPr>
          <a:xfrm>
            <a:off x="4399033" y="3697006"/>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a:t>
            </a:r>
            <a:endParaRPr/>
          </a:p>
        </p:txBody>
      </p:sp>
      <p:sp>
        <p:nvSpPr>
          <p:cNvPr id="439" name="Google Shape;439;p36"/>
          <p:cNvSpPr txBox="1"/>
          <p:nvPr/>
        </p:nvSpPr>
        <p:spPr>
          <a:xfrm>
            <a:off x="3249939" y="3701812"/>
            <a:ext cx="65720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Fillter</a:t>
            </a:r>
            <a:endParaRPr sz="1200">
              <a:solidFill>
                <a:schemeClr val="dk1"/>
              </a:solidFill>
              <a:latin typeface="Calibri"/>
              <a:ea typeface="Calibri"/>
              <a:cs typeface="Calibri"/>
              <a:sym typeface="Calibri"/>
            </a:endParaRPr>
          </a:p>
        </p:txBody>
      </p:sp>
      <p:sp>
        <p:nvSpPr>
          <p:cNvPr id="440" name="Google Shape;440;p36"/>
          <p:cNvSpPr txBox="1"/>
          <p:nvPr/>
        </p:nvSpPr>
        <p:spPr>
          <a:xfrm>
            <a:off x="2415819" y="1575128"/>
            <a:ext cx="113241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AESTHETICS</a:t>
            </a:r>
            <a:endParaRPr/>
          </a:p>
        </p:txBody>
      </p:sp>
      <p:sp>
        <p:nvSpPr>
          <p:cNvPr id="441" name="Google Shape;441;p36"/>
          <p:cNvSpPr/>
          <p:nvPr/>
        </p:nvSpPr>
        <p:spPr>
          <a:xfrm>
            <a:off x="2225407" y="1575128"/>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descr="Resultado de imagem para beauty salon" id="113" name="Google Shape;113;p19"/>
          <p:cNvPicPr preferRelativeResize="0"/>
          <p:nvPr/>
        </p:nvPicPr>
        <p:blipFill rotWithShape="1">
          <a:blip r:embed="rId3">
            <a:alphaModFix/>
          </a:blip>
          <a:srcRect b="4444" l="0" r="12" t="5708"/>
          <a:stretch/>
        </p:blipFill>
        <p:spPr>
          <a:xfrm>
            <a:off x="0" y="0"/>
            <a:ext cx="12192000" cy="6850743"/>
          </a:xfrm>
          <a:prstGeom prst="rect">
            <a:avLst/>
          </a:prstGeom>
          <a:noFill/>
          <a:ln>
            <a:noFill/>
          </a:ln>
        </p:spPr>
      </p:pic>
      <p:sp>
        <p:nvSpPr>
          <p:cNvPr id="114" name="Google Shape;114;p19"/>
          <p:cNvSpPr/>
          <p:nvPr/>
        </p:nvSpPr>
        <p:spPr>
          <a:xfrm flipH="1" rot="10800000">
            <a:off x="0" y="-15738"/>
            <a:ext cx="12192000" cy="6873735"/>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32" u="none" cap="none" strike="noStrike">
              <a:solidFill>
                <a:srgbClr val="000000"/>
              </a:solidFill>
              <a:latin typeface="Arial"/>
              <a:ea typeface="Arial"/>
              <a:cs typeface="Arial"/>
              <a:sym typeface="Arial"/>
            </a:endParaRPr>
          </a:p>
        </p:txBody>
      </p:sp>
      <p:sp>
        <p:nvSpPr>
          <p:cNvPr id="115" name="Google Shape;115;p19"/>
          <p:cNvSpPr/>
          <p:nvPr/>
        </p:nvSpPr>
        <p:spPr>
          <a:xfrm>
            <a:off x="0" y="3623972"/>
            <a:ext cx="12192000" cy="1120807"/>
          </a:xfrm>
          <a:prstGeom prst="rect">
            <a:avLst/>
          </a:prstGeom>
          <a:solidFill>
            <a:schemeClr val="lt1">
              <a:alpha val="3686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32" u="none" cap="none" strike="noStrike">
              <a:solidFill>
                <a:srgbClr val="000000"/>
              </a:solidFill>
              <a:latin typeface="Arial"/>
              <a:ea typeface="Arial"/>
              <a:cs typeface="Arial"/>
              <a:sym typeface="Arial"/>
            </a:endParaRPr>
          </a:p>
        </p:txBody>
      </p:sp>
      <p:cxnSp>
        <p:nvCxnSpPr>
          <p:cNvPr id="116" name="Google Shape;116;p19"/>
          <p:cNvCxnSpPr/>
          <p:nvPr/>
        </p:nvCxnSpPr>
        <p:spPr>
          <a:xfrm>
            <a:off x="261257" y="5850468"/>
            <a:ext cx="11582400" cy="0"/>
          </a:xfrm>
          <a:prstGeom prst="straightConnector1">
            <a:avLst/>
          </a:prstGeom>
          <a:noFill/>
          <a:ln cap="flat" cmpd="sng" w="19050">
            <a:solidFill>
              <a:schemeClr val="lt1"/>
            </a:solidFill>
            <a:prstDash val="solid"/>
            <a:miter lim="800000"/>
            <a:headEnd len="sm" w="sm" type="none"/>
            <a:tailEnd len="sm" w="sm" type="none"/>
          </a:ln>
        </p:spPr>
      </p:cxnSp>
      <p:sp>
        <p:nvSpPr>
          <p:cNvPr id="117" name="Google Shape;117;p19"/>
          <p:cNvSpPr txBox="1"/>
          <p:nvPr/>
        </p:nvSpPr>
        <p:spPr>
          <a:xfrm>
            <a:off x="5844461" y="6037152"/>
            <a:ext cx="5999196" cy="64087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b="0" i="0" lang="en-US" sz="2041" u="none" cap="none" strike="noStrike">
                <a:solidFill>
                  <a:srgbClr val="FFFFFF"/>
                </a:solidFill>
                <a:latin typeface="Poppins"/>
                <a:ea typeface="Poppins"/>
                <a:cs typeface="Poppins"/>
                <a:sym typeface="Poppins"/>
              </a:rPr>
              <a:t>USER INTERFACE</a:t>
            </a:r>
            <a:endParaRPr/>
          </a:p>
          <a:p>
            <a:pPr indent="0" lvl="0" marL="0" marR="0" rtl="0" algn="r">
              <a:spcBef>
                <a:spcPts val="0"/>
              </a:spcBef>
              <a:spcAft>
                <a:spcPts val="0"/>
              </a:spcAft>
              <a:buNone/>
            </a:pPr>
            <a:r>
              <a:rPr b="0" i="0" lang="en-US" sz="2041" u="none" cap="none" strike="noStrike">
                <a:solidFill>
                  <a:srgbClr val="FFFFFF"/>
                </a:solidFill>
                <a:latin typeface="Poppins"/>
                <a:ea typeface="Poppins"/>
                <a:cs typeface="Poppins"/>
                <a:sym typeface="Poppins"/>
              </a:rPr>
              <a:t>2018</a:t>
            </a:r>
            <a:endParaRPr/>
          </a:p>
        </p:txBody>
      </p:sp>
      <p:pic>
        <p:nvPicPr>
          <p:cNvPr descr="A close up of a logo&#10;&#10;Description generated with very high confidence" id="118" name="Google Shape;118;p19"/>
          <p:cNvPicPr preferRelativeResize="0"/>
          <p:nvPr/>
        </p:nvPicPr>
        <p:blipFill rotWithShape="1">
          <a:blip r:embed="rId4">
            <a:alphaModFix/>
          </a:blip>
          <a:srcRect b="0" l="0" r="0" t="0"/>
          <a:stretch/>
        </p:blipFill>
        <p:spPr>
          <a:xfrm>
            <a:off x="7384824" y="2718401"/>
            <a:ext cx="4807176" cy="27040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7"/>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8. Feedback screen</a:t>
            </a:r>
            <a:endParaRPr/>
          </a:p>
        </p:txBody>
      </p:sp>
      <p:sp>
        <p:nvSpPr>
          <p:cNvPr id="447" name="Google Shape;447;p37"/>
          <p:cNvSpPr txBox="1"/>
          <p:nvPr/>
        </p:nvSpPr>
        <p:spPr>
          <a:xfrm>
            <a:off x="5195727" y="1636941"/>
            <a:ext cx="6818082" cy="2893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This screen is mandatory after completing any booking in the app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Stars  rating are are mandatory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Comment is optional </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Possibility to add stickers in the future</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This screen might be revisited in the “</a:t>
            </a:r>
            <a:r>
              <a:rPr lang="en-US" sz="1400">
                <a:solidFill>
                  <a:schemeClr val="dk1"/>
                </a:solidFill>
                <a:latin typeface="Calibri"/>
                <a:ea typeface="Calibri"/>
                <a:cs typeface="Calibri"/>
                <a:sym typeface="Calibri"/>
              </a:rPr>
              <a:t>3. Booking Screen” in the “previous” tab but only if no comment has been inserted</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Visited saloon stats</a:t>
            </a:r>
            <a:r>
              <a:rPr lang="en-US" sz="1400">
                <a:solidFill>
                  <a:schemeClr val="dk1"/>
                </a:solidFill>
                <a:latin typeface="Calibri"/>
                <a:ea typeface="Calibri"/>
                <a:cs typeface="Calibri"/>
                <a:sym typeface="Calibri"/>
              </a:rPr>
              <a:t> (current rating, saloon name, saloon location, date and time of the visit) </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mandatory to rate the experience</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 Optional to leave a comment </a:t>
            </a:r>
            <a:endParaRPr/>
          </a:p>
          <a:p>
            <a:pPr indent="-82550" lvl="0" marL="171450" marR="0" rtl="0" algn="l">
              <a:spcBef>
                <a:spcPts val="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Submit button only accepts if stars are attributed and cannot change screen until a rating is given</a:t>
            </a:r>
            <a:endParaRPr/>
          </a:p>
        </p:txBody>
      </p:sp>
      <p:pic>
        <p:nvPicPr>
          <p:cNvPr descr="A screenshot of a computer&#10;&#10;Description generated with very high confidence" id="448" name="Google Shape;448;p37"/>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449" name="Google Shape;449;p37"/>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37"/>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37"/>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37"/>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453" name="Google Shape;453;p37"/>
          <p:cNvPicPr preferRelativeResize="0"/>
          <p:nvPr/>
        </p:nvPicPr>
        <p:blipFill rotWithShape="1">
          <a:blip r:embed="rId4">
            <a:alphaModFix/>
          </a:blip>
          <a:srcRect b="0" l="0" r="0" t="0"/>
          <a:stretch/>
        </p:blipFill>
        <p:spPr>
          <a:xfrm>
            <a:off x="3234512" y="5494101"/>
            <a:ext cx="381545" cy="381545"/>
          </a:xfrm>
          <a:prstGeom prst="rect">
            <a:avLst/>
          </a:prstGeom>
          <a:noFill/>
          <a:ln>
            <a:noFill/>
          </a:ln>
        </p:spPr>
      </p:pic>
      <p:pic>
        <p:nvPicPr>
          <p:cNvPr descr="User" id="454" name="Google Shape;454;p37"/>
          <p:cNvPicPr preferRelativeResize="0"/>
          <p:nvPr/>
        </p:nvPicPr>
        <p:blipFill rotWithShape="1">
          <a:blip r:embed="rId5">
            <a:alphaModFix/>
          </a:blip>
          <a:srcRect b="0" l="0" r="0" t="0"/>
          <a:stretch/>
        </p:blipFill>
        <p:spPr>
          <a:xfrm>
            <a:off x="3907140" y="5494101"/>
            <a:ext cx="381545" cy="381545"/>
          </a:xfrm>
          <a:prstGeom prst="rect">
            <a:avLst/>
          </a:prstGeom>
          <a:noFill/>
          <a:ln>
            <a:noFill/>
          </a:ln>
        </p:spPr>
      </p:pic>
      <p:pic>
        <p:nvPicPr>
          <p:cNvPr descr="Flip Calendar" id="455" name="Google Shape;455;p37"/>
          <p:cNvPicPr preferRelativeResize="0"/>
          <p:nvPr/>
        </p:nvPicPr>
        <p:blipFill rotWithShape="1">
          <a:blip r:embed="rId6">
            <a:alphaModFix/>
          </a:blip>
          <a:srcRect b="0" l="0" r="0" t="0"/>
          <a:stretch/>
        </p:blipFill>
        <p:spPr>
          <a:xfrm>
            <a:off x="2544935" y="5484123"/>
            <a:ext cx="381545" cy="381545"/>
          </a:xfrm>
          <a:prstGeom prst="rect">
            <a:avLst/>
          </a:prstGeom>
          <a:noFill/>
          <a:ln>
            <a:noFill/>
          </a:ln>
        </p:spPr>
      </p:pic>
      <p:pic>
        <p:nvPicPr>
          <p:cNvPr descr="Home" id="456" name="Google Shape;456;p37"/>
          <p:cNvPicPr preferRelativeResize="0"/>
          <p:nvPr/>
        </p:nvPicPr>
        <p:blipFill rotWithShape="1">
          <a:blip r:embed="rId7">
            <a:alphaModFix/>
          </a:blip>
          <a:srcRect b="0" l="0" r="0" t="0"/>
          <a:stretch/>
        </p:blipFill>
        <p:spPr>
          <a:xfrm>
            <a:off x="1843862" y="5494102"/>
            <a:ext cx="381545" cy="381545"/>
          </a:xfrm>
          <a:prstGeom prst="rect">
            <a:avLst/>
          </a:prstGeom>
          <a:noFill/>
          <a:ln>
            <a:noFill/>
          </a:ln>
        </p:spPr>
      </p:pic>
      <p:pic>
        <p:nvPicPr>
          <p:cNvPr id="457" name="Google Shape;457;p37"/>
          <p:cNvPicPr preferRelativeResize="0"/>
          <p:nvPr/>
        </p:nvPicPr>
        <p:blipFill rotWithShape="1">
          <a:blip r:embed="rId8">
            <a:alphaModFix/>
          </a:blip>
          <a:srcRect b="0" l="0" r="0" t="0"/>
          <a:stretch/>
        </p:blipFill>
        <p:spPr>
          <a:xfrm>
            <a:off x="1730552" y="992332"/>
            <a:ext cx="2661565" cy="644610"/>
          </a:xfrm>
          <a:prstGeom prst="rect">
            <a:avLst/>
          </a:prstGeom>
          <a:noFill/>
          <a:ln>
            <a:noFill/>
          </a:ln>
        </p:spPr>
      </p:pic>
      <p:pic>
        <p:nvPicPr>
          <p:cNvPr id="458" name="Google Shape;458;p37"/>
          <p:cNvPicPr preferRelativeResize="0"/>
          <p:nvPr/>
        </p:nvPicPr>
        <p:blipFill rotWithShape="1">
          <a:blip r:embed="rId9">
            <a:alphaModFix/>
          </a:blip>
          <a:srcRect b="46359" l="0" r="0" t="20878"/>
          <a:stretch/>
        </p:blipFill>
        <p:spPr>
          <a:xfrm>
            <a:off x="1686973" y="1690688"/>
            <a:ext cx="2735875" cy="1594339"/>
          </a:xfrm>
          <a:prstGeom prst="rect">
            <a:avLst/>
          </a:prstGeom>
          <a:noFill/>
          <a:ln>
            <a:noFill/>
          </a:ln>
        </p:spPr>
      </p:pic>
      <p:pic>
        <p:nvPicPr>
          <p:cNvPr id="459" name="Google Shape;459;p37"/>
          <p:cNvPicPr preferRelativeResize="0"/>
          <p:nvPr/>
        </p:nvPicPr>
        <p:blipFill rotWithShape="1">
          <a:blip r:embed="rId10">
            <a:alphaModFix/>
          </a:blip>
          <a:srcRect b="0" l="0" r="0" t="0"/>
          <a:stretch/>
        </p:blipFill>
        <p:spPr>
          <a:xfrm>
            <a:off x="1978292" y="3613821"/>
            <a:ext cx="2192423" cy="442387"/>
          </a:xfrm>
          <a:prstGeom prst="rect">
            <a:avLst/>
          </a:prstGeom>
          <a:noFill/>
          <a:ln>
            <a:noFill/>
          </a:ln>
        </p:spPr>
      </p:pic>
      <p:pic>
        <p:nvPicPr>
          <p:cNvPr id="460" name="Google Shape;460;p37"/>
          <p:cNvPicPr preferRelativeResize="0"/>
          <p:nvPr/>
        </p:nvPicPr>
        <p:blipFill rotWithShape="1">
          <a:blip r:embed="rId11">
            <a:alphaModFix/>
          </a:blip>
          <a:srcRect b="0" l="0" r="0" t="0"/>
          <a:stretch/>
        </p:blipFill>
        <p:spPr>
          <a:xfrm>
            <a:off x="1800101" y="4077189"/>
            <a:ext cx="2522466" cy="1151303"/>
          </a:xfrm>
          <a:prstGeom prst="rect">
            <a:avLst/>
          </a:prstGeom>
          <a:noFill/>
          <a:ln>
            <a:noFill/>
          </a:ln>
        </p:spPr>
      </p:pic>
      <p:sp>
        <p:nvSpPr>
          <p:cNvPr id="461" name="Google Shape;461;p37"/>
          <p:cNvSpPr txBox="1"/>
          <p:nvPr/>
        </p:nvSpPr>
        <p:spPr>
          <a:xfrm>
            <a:off x="1800101" y="4157932"/>
            <a:ext cx="237061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A5A5A5"/>
                </a:solidFill>
                <a:latin typeface="Calibri"/>
                <a:ea typeface="Calibri"/>
                <a:cs typeface="Calibri"/>
                <a:sym typeface="Calibri"/>
              </a:rPr>
              <a:t>Leave your comment (optional) </a:t>
            </a:r>
            <a:endParaRPr/>
          </a:p>
        </p:txBody>
      </p:sp>
      <p:sp>
        <p:nvSpPr>
          <p:cNvPr id="462" name="Google Shape;462;p37"/>
          <p:cNvSpPr/>
          <p:nvPr/>
        </p:nvSpPr>
        <p:spPr>
          <a:xfrm>
            <a:off x="2077498" y="2793988"/>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463" name="Google Shape;463;p37"/>
          <p:cNvSpPr/>
          <p:nvPr/>
        </p:nvSpPr>
        <p:spPr>
          <a:xfrm>
            <a:off x="1730552" y="439361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464" name="Google Shape;464;p37"/>
          <p:cNvSpPr txBox="1"/>
          <p:nvPr/>
        </p:nvSpPr>
        <p:spPr>
          <a:xfrm>
            <a:off x="2511453" y="5237907"/>
            <a:ext cx="947909" cy="201315"/>
          </a:xfrm>
          <a:prstGeom prst="rect">
            <a:avLst/>
          </a:prstGeom>
          <a:solidFill>
            <a:srgbClr val="F4B081"/>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SUBMIT</a:t>
            </a:r>
            <a:endParaRPr/>
          </a:p>
        </p:txBody>
      </p:sp>
      <p:sp>
        <p:nvSpPr>
          <p:cNvPr id="465" name="Google Shape;465;p37"/>
          <p:cNvSpPr txBox="1"/>
          <p:nvPr/>
        </p:nvSpPr>
        <p:spPr>
          <a:xfrm>
            <a:off x="1715309" y="3327630"/>
            <a:ext cx="286844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A5A5A5"/>
                </a:solidFill>
                <a:latin typeface="Calibri"/>
                <a:ea typeface="Calibri"/>
                <a:cs typeface="Calibri"/>
                <a:sym typeface="Calibri"/>
              </a:rPr>
              <a:t>Please rate your experience (mandatory)</a:t>
            </a:r>
            <a:endParaRPr/>
          </a:p>
        </p:txBody>
      </p:sp>
      <p:sp>
        <p:nvSpPr>
          <p:cNvPr id="466" name="Google Shape;466;p37"/>
          <p:cNvSpPr/>
          <p:nvPr/>
        </p:nvSpPr>
        <p:spPr>
          <a:xfrm>
            <a:off x="1747570" y="3705348"/>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Remarks</a:t>
            </a:r>
            <a:endParaRPr/>
          </a:p>
        </p:txBody>
      </p:sp>
      <p:pic>
        <p:nvPicPr>
          <p:cNvPr descr="A screenshot of a computer&#10;&#10;Description generated with very high confidence" id="472" name="Google Shape;472;p38"/>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473" name="Google Shape;473;p38"/>
          <p:cNvPicPr preferRelativeResize="0"/>
          <p:nvPr/>
        </p:nvPicPr>
        <p:blipFill rotWithShape="1">
          <a:blip r:embed="rId4">
            <a:alphaModFix/>
          </a:blip>
          <a:srcRect b="0" l="0" r="0" t="0"/>
          <a:stretch/>
        </p:blipFill>
        <p:spPr>
          <a:xfrm>
            <a:off x="1786529" y="2362556"/>
            <a:ext cx="2575950" cy="1448972"/>
          </a:xfrm>
          <a:prstGeom prst="rect">
            <a:avLst/>
          </a:prstGeom>
          <a:noFill/>
          <a:ln>
            <a:noFill/>
          </a:ln>
        </p:spPr>
      </p:pic>
      <p:sp>
        <p:nvSpPr>
          <p:cNvPr id="474" name="Google Shape;474;p38"/>
          <p:cNvSpPr txBox="1"/>
          <p:nvPr/>
        </p:nvSpPr>
        <p:spPr>
          <a:xfrm>
            <a:off x="6096000" y="1482218"/>
            <a:ext cx="5340626" cy="504753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We only need the Portuguese language for now (but we want the possibility to add languages in the future)</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In the future we want to gather analytics from the business owners (eg. Hours booked per employee, revenue per employee,  most requested services, most cancelations, hours in which users perform more bookings… )</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Each saloon service has 5 defining characteristics ( service name, service type. Price, duration and employee performing) </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Services available might be edited by the saloon itself (business owner) </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Business accounts need to pass by a validation process prior to be active (eg. Receive electric bill) </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Logical checking in place when booking a service (cross reference if the service vs availability of worker that performs service works)</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Gamification specs to be defined (user gets points per comments given and changes his status according to the points – TBD) </a:t>
            </a:r>
            <a:endParaRPr/>
          </a:p>
          <a:p>
            <a:pPr indent="-82550" lvl="0" marL="1714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ADDITIONAL NOTES:</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Calculate minimum value per service (further explanation required)</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Free editable code </a:t>
            </a:r>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Revision of Bugs (free period duration?)</a:t>
            </a:r>
            <a:endParaRPr/>
          </a:p>
          <a:p>
            <a:pPr indent="-82550" lvl="0" marL="1714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82550" lvl="0" marL="17145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descr="Resultado de imagem para beauty salon" id="479" name="Google Shape;479;p39"/>
          <p:cNvPicPr preferRelativeResize="0"/>
          <p:nvPr/>
        </p:nvPicPr>
        <p:blipFill rotWithShape="1">
          <a:blip r:embed="rId3">
            <a:alphaModFix/>
          </a:blip>
          <a:srcRect b="0" l="10752" r="9684" t="0"/>
          <a:stretch/>
        </p:blipFill>
        <p:spPr>
          <a:xfrm>
            <a:off x="0" y="-2172"/>
            <a:ext cx="12192000" cy="6862346"/>
          </a:xfrm>
          <a:prstGeom prst="rect">
            <a:avLst/>
          </a:prstGeom>
          <a:noFill/>
          <a:ln>
            <a:noFill/>
          </a:ln>
        </p:spPr>
      </p:pic>
      <p:sp>
        <p:nvSpPr>
          <p:cNvPr id="480" name="Google Shape;480;p39"/>
          <p:cNvSpPr/>
          <p:nvPr/>
        </p:nvSpPr>
        <p:spPr>
          <a:xfrm flipH="1" rot="10800000">
            <a:off x="0" y="-15736"/>
            <a:ext cx="12192000" cy="6873735"/>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7">
              <a:solidFill>
                <a:schemeClr val="dk1"/>
              </a:solidFill>
              <a:latin typeface="Calibri"/>
              <a:ea typeface="Calibri"/>
              <a:cs typeface="Calibri"/>
              <a:sym typeface="Calibri"/>
            </a:endParaRPr>
          </a:p>
        </p:txBody>
      </p:sp>
      <p:sp>
        <p:nvSpPr>
          <p:cNvPr id="481" name="Google Shape;481;p39"/>
          <p:cNvSpPr/>
          <p:nvPr/>
        </p:nvSpPr>
        <p:spPr>
          <a:xfrm>
            <a:off x="0" y="3623972"/>
            <a:ext cx="12192000" cy="1120807"/>
          </a:xfrm>
          <a:prstGeom prst="rect">
            <a:avLst/>
          </a:prstGeom>
          <a:solidFill>
            <a:schemeClr val="lt1">
              <a:alpha val="3686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37">
              <a:solidFill>
                <a:schemeClr val="dk1"/>
              </a:solidFill>
              <a:latin typeface="Calibri"/>
              <a:ea typeface="Calibri"/>
              <a:cs typeface="Calibri"/>
              <a:sym typeface="Calibri"/>
            </a:endParaRPr>
          </a:p>
        </p:txBody>
      </p:sp>
      <p:pic>
        <p:nvPicPr>
          <p:cNvPr descr="A close up of a logo&#10;&#10;Description generated with very high confidence" id="482" name="Google Shape;482;p39"/>
          <p:cNvPicPr preferRelativeResize="0"/>
          <p:nvPr/>
        </p:nvPicPr>
        <p:blipFill rotWithShape="1">
          <a:blip r:embed="rId4">
            <a:alphaModFix/>
          </a:blip>
          <a:srcRect b="0" l="0" r="0" t="0"/>
          <a:stretch/>
        </p:blipFill>
        <p:spPr>
          <a:xfrm>
            <a:off x="309185" y="2718401"/>
            <a:ext cx="4807176" cy="2704036"/>
          </a:xfrm>
          <a:prstGeom prst="rect">
            <a:avLst/>
          </a:prstGeom>
          <a:noFill/>
          <a:ln>
            <a:noFill/>
          </a:ln>
        </p:spPr>
      </p:pic>
      <p:sp>
        <p:nvSpPr>
          <p:cNvPr id="483" name="Google Shape;483;p39"/>
          <p:cNvSpPr txBox="1"/>
          <p:nvPr/>
        </p:nvSpPr>
        <p:spPr>
          <a:xfrm>
            <a:off x="261257" y="6037152"/>
            <a:ext cx="5999196" cy="6408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041">
                <a:solidFill>
                  <a:schemeClr val="lt1"/>
                </a:solidFill>
                <a:latin typeface="Poppins"/>
                <a:ea typeface="Poppins"/>
                <a:cs typeface="Poppins"/>
                <a:sym typeface="Poppins"/>
              </a:rPr>
              <a:t>BUSINESS INTERFACE (TBD)</a:t>
            </a:r>
            <a:endParaRPr/>
          </a:p>
          <a:p>
            <a:pPr indent="0" lvl="0" marL="0" marR="0" rtl="0" algn="l">
              <a:spcBef>
                <a:spcPts val="0"/>
              </a:spcBef>
              <a:spcAft>
                <a:spcPts val="0"/>
              </a:spcAft>
              <a:buNone/>
            </a:pPr>
            <a:r>
              <a:rPr b="0" lang="en-US" sz="2041">
                <a:solidFill>
                  <a:schemeClr val="lt1"/>
                </a:solidFill>
                <a:latin typeface="Poppins"/>
                <a:ea typeface="Poppins"/>
                <a:cs typeface="Poppins"/>
                <a:sym typeface="Poppins"/>
              </a:rPr>
              <a:t>2018</a:t>
            </a:r>
            <a:endParaRPr/>
          </a:p>
        </p:txBody>
      </p:sp>
      <p:cxnSp>
        <p:nvCxnSpPr>
          <p:cNvPr id="484" name="Google Shape;484;p39"/>
          <p:cNvCxnSpPr/>
          <p:nvPr/>
        </p:nvCxnSpPr>
        <p:spPr>
          <a:xfrm>
            <a:off x="261257" y="5850468"/>
            <a:ext cx="11582400"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0.Splash screen</a:t>
            </a:r>
            <a:endParaRPr/>
          </a:p>
        </p:txBody>
      </p:sp>
      <p:grpSp>
        <p:nvGrpSpPr>
          <p:cNvPr id="124" name="Google Shape;124;p20"/>
          <p:cNvGrpSpPr/>
          <p:nvPr/>
        </p:nvGrpSpPr>
        <p:grpSpPr>
          <a:xfrm>
            <a:off x="1271665" y="0"/>
            <a:ext cx="3605678" cy="6858000"/>
            <a:chOff x="1271665" y="0"/>
            <a:chExt cx="3605678" cy="6858000"/>
          </a:xfrm>
        </p:grpSpPr>
        <p:pic>
          <p:nvPicPr>
            <p:cNvPr descr="A screenshot of a computer&#10;&#10;Description generated with very high confidence" id="125" name="Google Shape;125;p20"/>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126" name="Google Shape;126;p20"/>
            <p:cNvPicPr preferRelativeResize="0"/>
            <p:nvPr/>
          </p:nvPicPr>
          <p:blipFill rotWithShape="1">
            <a:blip r:embed="rId4">
              <a:alphaModFix/>
            </a:blip>
            <a:srcRect b="0" l="0" r="0" t="0"/>
            <a:stretch/>
          </p:blipFill>
          <p:spPr>
            <a:xfrm>
              <a:off x="1786529" y="2362556"/>
              <a:ext cx="2575950" cy="1448972"/>
            </a:xfrm>
            <a:prstGeom prst="rect">
              <a:avLst/>
            </a:prstGeom>
            <a:noFill/>
            <a:ln>
              <a:noFill/>
            </a:ln>
          </p:spPr>
        </p:pic>
      </p:grpSp>
      <p:sp>
        <p:nvSpPr>
          <p:cNvPr id="127" name="Google Shape;127;p20"/>
          <p:cNvSpPr txBox="1"/>
          <p:nvPr/>
        </p:nvSpPr>
        <p:spPr>
          <a:xfrm>
            <a:off x="6096000" y="2226365"/>
            <a:ext cx="5340626" cy="307777"/>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Logo appears 3-5 seconds as the app loads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1.Intro Screen</a:t>
            </a:r>
            <a:endParaRPr/>
          </a:p>
        </p:txBody>
      </p:sp>
      <p:pic>
        <p:nvPicPr>
          <p:cNvPr descr="A screenshot of a computer&#10;&#10;Description generated with very high confidence" id="133" name="Google Shape;133;p21"/>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134" name="Google Shape;134;p21"/>
          <p:cNvPicPr preferRelativeResize="0"/>
          <p:nvPr/>
        </p:nvPicPr>
        <p:blipFill rotWithShape="1">
          <a:blip r:embed="rId4">
            <a:alphaModFix/>
          </a:blip>
          <a:srcRect b="0" l="0" r="0" t="0"/>
          <a:stretch/>
        </p:blipFill>
        <p:spPr>
          <a:xfrm>
            <a:off x="1786528" y="1248631"/>
            <a:ext cx="2575950" cy="1448972"/>
          </a:xfrm>
          <a:prstGeom prst="rect">
            <a:avLst/>
          </a:prstGeom>
          <a:noFill/>
          <a:ln>
            <a:noFill/>
          </a:ln>
        </p:spPr>
      </p:pic>
      <p:sp>
        <p:nvSpPr>
          <p:cNvPr id="135" name="Google Shape;135;p21"/>
          <p:cNvSpPr txBox="1"/>
          <p:nvPr/>
        </p:nvSpPr>
        <p:spPr>
          <a:xfrm>
            <a:off x="6096000" y="2226365"/>
            <a:ext cx="5340626" cy="52322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Two action buttons A and B</a:t>
            </a:r>
            <a:endParaRPr/>
          </a:p>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Hyperlink on C</a:t>
            </a:r>
            <a:endParaRPr/>
          </a:p>
        </p:txBody>
      </p:sp>
      <p:sp>
        <p:nvSpPr>
          <p:cNvPr id="136" name="Google Shape;136;p21"/>
          <p:cNvSpPr txBox="1"/>
          <p:nvPr/>
        </p:nvSpPr>
        <p:spPr>
          <a:xfrm>
            <a:off x="2269869" y="3161310"/>
            <a:ext cx="1679279" cy="574374"/>
          </a:xfrm>
          <a:prstGeom prst="rect">
            <a:avLst/>
          </a:prstGeom>
          <a:solidFill>
            <a:srgbClr val="0097A7"/>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Login</a:t>
            </a:r>
            <a:endParaRPr/>
          </a:p>
        </p:txBody>
      </p:sp>
      <p:sp>
        <p:nvSpPr>
          <p:cNvPr id="137" name="Google Shape;137;p21"/>
          <p:cNvSpPr txBox="1"/>
          <p:nvPr/>
        </p:nvSpPr>
        <p:spPr>
          <a:xfrm>
            <a:off x="2269869" y="3797379"/>
            <a:ext cx="1679279" cy="574374"/>
          </a:xfrm>
          <a:prstGeom prst="rect">
            <a:avLst/>
          </a:prstGeom>
          <a:solidFill>
            <a:srgbClr val="7F7F7F"/>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I’m a business</a:t>
            </a:r>
            <a:endParaRPr/>
          </a:p>
        </p:txBody>
      </p:sp>
      <p:sp>
        <p:nvSpPr>
          <p:cNvPr id="138" name="Google Shape;138;p21"/>
          <p:cNvSpPr txBox="1"/>
          <p:nvPr/>
        </p:nvSpPr>
        <p:spPr>
          <a:xfrm>
            <a:off x="1119808" y="4996069"/>
            <a:ext cx="3909391"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dk1"/>
                </a:solidFill>
                <a:latin typeface="Calibri"/>
                <a:ea typeface="Calibri"/>
                <a:cs typeface="Calibri"/>
                <a:sym typeface="Calibri"/>
              </a:rPr>
              <a:t>If you don’t have an account, </a:t>
            </a:r>
            <a:r>
              <a:rPr b="1" i="0" lang="en-US" sz="1000" u="none" cap="none" strike="noStrike">
                <a:solidFill>
                  <a:schemeClr val="dk1"/>
                </a:solidFill>
                <a:latin typeface="Calibri"/>
                <a:ea typeface="Calibri"/>
                <a:cs typeface="Calibri"/>
                <a:sym typeface="Calibri"/>
              </a:rPr>
              <a:t>register</a:t>
            </a:r>
            <a:endParaRPr b="0" i="0" sz="1000" u="none" cap="none" strike="noStrike">
              <a:solidFill>
                <a:schemeClr val="dk1"/>
              </a:solidFill>
              <a:latin typeface="Calibri"/>
              <a:ea typeface="Calibri"/>
              <a:cs typeface="Calibri"/>
              <a:sym typeface="Calibri"/>
            </a:endParaRPr>
          </a:p>
        </p:txBody>
      </p:sp>
      <p:sp>
        <p:nvSpPr>
          <p:cNvPr id="139" name="Google Shape;139;p21"/>
          <p:cNvSpPr/>
          <p:nvPr/>
        </p:nvSpPr>
        <p:spPr>
          <a:xfrm>
            <a:off x="3720276" y="3066219"/>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A</a:t>
            </a:r>
            <a:endParaRPr/>
          </a:p>
        </p:txBody>
      </p:sp>
      <p:sp>
        <p:nvSpPr>
          <p:cNvPr id="140" name="Google Shape;140;p21"/>
          <p:cNvSpPr/>
          <p:nvPr/>
        </p:nvSpPr>
        <p:spPr>
          <a:xfrm>
            <a:off x="3720276" y="3850577"/>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B</a:t>
            </a:r>
            <a:endParaRPr/>
          </a:p>
        </p:txBody>
      </p:sp>
      <p:sp>
        <p:nvSpPr>
          <p:cNvPr id="141" name="Google Shape;141;p21"/>
          <p:cNvSpPr/>
          <p:nvPr/>
        </p:nvSpPr>
        <p:spPr>
          <a:xfrm>
            <a:off x="3720276" y="4711369"/>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US" sz="4800"/>
              <a:t>1A. Login Screen</a:t>
            </a:r>
            <a:endParaRPr/>
          </a:p>
        </p:txBody>
      </p:sp>
      <p:pic>
        <p:nvPicPr>
          <p:cNvPr descr="A screenshot of a computer&#10;&#10;Description generated with very high confidence" id="147" name="Google Shape;147;p22"/>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148" name="Google Shape;148;p22"/>
          <p:cNvPicPr preferRelativeResize="0"/>
          <p:nvPr/>
        </p:nvPicPr>
        <p:blipFill rotWithShape="1">
          <a:blip r:embed="rId4">
            <a:alphaModFix/>
          </a:blip>
          <a:srcRect b="0" l="0" r="0" t="0"/>
          <a:stretch/>
        </p:blipFill>
        <p:spPr>
          <a:xfrm>
            <a:off x="1786529" y="1143356"/>
            <a:ext cx="2575950" cy="1448972"/>
          </a:xfrm>
          <a:prstGeom prst="rect">
            <a:avLst/>
          </a:prstGeom>
          <a:noFill/>
          <a:ln>
            <a:noFill/>
          </a:ln>
        </p:spPr>
      </p:pic>
      <p:sp>
        <p:nvSpPr>
          <p:cNvPr id="149" name="Google Shape;149;p22"/>
          <p:cNvSpPr txBox="1"/>
          <p:nvPr/>
        </p:nvSpPr>
        <p:spPr>
          <a:xfrm>
            <a:off x="6096000" y="2226365"/>
            <a:ext cx="5340626" cy="267765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Two action buttons A and B</a:t>
            </a:r>
            <a:endParaRPr/>
          </a:p>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Hyperlink on C</a:t>
            </a: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Button A: </a:t>
            </a:r>
            <a:r>
              <a:rPr b="0" i="0" lang="en-US" sz="1400" u="none" cap="none" strike="noStrike">
                <a:solidFill>
                  <a:schemeClr val="dk1"/>
                </a:solidFill>
                <a:latin typeface="Calibri"/>
                <a:ea typeface="Calibri"/>
                <a:cs typeface="Calibri"/>
                <a:sym typeface="Calibri"/>
              </a:rPr>
              <a:t>Pop-up facebook login asking for access to facebook app or If no facebook app redirect to facebook log in page (web)</a:t>
            </a:r>
            <a:br>
              <a:rPr b="0" i="0" lang="en-US" sz="1400" u="none" cap="none" strike="noStrike">
                <a:solidFill>
                  <a:schemeClr val="dk1"/>
                </a:solidFill>
                <a:latin typeface="Calibri"/>
                <a:ea typeface="Calibri"/>
                <a:cs typeface="Calibri"/>
                <a:sym typeface="Calibri"/>
              </a:rPr>
            </a:b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Button B: </a:t>
            </a:r>
            <a:r>
              <a:rPr b="0" i="0" lang="en-US" sz="1400" u="none" cap="none" strike="noStrike">
                <a:solidFill>
                  <a:schemeClr val="dk1"/>
                </a:solidFill>
                <a:latin typeface="Calibri"/>
                <a:ea typeface="Calibri"/>
                <a:cs typeface="Calibri"/>
                <a:sym typeface="Calibri"/>
              </a:rPr>
              <a:t>verify email and password and log in</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Error message if email and/or password are wrong</a:t>
            </a:r>
            <a:endParaRPr/>
          </a:p>
          <a:p>
            <a:pPr indent="-82550" lvl="1" marL="6286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rgbClr val="FF0000"/>
              </a:buClr>
              <a:buSzPts val="1400"/>
              <a:buFont typeface="Arial"/>
              <a:buChar char="•"/>
            </a:pPr>
            <a:r>
              <a:rPr b="1" i="0" lang="en-US" sz="1400" u="none" cap="none" strike="noStrike">
                <a:solidFill>
                  <a:srgbClr val="FF0000"/>
                </a:solidFill>
                <a:latin typeface="Calibri"/>
                <a:ea typeface="Calibri"/>
                <a:cs typeface="Calibri"/>
                <a:sym typeface="Calibri"/>
              </a:rPr>
              <a:t>Button C: </a:t>
            </a:r>
            <a:r>
              <a:rPr b="0" i="0" lang="en-US" sz="1400" u="none" cap="none" strike="noStrike">
                <a:solidFill>
                  <a:srgbClr val="FF0000"/>
                </a:solidFill>
                <a:latin typeface="Calibri"/>
                <a:ea typeface="Calibri"/>
                <a:cs typeface="Calibri"/>
                <a:sym typeface="Calibri"/>
              </a:rPr>
              <a:t>Redirect to “recover password“ page</a:t>
            </a:r>
            <a:endParaRPr/>
          </a:p>
          <a:p>
            <a:pPr indent="-82550" lvl="0" marL="171450" marR="0" rtl="0" algn="l">
              <a:spcBef>
                <a:spcPts val="0"/>
              </a:spcBef>
              <a:spcAft>
                <a:spcPts val="0"/>
              </a:spcAft>
              <a:buClr>
                <a:schemeClr val="dk1"/>
              </a:buClr>
              <a:buSzPts val="1400"/>
              <a:buFont typeface="Arial"/>
              <a:buNone/>
            </a:pPr>
            <a:r>
              <a:t/>
            </a:r>
            <a:endParaRPr b="1" i="0" sz="1400" u="none" cap="none" strike="noStrike">
              <a:solidFill>
                <a:schemeClr val="dk1"/>
              </a:solidFill>
              <a:latin typeface="Calibri"/>
              <a:ea typeface="Calibri"/>
              <a:cs typeface="Calibri"/>
              <a:sym typeface="Calibri"/>
            </a:endParaRPr>
          </a:p>
        </p:txBody>
      </p:sp>
      <p:pic>
        <p:nvPicPr>
          <p:cNvPr id="150" name="Google Shape;150;p22"/>
          <p:cNvPicPr preferRelativeResize="0"/>
          <p:nvPr/>
        </p:nvPicPr>
        <p:blipFill rotWithShape="1">
          <a:blip r:embed="rId5">
            <a:alphaModFix/>
          </a:blip>
          <a:srcRect b="0" l="0" r="0" t="0"/>
          <a:stretch/>
        </p:blipFill>
        <p:spPr>
          <a:xfrm>
            <a:off x="1786529" y="2426420"/>
            <a:ext cx="2575949" cy="3199492"/>
          </a:xfrm>
          <a:prstGeom prst="rect">
            <a:avLst/>
          </a:prstGeom>
          <a:noFill/>
          <a:ln>
            <a:noFill/>
          </a:ln>
        </p:spPr>
      </p:pic>
      <p:sp>
        <p:nvSpPr>
          <p:cNvPr id="151" name="Google Shape;151;p22"/>
          <p:cNvSpPr/>
          <p:nvPr/>
        </p:nvSpPr>
        <p:spPr>
          <a:xfrm>
            <a:off x="1917981" y="312815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A</a:t>
            </a:r>
            <a:endParaRPr/>
          </a:p>
        </p:txBody>
      </p:sp>
      <p:sp>
        <p:nvSpPr>
          <p:cNvPr id="152" name="Google Shape;152;p22"/>
          <p:cNvSpPr/>
          <p:nvPr/>
        </p:nvSpPr>
        <p:spPr>
          <a:xfrm>
            <a:off x="2222781" y="5357096"/>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B</a:t>
            </a:r>
            <a:endParaRPr/>
          </a:p>
        </p:txBody>
      </p:sp>
      <p:sp>
        <p:nvSpPr>
          <p:cNvPr id="153" name="Google Shape;153;p22"/>
          <p:cNvSpPr/>
          <p:nvPr/>
        </p:nvSpPr>
        <p:spPr>
          <a:xfrm>
            <a:off x="2222781" y="471206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C</a:t>
            </a:r>
            <a:endParaRPr/>
          </a:p>
        </p:txBody>
      </p:sp>
      <p:sp>
        <p:nvSpPr>
          <p:cNvPr id="154" name="Google Shape;154;p22"/>
          <p:cNvSpPr/>
          <p:nvPr/>
        </p:nvSpPr>
        <p:spPr>
          <a:xfrm>
            <a:off x="3952112" y="3034748"/>
            <a:ext cx="1083636" cy="414831"/>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chemeClr val="lt1"/>
                </a:solidFill>
                <a:latin typeface="Calibri"/>
                <a:ea typeface="Calibri"/>
                <a:cs typeface="Calibri"/>
                <a:sym typeface="Calibri"/>
              </a:rPr>
              <a:t>And Instagram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035748" y="365125"/>
            <a:ext cx="6318051"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1B. Login Screen - Business</a:t>
            </a:r>
            <a:endParaRPr/>
          </a:p>
        </p:txBody>
      </p:sp>
      <p:pic>
        <p:nvPicPr>
          <p:cNvPr descr="A screenshot of a computer&#10;&#10;Description generated with very high confidence" id="160" name="Google Shape;160;p23"/>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161" name="Google Shape;161;p23"/>
          <p:cNvPicPr preferRelativeResize="0"/>
          <p:nvPr/>
        </p:nvPicPr>
        <p:blipFill rotWithShape="1">
          <a:blip r:embed="rId4">
            <a:alphaModFix/>
          </a:blip>
          <a:srcRect b="0" l="0" r="0" t="0"/>
          <a:stretch/>
        </p:blipFill>
        <p:spPr>
          <a:xfrm>
            <a:off x="1786529" y="1143356"/>
            <a:ext cx="2575950" cy="1448972"/>
          </a:xfrm>
          <a:prstGeom prst="rect">
            <a:avLst/>
          </a:prstGeom>
          <a:noFill/>
          <a:ln>
            <a:noFill/>
          </a:ln>
        </p:spPr>
      </p:pic>
      <p:pic>
        <p:nvPicPr>
          <p:cNvPr id="162" name="Google Shape;162;p23"/>
          <p:cNvPicPr preferRelativeResize="0"/>
          <p:nvPr/>
        </p:nvPicPr>
        <p:blipFill rotWithShape="1">
          <a:blip r:embed="rId5">
            <a:alphaModFix/>
          </a:blip>
          <a:srcRect b="0" l="0" r="0" t="19013"/>
          <a:stretch/>
        </p:blipFill>
        <p:spPr>
          <a:xfrm>
            <a:off x="1786529" y="3034748"/>
            <a:ext cx="2575949" cy="2591164"/>
          </a:xfrm>
          <a:prstGeom prst="rect">
            <a:avLst/>
          </a:prstGeom>
          <a:noFill/>
          <a:ln>
            <a:noFill/>
          </a:ln>
        </p:spPr>
      </p:pic>
      <p:sp>
        <p:nvSpPr>
          <p:cNvPr id="163" name="Google Shape;163;p23"/>
          <p:cNvSpPr/>
          <p:nvPr/>
        </p:nvSpPr>
        <p:spPr>
          <a:xfrm>
            <a:off x="1917981" y="3128151"/>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A</a:t>
            </a:r>
            <a:endParaRPr/>
          </a:p>
        </p:txBody>
      </p:sp>
      <p:sp>
        <p:nvSpPr>
          <p:cNvPr id="164" name="Google Shape;164;p23"/>
          <p:cNvSpPr/>
          <p:nvPr/>
        </p:nvSpPr>
        <p:spPr>
          <a:xfrm>
            <a:off x="2222781" y="5357096"/>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B</a:t>
            </a:r>
            <a:endParaRPr/>
          </a:p>
        </p:txBody>
      </p:sp>
      <p:sp>
        <p:nvSpPr>
          <p:cNvPr id="165" name="Google Shape;165;p23"/>
          <p:cNvSpPr/>
          <p:nvPr/>
        </p:nvSpPr>
        <p:spPr>
          <a:xfrm>
            <a:off x="2222781" y="4712064"/>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C</a:t>
            </a:r>
            <a:endParaRPr/>
          </a:p>
        </p:txBody>
      </p:sp>
      <p:sp>
        <p:nvSpPr>
          <p:cNvPr id="166" name="Google Shape;166;p23"/>
          <p:cNvSpPr/>
          <p:nvPr/>
        </p:nvSpPr>
        <p:spPr>
          <a:xfrm>
            <a:off x="2361713" y="2272532"/>
            <a:ext cx="142558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Manage your</a:t>
            </a:r>
            <a:br>
              <a:rPr b="0" i="0" lang="en-US" sz="18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Reservations</a:t>
            </a:r>
            <a:endParaRPr b="0" i="0" sz="1800" u="none" cap="none" strike="noStrike">
              <a:solidFill>
                <a:schemeClr val="dk1"/>
              </a:solidFill>
              <a:latin typeface="Calibri"/>
              <a:ea typeface="Calibri"/>
              <a:cs typeface="Calibri"/>
              <a:sym typeface="Calibri"/>
            </a:endParaRPr>
          </a:p>
        </p:txBody>
      </p:sp>
      <p:sp>
        <p:nvSpPr>
          <p:cNvPr id="167" name="Google Shape;167;p23"/>
          <p:cNvSpPr txBox="1"/>
          <p:nvPr/>
        </p:nvSpPr>
        <p:spPr>
          <a:xfrm>
            <a:off x="6096000" y="2226365"/>
            <a:ext cx="5340626" cy="2677656"/>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Two action buttons A and B</a:t>
            </a:r>
            <a:endParaRPr/>
          </a:p>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Hyperlink on C</a:t>
            </a: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Button A: </a:t>
            </a:r>
            <a:r>
              <a:rPr b="0" i="0" lang="en-US" sz="1400" u="none" cap="none" strike="noStrike">
                <a:solidFill>
                  <a:schemeClr val="dk1"/>
                </a:solidFill>
                <a:latin typeface="Calibri"/>
                <a:ea typeface="Calibri"/>
                <a:cs typeface="Calibri"/>
                <a:sym typeface="Calibri"/>
              </a:rPr>
              <a:t>Pop-up facebook login asking for access to facebook app or If no facebook app redirect to facebook log in page (web)</a:t>
            </a:r>
            <a:br>
              <a:rPr b="0" i="0" lang="en-US" sz="1400" u="none" cap="none" strike="noStrike">
                <a:solidFill>
                  <a:schemeClr val="dk1"/>
                </a:solidFill>
                <a:latin typeface="Calibri"/>
                <a:ea typeface="Calibri"/>
                <a:cs typeface="Calibri"/>
                <a:sym typeface="Calibri"/>
              </a:rPr>
            </a:b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Button B: </a:t>
            </a:r>
            <a:r>
              <a:rPr b="0" i="0" lang="en-US" sz="1400" u="none" cap="none" strike="noStrike">
                <a:solidFill>
                  <a:schemeClr val="dk1"/>
                </a:solidFill>
                <a:latin typeface="Calibri"/>
                <a:ea typeface="Calibri"/>
                <a:cs typeface="Calibri"/>
                <a:sym typeface="Calibri"/>
              </a:rPr>
              <a:t>verify email and password and log in</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Error message if email and/or password are wrong</a:t>
            </a:r>
            <a:endParaRPr/>
          </a:p>
          <a:p>
            <a:pPr indent="-82550" lvl="1" marL="6286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rgbClr val="FF0000"/>
              </a:buClr>
              <a:buSzPts val="1400"/>
              <a:buFont typeface="Arial"/>
              <a:buChar char="•"/>
            </a:pPr>
            <a:r>
              <a:rPr b="1" i="0" lang="en-US" sz="1400" u="none" cap="none" strike="noStrike">
                <a:solidFill>
                  <a:srgbClr val="FF0000"/>
                </a:solidFill>
                <a:latin typeface="Calibri"/>
                <a:ea typeface="Calibri"/>
                <a:cs typeface="Calibri"/>
                <a:sym typeface="Calibri"/>
              </a:rPr>
              <a:t>Button C: </a:t>
            </a:r>
            <a:r>
              <a:rPr b="0" i="0" lang="en-US" sz="1400" u="none" cap="none" strike="noStrike">
                <a:solidFill>
                  <a:srgbClr val="FF0000"/>
                </a:solidFill>
                <a:latin typeface="Calibri"/>
                <a:ea typeface="Calibri"/>
                <a:cs typeface="Calibri"/>
                <a:sym typeface="Calibri"/>
              </a:rPr>
              <a:t>Redirect to “recover password“ page</a:t>
            </a:r>
            <a:endParaRPr/>
          </a:p>
          <a:p>
            <a:pPr indent="-82550" lvl="0" marL="171450" marR="0" rtl="0" algn="l">
              <a:spcBef>
                <a:spcPts val="0"/>
              </a:spcBef>
              <a:spcAft>
                <a:spcPts val="0"/>
              </a:spcAft>
              <a:buClr>
                <a:schemeClr val="dk1"/>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168" name="Google Shape;168;p23"/>
          <p:cNvSpPr/>
          <p:nvPr/>
        </p:nvSpPr>
        <p:spPr>
          <a:xfrm>
            <a:off x="3952112" y="3034748"/>
            <a:ext cx="1083636" cy="414831"/>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chemeClr val="lt1"/>
                </a:solidFill>
                <a:latin typeface="Calibri"/>
                <a:ea typeface="Calibri"/>
                <a:cs typeface="Calibri"/>
                <a:sym typeface="Calibri"/>
              </a:rPr>
              <a:t>And Instagram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1C. Register Screen - User</a:t>
            </a:r>
            <a:endParaRPr/>
          </a:p>
        </p:txBody>
      </p:sp>
      <p:pic>
        <p:nvPicPr>
          <p:cNvPr descr="A screenshot of a computer&#10;&#10;Description generated with very high confidence" id="174" name="Google Shape;174;p24"/>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descr="A close up of a logo&#10;&#10;Description generated with very high confidence" id="175" name="Google Shape;175;p24"/>
          <p:cNvPicPr preferRelativeResize="0"/>
          <p:nvPr/>
        </p:nvPicPr>
        <p:blipFill rotWithShape="1">
          <a:blip r:embed="rId4">
            <a:alphaModFix/>
          </a:blip>
          <a:srcRect b="0" l="0" r="0" t="0"/>
          <a:stretch/>
        </p:blipFill>
        <p:spPr>
          <a:xfrm>
            <a:off x="1786529" y="1143356"/>
            <a:ext cx="2575950" cy="1448972"/>
          </a:xfrm>
          <a:prstGeom prst="rect">
            <a:avLst/>
          </a:prstGeom>
          <a:noFill/>
          <a:ln>
            <a:noFill/>
          </a:ln>
        </p:spPr>
      </p:pic>
      <p:sp>
        <p:nvSpPr>
          <p:cNvPr id="176" name="Google Shape;176;p24"/>
          <p:cNvSpPr txBox="1"/>
          <p:nvPr/>
        </p:nvSpPr>
        <p:spPr>
          <a:xfrm>
            <a:off x="6096000" y="2226365"/>
            <a:ext cx="5340626" cy="307777"/>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Separated into two tabs: Register for “Users” and “Business”</a:t>
            </a:r>
            <a:endParaRPr/>
          </a:p>
        </p:txBody>
      </p:sp>
      <p:pic>
        <p:nvPicPr>
          <p:cNvPr id="177" name="Google Shape;177;p24"/>
          <p:cNvPicPr preferRelativeResize="0"/>
          <p:nvPr/>
        </p:nvPicPr>
        <p:blipFill rotWithShape="1">
          <a:blip r:embed="rId5">
            <a:alphaModFix/>
          </a:blip>
          <a:srcRect b="0" l="0" r="0" t="0"/>
          <a:stretch/>
        </p:blipFill>
        <p:spPr>
          <a:xfrm>
            <a:off x="1888641" y="1591907"/>
            <a:ext cx="2371725" cy="4086225"/>
          </a:xfrm>
          <a:prstGeom prst="rect">
            <a:avLst/>
          </a:prstGeom>
          <a:noFill/>
          <a:ln>
            <a:noFill/>
          </a:ln>
        </p:spPr>
      </p:pic>
      <p:sp>
        <p:nvSpPr>
          <p:cNvPr id="178" name="Google Shape;178;p24"/>
          <p:cNvSpPr txBox="1"/>
          <p:nvPr/>
        </p:nvSpPr>
        <p:spPr>
          <a:xfrm>
            <a:off x="1934614" y="1312097"/>
            <a:ext cx="1042700" cy="243591"/>
          </a:xfrm>
          <a:prstGeom prst="rect">
            <a:avLst/>
          </a:prstGeom>
          <a:solidFill>
            <a:srgbClr val="0097A7"/>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USER</a:t>
            </a:r>
            <a:endParaRPr/>
          </a:p>
        </p:txBody>
      </p:sp>
      <p:sp>
        <p:nvSpPr>
          <p:cNvPr id="179" name="Google Shape;179;p24"/>
          <p:cNvSpPr txBox="1"/>
          <p:nvPr/>
        </p:nvSpPr>
        <p:spPr>
          <a:xfrm>
            <a:off x="1696278" y="1285724"/>
            <a:ext cx="3909391"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BUSINESS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1C. Register Screen - Business</a:t>
            </a:r>
            <a:endParaRPr/>
          </a:p>
        </p:txBody>
      </p:sp>
      <p:pic>
        <p:nvPicPr>
          <p:cNvPr descr="A screenshot of a computer&#10;&#10;Description generated with very high confidence" id="185" name="Google Shape;185;p25"/>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sp>
        <p:nvSpPr>
          <p:cNvPr id="186" name="Google Shape;186;p25"/>
          <p:cNvSpPr txBox="1"/>
          <p:nvPr/>
        </p:nvSpPr>
        <p:spPr>
          <a:xfrm>
            <a:off x="6096000" y="2226365"/>
            <a:ext cx="5340626" cy="1169551"/>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Separated into two tabs: Register for “Users” and “Business”</a:t>
            </a:r>
            <a:br>
              <a:rPr b="0" i="0" lang="en-US"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400"/>
              <a:buFont typeface="Arial"/>
              <a:buChar char="•"/>
            </a:pPr>
            <a:r>
              <a:rPr b="1" i="0" lang="en-US" sz="1400" u="none" cap="none" strike="noStrike">
                <a:solidFill>
                  <a:schemeClr val="dk1"/>
                </a:solidFill>
                <a:latin typeface="Calibri"/>
                <a:ea typeface="Calibri"/>
                <a:cs typeface="Calibri"/>
                <a:sym typeface="Calibri"/>
              </a:rPr>
              <a:t>After business owner registers, it’s required to submit a proof of ownership</a:t>
            </a:r>
            <a:r>
              <a:rPr b="0" i="0" lang="en-US" sz="1400" u="none" cap="none" strike="noStrike">
                <a:solidFill>
                  <a:schemeClr val="dk1"/>
                </a:solidFill>
                <a:latin typeface="Calibri"/>
                <a:ea typeface="Calibri"/>
                <a:cs typeface="Calibri"/>
                <a:sym typeface="Calibri"/>
              </a:rPr>
              <a:t> (utility bill e.g.) and our team will validate all submissions personally prior to acceptance</a:t>
            </a:r>
            <a:endParaRPr/>
          </a:p>
        </p:txBody>
      </p:sp>
      <p:sp>
        <p:nvSpPr>
          <p:cNvPr id="187" name="Google Shape;187;p25"/>
          <p:cNvSpPr txBox="1"/>
          <p:nvPr/>
        </p:nvSpPr>
        <p:spPr>
          <a:xfrm>
            <a:off x="2998699" y="1305403"/>
            <a:ext cx="1261667" cy="243591"/>
          </a:xfrm>
          <a:prstGeom prst="rect">
            <a:avLst/>
          </a:prstGeom>
          <a:solidFill>
            <a:srgbClr val="0097A7"/>
          </a:solidFill>
          <a:ln>
            <a:noFill/>
          </a:ln>
        </p:spPr>
        <p:txBody>
          <a:bodyPr anchorCtr="0" anchor="ctr" bIns="76200" lIns="76200" spcFirstLastPara="1" rIns="76200" wrap="square" tIns="76200">
            <a:noAutofit/>
          </a:bodyPr>
          <a:lstStyle/>
          <a:p>
            <a:pPr indent="0" lvl="0" marL="0" marR="0" rtl="0" algn="ctr">
              <a:lnSpc>
                <a:spcPct val="115000"/>
              </a:lnSpc>
              <a:spcBef>
                <a:spcPts val="0"/>
              </a:spcBef>
              <a:spcAft>
                <a:spcPts val="0"/>
              </a:spcAft>
              <a:buClr>
                <a:srgbClr val="595959"/>
              </a:buClr>
              <a:buSzPts val="1100"/>
              <a:buFont typeface="Arial"/>
              <a:buNone/>
            </a:pPr>
            <a:r>
              <a:rPr b="1" i="0" lang="en-US" sz="1100" u="none" cap="none" strike="noStrike">
                <a:solidFill>
                  <a:srgbClr val="FFFFFF"/>
                </a:solidFill>
                <a:latin typeface="Arial"/>
                <a:ea typeface="Arial"/>
                <a:cs typeface="Arial"/>
                <a:sym typeface="Arial"/>
              </a:rPr>
              <a:t>BUSINESS</a:t>
            </a:r>
            <a:endParaRPr/>
          </a:p>
        </p:txBody>
      </p:sp>
      <p:sp>
        <p:nvSpPr>
          <p:cNvPr id="188" name="Google Shape;188;p25"/>
          <p:cNvSpPr txBox="1"/>
          <p:nvPr/>
        </p:nvSpPr>
        <p:spPr>
          <a:xfrm>
            <a:off x="1888641" y="1305403"/>
            <a:ext cx="10294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USER</a:t>
            </a:r>
            <a:endParaRPr/>
          </a:p>
        </p:txBody>
      </p:sp>
      <p:sp>
        <p:nvSpPr>
          <p:cNvPr id="189" name="Google Shape;189;p25"/>
          <p:cNvSpPr txBox="1"/>
          <p:nvPr/>
        </p:nvSpPr>
        <p:spPr>
          <a:xfrm>
            <a:off x="1961321" y="1696245"/>
            <a:ext cx="2113513"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Fill in: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 of Salon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of employees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Address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Phone Number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Owner’s name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Email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Password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Submit photo (proof of ownership)</a:t>
            </a:r>
            <a:endParaRPr/>
          </a:p>
        </p:txBody>
      </p:sp>
      <p:sp>
        <p:nvSpPr>
          <p:cNvPr id="190" name="Google Shape;190;p25"/>
          <p:cNvSpPr txBox="1"/>
          <p:nvPr/>
        </p:nvSpPr>
        <p:spPr>
          <a:xfrm>
            <a:off x="1775791" y="4890052"/>
            <a:ext cx="2484575"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u="sng">
                <a:solidFill>
                  <a:srgbClr val="595959"/>
                </a:solidFill>
                <a:latin typeface="Calibri"/>
                <a:ea typeface="Calibri"/>
                <a:cs typeface="Calibri"/>
                <a:sym typeface="Calibri"/>
              </a:rPr>
              <a:t>Disclaimer: Vannity asks phone and address to verify the salon’s identity when joining our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6096000" y="365125"/>
            <a:ext cx="525779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 Home Screen </a:t>
            </a:r>
            <a:br>
              <a:rPr lang="en-US"/>
            </a:br>
            <a:r>
              <a:rPr lang="en-US"/>
              <a:t>(Left button)</a:t>
            </a:r>
            <a:endParaRPr/>
          </a:p>
        </p:txBody>
      </p:sp>
      <p:sp>
        <p:nvSpPr>
          <p:cNvPr id="196" name="Google Shape;196;p26"/>
          <p:cNvSpPr txBox="1"/>
          <p:nvPr/>
        </p:nvSpPr>
        <p:spPr>
          <a:xfrm>
            <a:off x="6054586" y="1769640"/>
            <a:ext cx="5340626" cy="3754874"/>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A (Location):</a:t>
            </a:r>
            <a:endParaRPr sz="14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Asks permission to detect location automatically</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Clicking the user can change the location manually to a preset list of locations</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 (Search Bar):</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By taping the search bar the user goes into a search menu (pop down)</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C (Featured Salons):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Side scroll list with images background, salon rating, name and location</a:t>
            </a:r>
            <a:endParaRPr/>
          </a:p>
          <a:p>
            <a:pPr indent="-171450" lvl="0" marL="1714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D (Types of Services):</a:t>
            </a:r>
            <a:endParaRPr/>
          </a:p>
          <a:p>
            <a:pPr indent="-171450" lvl="1" marL="6286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Hyperlink to sortings lists of salons by service type</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We intend to have X services: Hair, nails, hair removal, Aestethics, Massage, Makeup, Barber &amp; Male Grooming, Spa and Freelancer</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pic>
        <p:nvPicPr>
          <p:cNvPr descr="A screenshot of a computer&#10;&#10;Description generated with very high confidence" id="197" name="Google Shape;197;p26"/>
          <p:cNvPicPr preferRelativeResize="0"/>
          <p:nvPr/>
        </p:nvPicPr>
        <p:blipFill rotWithShape="1">
          <a:blip r:embed="rId3">
            <a:alphaModFix/>
          </a:blip>
          <a:srcRect b="0" l="0" r="0" t="0"/>
          <a:stretch/>
        </p:blipFill>
        <p:spPr>
          <a:xfrm>
            <a:off x="1271665" y="0"/>
            <a:ext cx="3605678" cy="6858000"/>
          </a:xfrm>
          <a:prstGeom prst="rect">
            <a:avLst/>
          </a:prstGeom>
          <a:noFill/>
          <a:ln>
            <a:noFill/>
          </a:ln>
        </p:spPr>
      </p:pic>
      <p:pic>
        <p:nvPicPr>
          <p:cNvPr id="198" name="Google Shape;198;p26"/>
          <p:cNvPicPr preferRelativeResize="0"/>
          <p:nvPr/>
        </p:nvPicPr>
        <p:blipFill rotWithShape="1">
          <a:blip r:embed="rId4">
            <a:alphaModFix/>
          </a:blip>
          <a:srcRect b="0" l="0" r="0" t="14529"/>
          <a:stretch/>
        </p:blipFill>
        <p:spPr>
          <a:xfrm>
            <a:off x="1683353" y="1687742"/>
            <a:ext cx="2721463" cy="4137298"/>
          </a:xfrm>
          <a:prstGeom prst="rect">
            <a:avLst/>
          </a:prstGeom>
          <a:noFill/>
          <a:ln>
            <a:noFill/>
          </a:ln>
        </p:spPr>
      </p:pic>
      <p:sp>
        <p:nvSpPr>
          <p:cNvPr id="199" name="Google Shape;199;p26"/>
          <p:cNvSpPr/>
          <p:nvPr/>
        </p:nvSpPr>
        <p:spPr>
          <a:xfrm>
            <a:off x="168697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6"/>
          <p:cNvSpPr/>
          <p:nvPr/>
        </p:nvSpPr>
        <p:spPr>
          <a:xfrm>
            <a:off x="2382298"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6"/>
          <p:cNvSpPr/>
          <p:nvPr/>
        </p:nvSpPr>
        <p:spPr>
          <a:xfrm>
            <a:off x="3077623" y="5494103"/>
            <a:ext cx="695325"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6"/>
          <p:cNvSpPr/>
          <p:nvPr/>
        </p:nvSpPr>
        <p:spPr>
          <a:xfrm>
            <a:off x="3772948" y="5494103"/>
            <a:ext cx="649900" cy="381545"/>
          </a:xfrm>
          <a:prstGeom prst="rect">
            <a:avLst/>
          </a:prstGeom>
          <a:solidFill>
            <a:schemeClr val="lt1"/>
          </a:solid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rker" id="203" name="Google Shape;203;p26"/>
          <p:cNvPicPr preferRelativeResize="0"/>
          <p:nvPr/>
        </p:nvPicPr>
        <p:blipFill rotWithShape="1">
          <a:blip r:embed="rId5">
            <a:alphaModFix/>
          </a:blip>
          <a:srcRect b="0" l="0" r="0" t="0"/>
          <a:stretch/>
        </p:blipFill>
        <p:spPr>
          <a:xfrm>
            <a:off x="3234512" y="5494101"/>
            <a:ext cx="381545" cy="381545"/>
          </a:xfrm>
          <a:prstGeom prst="rect">
            <a:avLst/>
          </a:prstGeom>
          <a:noFill/>
          <a:ln>
            <a:noFill/>
          </a:ln>
        </p:spPr>
      </p:pic>
      <p:pic>
        <p:nvPicPr>
          <p:cNvPr descr="User" id="204" name="Google Shape;204;p26"/>
          <p:cNvPicPr preferRelativeResize="0"/>
          <p:nvPr/>
        </p:nvPicPr>
        <p:blipFill rotWithShape="1">
          <a:blip r:embed="rId6">
            <a:alphaModFix/>
          </a:blip>
          <a:srcRect b="0" l="0" r="0" t="0"/>
          <a:stretch/>
        </p:blipFill>
        <p:spPr>
          <a:xfrm>
            <a:off x="3907140" y="5494101"/>
            <a:ext cx="381545" cy="381545"/>
          </a:xfrm>
          <a:prstGeom prst="rect">
            <a:avLst/>
          </a:prstGeom>
          <a:noFill/>
          <a:ln>
            <a:noFill/>
          </a:ln>
        </p:spPr>
      </p:pic>
      <p:pic>
        <p:nvPicPr>
          <p:cNvPr descr="Flip Calendar" id="205" name="Google Shape;205;p26"/>
          <p:cNvPicPr preferRelativeResize="0"/>
          <p:nvPr/>
        </p:nvPicPr>
        <p:blipFill rotWithShape="1">
          <a:blip r:embed="rId7">
            <a:alphaModFix/>
          </a:blip>
          <a:srcRect b="0" l="0" r="0" t="0"/>
          <a:stretch/>
        </p:blipFill>
        <p:spPr>
          <a:xfrm>
            <a:off x="2544935" y="5484123"/>
            <a:ext cx="381545" cy="381545"/>
          </a:xfrm>
          <a:prstGeom prst="rect">
            <a:avLst/>
          </a:prstGeom>
          <a:noFill/>
          <a:ln>
            <a:noFill/>
          </a:ln>
        </p:spPr>
      </p:pic>
      <p:pic>
        <p:nvPicPr>
          <p:cNvPr descr="Home" id="206" name="Google Shape;206;p26"/>
          <p:cNvPicPr preferRelativeResize="0"/>
          <p:nvPr/>
        </p:nvPicPr>
        <p:blipFill rotWithShape="1">
          <a:blip r:embed="rId8">
            <a:alphaModFix/>
          </a:blip>
          <a:srcRect b="0" l="0" r="0" t="0"/>
          <a:stretch/>
        </p:blipFill>
        <p:spPr>
          <a:xfrm>
            <a:off x="1843862" y="5494102"/>
            <a:ext cx="381545" cy="381545"/>
          </a:xfrm>
          <a:prstGeom prst="rect">
            <a:avLst/>
          </a:prstGeom>
          <a:noFill/>
          <a:ln>
            <a:noFill/>
          </a:ln>
        </p:spPr>
      </p:pic>
      <p:sp>
        <p:nvSpPr>
          <p:cNvPr id="207" name="Google Shape;207;p26"/>
          <p:cNvSpPr/>
          <p:nvPr/>
        </p:nvSpPr>
        <p:spPr>
          <a:xfrm>
            <a:off x="1732503" y="5476402"/>
            <a:ext cx="649900" cy="527113"/>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26"/>
          <p:cNvPicPr preferRelativeResize="0"/>
          <p:nvPr/>
        </p:nvPicPr>
        <p:blipFill rotWithShape="1">
          <a:blip r:embed="rId9">
            <a:alphaModFix/>
          </a:blip>
          <a:srcRect b="0" l="0" r="0" t="0"/>
          <a:stretch/>
        </p:blipFill>
        <p:spPr>
          <a:xfrm>
            <a:off x="1730552" y="992332"/>
            <a:ext cx="2661565" cy="644610"/>
          </a:xfrm>
          <a:prstGeom prst="rect">
            <a:avLst/>
          </a:prstGeom>
          <a:noFill/>
          <a:ln>
            <a:noFill/>
          </a:ln>
        </p:spPr>
      </p:pic>
      <p:sp>
        <p:nvSpPr>
          <p:cNvPr id="209" name="Google Shape;209;p26"/>
          <p:cNvSpPr/>
          <p:nvPr/>
        </p:nvSpPr>
        <p:spPr>
          <a:xfrm>
            <a:off x="3425284" y="1336092"/>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a:t>
            </a:r>
            <a:endParaRPr/>
          </a:p>
        </p:txBody>
      </p:sp>
      <p:sp>
        <p:nvSpPr>
          <p:cNvPr id="210" name="Google Shape;210;p26"/>
          <p:cNvSpPr/>
          <p:nvPr/>
        </p:nvSpPr>
        <p:spPr>
          <a:xfrm>
            <a:off x="3815871" y="3087235"/>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a:t>
            </a:r>
            <a:endParaRPr/>
          </a:p>
        </p:txBody>
      </p:sp>
      <p:sp>
        <p:nvSpPr>
          <p:cNvPr id="211" name="Google Shape;211;p26"/>
          <p:cNvSpPr/>
          <p:nvPr/>
        </p:nvSpPr>
        <p:spPr>
          <a:xfrm>
            <a:off x="2621680" y="1690688"/>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a:t>
            </a:r>
            <a:endParaRPr/>
          </a:p>
        </p:txBody>
      </p:sp>
      <p:sp>
        <p:nvSpPr>
          <p:cNvPr id="212" name="Google Shape;212;p26"/>
          <p:cNvSpPr/>
          <p:nvPr/>
        </p:nvSpPr>
        <p:spPr>
          <a:xfrm>
            <a:off x="3926772" y="4420225"/>
            <a:ext cx="304800" cy="3008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rm Format - template_Blu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