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41" autoAdjust="0"/>
  </p:normalViewPr>
  <p:slideViewPr>
    <p:cSldViewPr snapToGrid="0">
      <p:cViewPr varScale="1">
        <p:scale>
          <a:sx n="72" d="100"/>
          <a:sy n="72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208DDBE-5383-4258-8B1D-74B8A40C9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47363C-0E40-4DBF-B19C-11D7F458FF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BDAE5-3F6A-4DCA-8A85-C56D61F7DB8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B29004-8D65-4B48-A7A9-3E9301F07B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1A023A-C1EE-4E02-9060-77F9C48C0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7CE24-584C-41A5-BA73-8A0103FF09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67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DAB3012-1FDD-4D77-80E0-5C0C246962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37C4E5C-D118-447A-912D-4CB73F686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B69A2-4528-44B6-A1D2-9A791261F93C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D0E90F4-5BC0-42AF-8590-FB56F3457BB9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22F818E-C241-44EE-89F2-53E018FD4BA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E7DA41-9D8E-438E-8016-1D3CBEB94DE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947CC912-42C8-4E0E-BEE5-160230083FE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D6D9A5B5-95DE-451F-A9E5-97C3990FA22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C1DBC3F-B811-4FCA-953B-6331B22D583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C1DBC3F-B811-4FCA-953B-6331B22D583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8188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C1DBC3F-B811-4FCA-953B-6331B22D583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181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B69A2-4528-44B6-A1D2-9A791261F9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1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B69A2-4528-44B6-A1D2-9A791261F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5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B69A2-4528-44B6-A1D2-9A791261F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B69A2-4528-44B6-A1D2-9A791261F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3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B69A2-4528-44B6-A1D2-9A791261F9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9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B69A2-4528-44B6-A1D2-9A791261F9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2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B69A2-4528-44B6-A1D2-9A791261F9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9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B69A2-4528-44B6-A1D2-9A791261F9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7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4DF3C12-8B47-42BD-BD61-1AB62BF3EE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BD5EA-A6D7-4CAD-BE34-CA6C3665F22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A6B160-1E5E-49C8-9D65-C603F872AB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87D7F-61B3-49E2-9E0F-F24610F309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5EB7D2-D7C6-4ABC-AF04-D63710FDB6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87D7F-61B3-49E2-9E0F-F24610F3098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936AE0-C39A-44A1-90A2-4C46B5E3C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BD5EA-A6D7-4CAD-BE34-CA6C3665F22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3BEC23-0FE9-4069-A829-52FD73DBEB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1641-B7BE-462E-87E2-6CF05997181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22EA8D-40E8-4299-9633-76626B65D1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1641-B7BE-462E-87E2-6CF05997181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778419D-3874-4235-9050-98F15B86B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1641-B7BE-462E-87E2-6CF05997181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3548CB6-9C3F-482D-9380-020179EAA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BD5EA-A6D7-4CAD-BE34-CA6C3665F22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417CCCD-AC48-41E7-A812-64D542FAF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1B98-D3A0-4698-8756-CD1F04315BE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84B88D-FF27-406C-A1C3-FB07E0865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1B98-D3A0-4698-8756-CD1F04315BE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6F3CA9-30C4-4762-A885-FB65BB872D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1B98-D3A0-4698-8756-CD1F04315BE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43760" y="6296040"/>
            <a:ext cx="388980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CH" sz="1400" b="0" strike="noStrike" spc="-1">
                <a:solidFill>
                  <a:srgbClr val="808080"/>
                </a:solidFill>
                <a:latin typeface="Arial"/>
                <a:ea typeface="DejaVu Sans"/>
              </a:rPr>
              <a:t>M05 – Open Science and reproducibility | 2022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5" name="Picture 6" descr="Afficher l’image source"/>
          <p:cNvPicPr/>
          <p:nvPr/>
        </p:nvPicPr>
        <p:blipFill>
          <a:blip r:embed="rId14"/>
          <a:stretch/>
        </p:blipFill>
        <p:spPr>
          <a:xfrm>
            <a:off x="9992160" y="100440"/>
            <a:ext cx="2102400" cy="7632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0BF325-9640-4D21-82C0-8EC5B4F6D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D5EA-A6D7-4CAD-BE34-CA6C3665F224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85ACDB6-3A41-465F-8EC3-F29301F9760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" y="24218"/>
            <a:ext cx="586718" cy="5320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43760" y="6296040"/>
            <a:ext cx="388980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CH" sz="1400" b="0" strike="noStrike" spc="-1">
                <a:solidFill>
                  <a:srgbClr val="808080"/>
                </a:solidFill>
                <a:latin typeface="Arial"/>
                <a:ea typeface="DejaVu Sans"/>
              </a:rPr>
              <a:t>M05 – Open Science and reproducibility | 2022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41" name="Picture 6" descr="Afficher l’image source"/>
          <p:cNvPicPr/>
          <p:nvPr/>
        </p:nvPicPr>
        <p:blipFill>
          <a:blip r:embed="rId14"/>
          <a:stretch/>
        </p:blipFill>
        <p:spPr>
          <a:xfrm>
            <a:off x="9992160" y="100440"/>
            <a:ext cx="2102400" cy="7632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F5BC79-BCE7-45EF-A01F-2AF5C7CC3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87D7F-61B3-49E2-9E0F-F24610F30980}" type="slidenum">
              <a:rPr lang="en-US" smtClean="0"/>
              <a:t>‹N°›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FE030C-AE6C-41DB-9538-3DDCCEFBE71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" y="24218"/>
            <a:ext cx="586718" cy="5320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43760" y="6296040"/>
            <a:ext cx="388980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CH" sz="1400" b="0" strike="noStrike" spc="-1">
                <a:solidFill>
                  <a:srgbClr val="808080"/>
                </a:solidFill>
                <a:latin typeface="Arial"/>
                <a:ea typeface="DejaVu Sans"/>
              </a:rPr>
              <a:t>M05 – Open Science and reproducibility | 2022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81" name="Picture 6" descr="Afficher l’image source"/>
          <p:cNvPicPr/>
          <p:nvPr/>
        </p:nvPicPr>
        <p:blipFill>
          <a:blip r:embed="rId14"/>
          <a:stretch/>
        </p:blipFill>
        <p:spPr>
          <a:xfrm>
            <a:off x="9992160" y="100440"/>
            <a:ext cx="2102400" cy="763200"/>
          </a:xfrm>
          <a:prstGeom prst="rect">
            <a:avLst/>
          </a:prstGeom>
          <a:ln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8D6FAE-BD93-4F3D-A60B-C26F58C59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1641-B7BE-462E-87E2-6CF05997181F}" type="slidenum">
              <a:rPr lang="en-US" smtClean="0"/>
              <a:t>‹N°›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A6EB71-D455-42CE-BD0E-A69030E73E0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" y="24218"/>
            <a:ext cx="586718" cy="5320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43760" y="6296040"/>
            <a:ext cx="388980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CH" sz="1400" b="0" strike="noStrike" spc="-1">
                <a:solidFill>
                  <a:srgbClr val="808080"/>
                </a:solidFill>
                <a:latin typeface="Arial"/>
                <a:ea typeface="DejaVu Sans"/>
              </a:rPr>
              <a:t>M05 – Open Science and reproducibility | 2022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21" name="Picture 6" descr="Afficher l’image source"/>
          <p:cNvPicPr/>
          <p:nvPr/>
        </p:nvPicPr>
        <p:blipFill>
          <a:blip r:embed="rId14"/>
          <a:stretch/>
        </p:blipFill>
        <p:spPr>
          <a:xfrm>
            <a:off x="9992160" y="100440"/>
            <a:ext cx="2102400" cy="763200"/>
          </a:xfrm>
          <a:prstGeom prst="rect">
            <a:avLst/>
          </a:prstGeom>
          <a:ln>
            <a:noFill/>
          </a:ln>
        </p:spPr>
      </p:pic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72B53F-8654-49CD-9B56-FF14C34F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1B98-D3A0-4698-8756-CD1F04315BED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11088E-BCF4-4FC0-9991-AAC6EF0315C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" y="24218"/>
            <a:ext cx="586718" cy="5320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Danial/clo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6" Type="http://schemas.openxmlformats.org/officeDocument/2006/relationships/hyperlink" Target="https://coveralls.io/github/rubendecampos/mini-project?branch=main" TargetMode="External"/><Relationship Id="rId5" Type="http://schemas.openxmlformats.org/officeDocument/2006/relationships/hyperlink" Target="https://github.com/rubendecampos/mini-project" TargetMode="External"/><Relationship Id="rId4" Type="http://schemas.openxmlformats.org/officeDocument/2006/relationships/hyperlink" Target="https://app.powerbi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610480" y="2391480"/>
            <a:ext cx="2736000" cy="16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fr-CH" sz="6600" b="0" strike="noStrike" spc="-1" dirty="0" err="1">
                <a:solidFill>
                  <a:srgbClr val="2E75B6"/>
                </a:solidFill>
                <a:latin typeface="Arial"/>
                <a:ea typeface="DejaVu Sans"/>
              </a:rPr>
              <a:t>SaRu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31960" y="446652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CH" sz="2400" b="0" strike="noStrike" spc="-1" dirty="0">
                <a:solidFill>
                  <a:srgbClr val="8B8B8B"/>
                </a:solidFill>
                <a:latin typeface="Arial"/>
                <a:ea typeface="DejaVu Sans"/>
              </a:rPr>
              <a:t>Samuel Michel</a:t>
            </a:r>
            <a:endParaRPr lang="en-US" sz="24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CH" sz="2400" b="0" strike="noStrike" spc="-1" dirty="0">
                <a:solidFill>
                  <a:srgbClr val="8B8B8B"/>
                </a:solidFill>
                <a:latin typeface="Arial"/>
                <a:ea typeface="DejaVu Sans"/>
              </a:rPr>
              <a:t>Ruben De Campos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241B43D-2E5B-4A52-B0B5-BEC3EB4FDF71}" type="slidenum">
              <a:rPr lang="fr-CH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69" name="Picture 2" descr="Afficher l’image source"/>
          <p:cNvPicPr/>
          <p:nvPr/>
        </p:nvPicPr>
        <p:blipFill>
          <a:blip r:embed="rId2"/>
          <a:stretch/>
        </p:blipFill>
        <p:spPr>
          <a:xfrm>
            <a:off x="1960644" y="1586700"/>
            <a:ext cx="3943080" cy="328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2E75B6"/>
                </a:solidFill>
                <a:latin typeface="Arial"/>
                <a:ea typeface="DejaVu Sans"/>
              </a:rPr>
              <a:t>Coveralls.io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39" name="Image 2"/>
          <p:cNvPicPr/>
          <p:nvPr/>
        </p:nvPicPr>
        <p:blipFill>
          <a:blip r:embed="rId3"/>
          <a:stretch/>
        </p:blipFill>
        <p:spPr>
          <a:xfrm>
            <a:off x="1233720" y="1438920"/>
            <a:ext cx="2577960" cy="1204200"/>
          </a:xfrm>
          <a:prstGeom prst="rect">
            <a:avLst/>
          </a:prstGeom>
          <a:ln>
            <a:noFill/>
          </a:ln>
        </p:spPr>
      </p:pic>
      <p:pic>
        <p:nvPicPr>
          <p:cNvPr id="240" name="Image 4"/>
          <p:cNvPicPr/>
          <p:nvPr/>
        </p:nvPicPr>
        <p:blipFill>
          <a:blip r:embed="rId4"/>
          <a:stretch/>
        </p:blipFill>
        <p:spPr>
          <a:xfrm>
            <a:off x="838080" y="2643120"/>
            <a:ext cx="3369240" cy="3334320"/>
          </a:xfrm>
          <a:prstGeom prst="rect">
            <a:avLst/>
          </a:prstGeom>
          <a:ln>
            <a:noFill/>
          </a:ln>
        </p:spPr>
      </p:pic>
      <p:pic>
        <p:nvPicPr>
          <p:cNvPr id="241" name="Image 6"/>
          <p:cNvPicPr/>
          <p:nvPr/>
        </p:nvPicPr>
        <p:blipFill>
          <a:blip r:embed="rId5"/>
          <a:stretch/>
        </p:blipFill>
        <p:spPr>
          <a:xfrm>
            <a:off x="4489560" y="1595880"/>
            <a:ext cx="7525440" cy="4375800"/>
          </a:xfrm>
          <a:prstGeom prst="rect">
            <a:avLst/>
          </a:prstGeom>
          <a:ln>
            <a:noFill/>
          </a:ln>
        </p:spPr>
      </p:pic>
      <p:pic>
        <p:nvPicPr>
          <p:cNvPr id="242" name="Image 8"/>
          <p:cNvPicPr/>
          <p:nvPr/>
        </p:nvPicPr>
        <p:blipFill>
          <a:blip r:embed="rId6"/>
          <a:stretch/>
        </p:blipFill>
        <p:spPr>
          <a:xfrm>
            <a:off x="4762080" y="753120"/>
            <a:ext cx="1333440" cy="559440"/>
          </a:xfrm>
          <a:prstGeom prst="rect">
            <a:avLst/>
          </a:prstGeom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7BA298-3761-4BFD-88C2-16569AA117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1641-B7BE-462E-87E2-6CF05997181F}" type="slidenum">
              <a:rPr lang="en-US" smtClean="0"/>
              <a:t>10</a:t>
            </a:fld>
            <a:endParaRPr lang="en-US"/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BB627D86-22CB-4B77-ABBE-94A009F2CB58}"/>
              </a:ext>
            </a:extLst>
          </p:cNvPr>
          <p:cNvSpPr/>
          <p:nvPr/>
        </p:nvSpPr>
        <p:spPr>
          <a:xfrm>
            <a:off x="1555020" y="5948960"/>
            <a:ext cx="2595600" cy="252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Arial"/>
              </a:rPr>
              <a:t>Coverage from coveralls.io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2E75B6"/>
                </a:solidFill>
                <a:latin typeface="Arial"/>
                <a:ea typeface="DejaVu Sans"/>
              </a:rPr>
              <a:t>Documentation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739260" y="2714040"/>
            <a:ext cx="5356080" cy="27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800" indent="-342720">
              <a:lnSpc>
                <a:spcPct val="100000"/>
              </a:lnSpc>
              <a:spcBef>
                <a:spcPts val="1417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Deployed to </a:t>
            </a:r>
            <a:r>
              <a:rPr lang="en-US" sz="24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Github</a:t>
            </a: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 pages for every push followed by a ‘tag’ (new version)</a:t>
            </a:r>
            <a:endParaRPr lang="en-US" sz="2400" b="0" strike="noStrike" spc="-1" dirty="0">
              <a:latin typeface="Arial"/>
            </a:endParaRPr>
          </a:p>
          <a:p>
            <a:pPr marL="343800" indent="-342720">
              <a:lnSpc>
                <a:spcPct val="100000"/>
              </a:lnSpc>
              <a:spcBef>
                <a:spcPts val="1417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This is the ‘face’ of our software, that the users will use to understand it.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6750360" y="2405160"/>
            <a:ext cx="4885560" cy="333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It explains:</a:t>
            </a:r>
            <a:endParaRPr lang="en-US" sz="2400" b="0" strike="noStrike" spc="-1" dirty="0">
              <a:latin typeface="Arial"/>
            </a:endParaRPr>
          </a:p>
          <a:p>
            <a:pPr marL="457920" indent="-456840">
              <a:lnSpc>
                <a:spcPct val="100000"/>
              </a:lnSpc>
              <a:spcBef>
                <a:spcPts val="1417"/>
              </a:spcBef>
              <a:buClr>
                <a:srgbClr val="1F4E79"/>
              </a:buClr>
              <a:buFont typeface="Arial"/>
              <a:buAutoNum type="arabicPeriod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How to install it</a:t>
            </a:r>
            <a:endParaRPr lang="en-US" sz="2400" b="0" strike="noStrike" spc="-1" dirty="0">
              <a:latin typeface="Arial"/>
            </a:endParaRPr>
          </a:p>
          <a:p>
            <a:pPr marL="457920" indent="-456840">
              <a:lnSpc>
                <a:spcPct val="100000"/>
              </a:lnSpc>
              <a:spcBef>
                <a:spcPts val="1417"/>
              </a:spcBef>
              <a:buClr>
                <a:srgbClr val="1F4E79"/>
              </a:buClr>
              <a:buFont typeface="Arial"/>
              <a:buAutoNum type="arabicPeriod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How to use it</a:t>
            </a:r>
            <a:endParaRPr lang="en-US" sz="2400" b="0" strike="noStrike" spc="-1" dirty="0">
              <a:latin typeface="Arial"/>
            </a:endParaRPr>
          </a:p>
          <a:p>
            <a:pPr marL="457920" indent="-456840">
              <a:lnSpc>
                <a:spcPct val="100000"/>
              </a:lnSpc>
              <a:spcBef>
                <a:spcPts val="1417"/>
              </a:spcBef>
              <a:buClr>
                <a:srgbClr val="1F4E79"/>
              </a:buClr>
              <a:buFont typeface="Arial"/>
              <a:buAutoNum type="arabicPeriod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Every functions and modules</a:t>
            </a:r>
            <a:endParaRPr lang="en-US" sz="2400" b="0" strike="noStrike" spc="-1" dirty="0">
              <a:latin typeface="Arial"/>
            </a:endParaRPr>
          </a:p>
          <a:p>
            <a:pPr marL="457920" indent="-456840">
              <a:lnSpc>
                <a:spcPct val="100000"/>
              </a:lnSpc>
              <a:spcBef>
                <a:spcPts val="1417"/>
              </a:spcBef>
              <a:buClr>
                <a:srgbClr val="1F4E79"/>
              </a:buClr>
              <a:buFont typeface="Arial"/>
              <a:buAutoNum type="arabicPeriod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Everything that is important to note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9B87D1-47DD-41CC-A146-64D90E9E73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1641-B7BE-462E-87E2-6CF05997181F}" type="slidenum">
              <a:rPr lang="en-US" smtClean="0"/>
              <a:t>11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74DB2B-7263-48AB-B555-84B4311E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57" y="1497600"/>
            <a:ext cx="7339616" cy="633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2E75B6"/>
                </a:solidFill>
                <a:latin typeface="Arial"/>
                <a:ea typeface="DejaVu Sans"/>
              </a:rPr>
              <a:t>Documentation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996120" y="1816200"/>
            <a:ext cx="6876720" cy="34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800" indent="-342720">
              <a:lnSpc>
                <a:spcPct val="100000"/>
              </a:lnSpc>
              <a:spcBef>
                <a:spcPts val="1417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Generate the documentation with ‘Sphinx’ (doc written in </a:t>
            </a:r>
            <a:r>
              <a:rPr lang="en-US" sz="24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RestructuredText</a:t>
            </a: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343800" indent="-342720">
              <a:lnSpc>
                <a:spcPct val="100000"/>
              </a:lnSpc>
              <a:spcBef>
                <a:spcPts val="1417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Docstrings written in the code generate documentation automatically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250" name="Group 3"/>
          <p:cNvGrpSpPr/>
          <p:nvPr/>
        </p:nvGrpSpPr>
        <p:grpSpPr>
          <a:xfrm>
            <a:off x="1708200" y="2989440"/>
            <a:ext cx="3259080" cy="878760"/>
            <a:chOff x="1708200" y="2989440"/>
            <a:chExt cx="3259080" cy="878760"/>
          </a:xfrm>
        </p:grpSpPr>
        <p:pic>
          <p:nvPicPr>
            <p:cNvPr id="251" name="Image 5"/>
            <p:cNvPicPr/>
            <p:nvPr/>
          </p:nvPicPr>
          <p:blipFill>
            <a:blip r:embed="rId3"/>
            <a:stretch/>
          </p:blipFill>
          <p:spPr>
            <a:xfrm>
              <a:off x="1708200" y="3434040"/>
              <a:ext cx="3259080" cy="434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2" name="Image 9"/>
            <p:cNvPicPr/>
            <p:nvPr/>
          </p:nvPicPr>
          <p:blipFill>
            <a:blip r:embed="rId4"/>
            <a:stretch/>
          </p:blipFill>
          <p:spPr>
            <a:xfrm>
              <a:off x="1708200" y="2989440"/>
              <a:ext cx="3259080" cy="4579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3" name="Group 4"/>
          <p:cNvGrpSpPr/>
          <p:nvPr/>
        </p:nvGrpSpPr>
        <p:grpSpPr>
          <a:xfrm>
            <a:off x="8519760" y="1991160"/>
            <a:ext cx="2675880" cy="3373560"/>
            <a:chOff x="8519760" y="1991160"/>
            <a:chExt cx="2675880" cy="3373560"/>
          </a:xfrm>
        </p:grpSpPr>
        <p:pic>
          <p:nvPicPr>
            <p:cNvPr id="254" name="Image 12"/>
            <p:cNvPicPr/>
            <p:nvPr/>
          </p:nvPicPr>
          <p:blipFill>
            <a:blip r:embed="rId5"/>
            <a:stretch/>
          </p:blipFill>
          <p:spPr>
            <a:xfrm>
              <a:off x="8519760" y="1991160"/>
              <a:ext cx="2169000" cy="83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5" name="Image 14"/>
            <p:cNvPicPr/>
            <p:nvPr/>
          </p:nvPicPr>
          <p:blipFill>
            <a:blip r:embed="rId6"/>
            <a:stretch/>
          </p:blipFill>
          <p:spPr>
            <a:xfrm>
              <a:off x="8519760" y="2871720"/>
              <a:ext cx="2675880" cy="903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6" name="Image 16"/>
            <p:cNvPicPr/>
            <p:nvPr/>
          </p:nvPicPr>
          <p:blipFill>
            <a:blip r:embed="rId7"/>
            <a:stretch/>
          </p:blipFill>
          <p:spPr>
            <a:xfrm>
              <a:off x="8519760" y="3776400"/>
              <a:ext cx="2393640" cy="76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7" name="Image 18"/>
            <p:cNvPicPr/>
            <p:nvPr/>
          </p:nvPicPr>
          <p:blipFill>
            <a:blip r:embed="rId8"/>
            <a:stretch/>
          </p:blipFill>
          <p:spPr>
            <a:xfrm>
              <a:off x="8519760" y="4527720"/>
              <a:ext cx="2418840" cy="837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AC963F-0105-4B42-8DFF-62E6F96FE5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1641-B7BE-462E-87E2-6CF05997181F}" type="slidenum">
              <a:rPr lang="en-US" smtClean="0"/>
              <a:t>12</a:t>
            </a:fld>
            <a:endParaRPr lang="en-US"/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6AE3070D-906F-4443-A714-7534F1824ADC}"/>
              </a:ext>
            </a:extLst>
          </p:cNvPr>
          <p:cNvSpPr/>
          <p:nvPr/>
        </p:nvSpPr>
        <p:spPr>
          <a:xfrm>
            <a:off x="8610600" y="5285479"/>
            <a:ext cx="2595600" cy="252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Arial"/>
              </a:rPr>
              <a:t>Generation of the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2E75B6"/>
                </a:solidFill>
                <a:latin typeface="Arial"/>
                <a:ea typeface="DejaVu Sans"/>
              </a:rPr>
              <a:t>Documentation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59" name="Image 6"/>
          <p:cNvPicPr/>
          <p:nvPr/>
        </p:nvPicPr>
        <p:blipFill>
          <a:blip r:embed="rId3"/>
          <a:stretch/>
        </p:blipFill>
        <p:spPr>
          <a:xfrm>
            <a:off x="501120" y="2362320"/>
            <a:ext cx="5312160" cy="271908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739080" y="1550520"/>
            <a:ext cx="4191120" cy="41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DejaVu Sans"/>
              </a:rPr>
              <a:t>A docstring comment: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61" name="Image 13"/>
          <p:cNvPicPr/>
          <p:nvPr/>
        </p:nvPicPr>
        <p:blipFill>
          <a:blip r:embed="rId4"/>
          <a:srcRect r="4256"/>
          <a:stretch/>
        </p:blipFill>
        <p:spPr>
          <a:xfrm>
            <a:off x="5984640" y="2305080"/>
            <a:ext cx="5747040" cy="2833560"/>
          </a:xfrm>
          <a:prstGeom prst="rect">
            <a:avLst/>
          </a:prstGeom>
          <a:ln>
            <a:noFill/>
          </a:ln>
        </p:spPr>
      </p:pic>
      <p:sp>
        <p:nvSpPr>
          <p:cNvPr id="262" name="CustomShape 3"/>
          <p:cNvSpPr/>
          <p:nvPr/>
        </p:nvSpPr>
        <p:spPr>
          <a:xfrm>
            <a:off x="6045840" y="1555920"/>
            <a:ext cx="4191120" cy="41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DejaVu Sans"/>
              </a:rPr>
              <a:t>Its documentation: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4948EF1-7E34-4715-A421-D1487E13C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1641-B7BE-462E-87E2-6CF05997181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2E75B6"/>
                </a:solidFill>
                <a:latin typeface="Arial"/>
                <a:ea typeface="DejaVu Sans"/>
              </a:rPr>
              <a:t>Documentation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39080" y="1513440"/>
            <a:ext cx="4191120" cy="41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Doctests</a:t>
            </a: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: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6045840" y="1516680"/>
            <a:ext cx="4840920" cy="41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DejaVu Sans"/>
              </a:rPr>
              <a:t>Displayed in the documentation: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66" name="Image 2"/>
          <p:cNvPicPr/>
          <p:nvPr/>
        </p:nvPicPr>
        <p:blipFill>
          <a:blip r:embed="rId3"/>
          <a:stretch/>
        </p:blipFill>
        <p:spPr>
          <a:xfrm>
            <a:off x="5855040" y="2478240"/>
            <a:ext cx="6004800" cy="3084120"/>
          </a:xfrm>
          <a:prstGeom prst="rect">
            <a:avLst/>
          </a:prstGeom>
          <a:ln>
            <a:noFill/>
          </a:ln>
        </p:spPr>
      </p:pic>
      <p:grpSp>
        <p:nvGrpSpPr>
          <p:cNvPr id="267" name="Group 4"/>
          <p:cNvGrpSpPr/>
          <p:nvPr/>
        </p:nvGrpSpPr>
        <p:grpSpPr>
          <a:xfrm>
            <a:off x="662760" y="1950840"/>
            <a:ext cx="5043240" cy="4138560"/>
            <a:chOff x="662760" y="1950840"/>
            <a:chExt cx="5043240" cy="4138560"/>
          </a:xfrm>
        </p:grpSpPr>
        <p:pic>
          <p:nvPicPr>
            <p:cNvPr id="268" name="Image 4"/>
            <p:cNvPicPr/>
            <p:nvPr/>
          </p:nvPicPr>
          <p:blipFill>
            <a:blip r:embed="rId4"/>
            <a:stretch/>
          </p:blipFill>
          <p:spPr>
            <a:xfrm>
              <a:off x="662760" y="1950840"/>
              <a:ext cx="5043240" cy="1883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9" name="Image 7"/>
            <p:cNvPicPr/>
            <p:nvPr/>
          </p:nvPicPr>
          <p:blipFill>
            <a:blip r:embed="rId5"/>
            <a:srcRect b="35019"/>
            <a:stretch/>
          </p:blipFill>
          <p:spPr>
            <a:xfrm>
              <a:off x="662760" y="3895920"/>
              <a:ext cx="5043240" cy="2193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4BF637-8A1A-465C-B294-43780E8B16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1641-B7BE-462E-87E2-6CF05997181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2E75B6"/>
                </a:solidFill>
                <a:latin typeface="Arial"/>
                <a:ea typeface="DejaVu Sans"/>
              </a:rPr>
              <a:t>Packaging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729555" y="1271520"/>
            <a:ext cx="4191120" cy="41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New structure: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72" name="Image 271"/>
          <p:cNvPicPr/>
          <p:nvPr/>
        </p:nvPicPr>
        <p:blipFill>
          <a:blip r:embed="rId3"/>
          <a:stretch/>
        </p:blipFill>
        <p:spPr>
          <a:xfrm>
            <a:off x="601980" y="1756155"/>
            <a:ext cx="5303520" cy="2405880"/>
          </a:xfrm>
          <a:prstGeom prst="rect">
            <a:avLst/>
          </a:prstGeom>
          <a:ln>
            <a:noFill/>
          </a:ln>
        </p:spPr>
      </p:pic>
      <p:pic>
        <p:nvPicPr>
          <p:cNvPr id="273" name="Image 272"/>
          <p:cNvPicPr/>
          <p:nvPr/>
        </p:nvPicPr>
        <p:blipFill>
          <a:blip r:embed="rId4"/>
          <a:stretch/>
        </p:blipFill>
        <p:spPr>
          <a:xfrm>
            <a:off x="601980" y="4513320"/>
            <a:ext cx="6325200" cy="1554480"/>
          </a:xfrm>
          <a:prstGeom prst="rect">
            <a:avLst/>
          </a:prstGeom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67BCCF5-A9E0-4E07-BB17-7ED05A4C0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1B98-D3A0-4698-8756-CD1F04315BED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F8B7FD41-9705-4902-9190-C2F76537B589}"/>
              </a:ext>
            </a:extLst>
          </p:cNvPr>
          <p:cNvSpPr/>
          <p:nvPr/>
        </p:nvSpPr>
        <p:spPr>
          <a:xfrm>
            <a:off x="658140" y="4162035"/>
            <a:ext cx="2595600" cy="252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 dirty="0" err="1">
                <a:latin typeface="Arial"/>
              </a:rPr>
              <a:t>Github</a:t>
            </a:r>
            <a:r>
              <a:rPr lang="en-US" sz="1050" b="0" strike="noStrike" spc="-1" dirty="0">
                <a:latin typeface="Arial"/>
              </a:rPr>
              <a:t> repository</a:t>
            </a: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D9F15C2C-C732-4B49-AA0A-C6A05D4E36B8}"/>
              </a:ext>
            </a:extLst>
          </p:cNvPr>
          <p:cNvSpPr/>
          <p:nvPr/>
        </p:nvSpPr>
        <p:spPr>
          <a:xfrm>
            <a:off x="658140" y="6045208"/>
            <a:ext cx="2595600" cy="252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 dirty="0" err="1">
                <a:latin typeface="Arial"/>
              </a:rPr>
              <a:t>SaRu</a:t>
            </a:r>
            <a:r>
              <a:rPr lang="en-US" sz="1050" b="0" strike="noStrike" spc="-1" dirty="0">
                <a:latin typeface="Arial"/>
              </a:rPr>
              <a:t> code</a:t>
            </a: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B6620FAC-FED2-46DA-8001-4187DF0E4A35}"/>
              </a:ext>
            </a:extLst>
          </p:cNvPr>
          <p:cNvSpPr/>
          <p:nvPr/>
        </p:nvSpPr>
        <p:spPr>
          <a:xfrm>
            <a:off x="7271327" y="1271519"/>
            <a:ext cx="4191120" cy="1424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Manually upload:</a:t>
            </a:r>
          </a:p>
          <a:p>
            <a:pPr marL="34362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808080"/>
                </a:solidFill>
                <a:latin typeface="Arial"/>
              </a:rPr>
              <a:t>Zip the package</a:t>
            </a:r>
          </a:p>
          <a:p>
            <a:pPr marL="34362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808080"/>
                </a:solidFill>
                <a:latin typeface="Arial"/>
              </a:rPr>
              <a:t>Upload to (test)</a:t>
            </a:r>
            <a:r>
              <a:rPr lang="en-US" b="0" strike="noStrike" spc="-1" dirty="0" err="1">
                <a:solidFill>
                  <a:srgbClr val="808080"/>
                </a:solidFill>
                <a:latin typeface="Arial"/>
              </a:rPr>
              <a:t>PyPi</a:t>
            </a:r>
            <a:endParaRPr lang="en-US" b="0" strike="noStrike" spc="-1" dirty="0">
              <a:latin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B787C3-19B7-4FF3-8A20-F0E0FE979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804" y="2661754"/>
            <a:ext cx="4819643" cy="1654898"/>
          </a:xfrm>
          <a:prstGeom prst="rect">
            <a:avLst/>
          </a:prstGeom>
        </p:spPr>
      </p:pic>
      <p:sp>
        <p:nvSpPr>
          <p:cNvPr id="16" name="CustomShape 2">
            <a:extLst>
              <a:ext uri="{FF2B5EF4-FFF2-40B4-BE49-F238E27FC236}">
                <a16:creationId xmlns:a16="http://schemas.microsoft.com/office/drawing/2014/main" id="{DE7549D1-C588-4606-BE64-604EC49C5E2F}"/>
              </a:ext>
            </a:extLst>
          </p:cNvPr>
          <p:cNvSpPr/>
          <p:nvPr/>
        </p:nvSpPr>
        <p:spPr>
          <a:xfrm>
            <a:off x="7271327" y="4735272"/>
            <a:ext cx="4729187" cy="1424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github</a:t>
            </a: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 action:</a:t>
            </a:r>
          </a:p>
          <a:p>
            <a:pPr marL="720">
              <a:lnSpc>
                <a:spcPct val="100000"/>
              </a:lnSpc>
              <a:spcBef>
                <a:spcPts val="1417"/>
              </a:spcBef>
            </a:pPr>
            <a:r>
              <a:rPr lang="en-US" spc="-1" dirty="0" err="1">
                <a:solidFill>
                  <a:srgbClr val="808080"/>
                </a:solidFill>
                <a:latin typeface="Arial"/>
              </a:rPr>
              <a:t>pypa</a:t>
            </a:r>
            <a:r>
              <a:rPr lang="en-US" spc="-1" dirty="0">
                <a:solidFill>
                  <a:srgbClr val="808080"/>
                </a:solidFill>
                <a:latin typeface="Arial"/>
              </a:rPr>
              <a:t>/</a:t>
            </a:r>
            <a:r>
              <a:rPr lang="en-US" spc="-1" dirty="0" err="1">
                <a:solidFill>
                  <a:srgbClr val="808080"/>
                </a:solidFill>
                <a:latin typeface="Arial"/>
              </a:rPr>
              <a:t>gh-action-pypi-publish@master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2E75B6"/>
                </a:solidFill>
                <a:latin typeface="Arial"/>
                <a:ea typeface="DejaVu Sans"/>
              </a:rPr>
              <a:t>License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67BCCF5-A9E0-4E07-BB17-7ED05A4C0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1B98-D3A0-4698-8756-CD1F04315BE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5BA5E97-D3F2-42C9-A702-27A0979EF865}"/>
              </a:ext>
            </a:extLst>
          </p:cNvPr>
          <p:cNvSpPr/>
          <p:nvPr/>
        </p:nvSpPr>
        <p:spPr>
          <a:xfrm>
            <a:off x="758129" y="1689480"/>
            <a:ext cx="8433495" cy="383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Licensed under the 3-clause BSD License</a:t>
            </a:r>
          </a:p>
          <a:p>
            <a:pPr marL="34362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Arial"/>
              </a:rPr>
              <a:t>Permissive license</a:t>
            </a:r>
          </a:p>
          <a:p>
            <a:pPr marL="34362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</a:rPr>
              <a:t>One of the most popular</a:t>
            </a:r>
          </a:p>
          <a:p>
            <a:pPr marL="34362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</a:rPr>
              <a:t>Few res</a:t>
            </a:r>
            <a:r>
              <a:rPr lang="en-US" sz="2400" spc="-1" dirty="0">
                <a:solidFill>
                  <a:srgbClr val="808080"/>
                </a:solidFill>
                <a:latin typeface="Arial"/>
              </a:rPr>
              <a:t>trictions</a:t>
            </a:r>
          </a:p>
          <a:p>
            <a:pPr marL="343620" indent="-34290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</a:rPr>
              <a:t>3 for </a:t>
            </a:r>
            <a:r>
              <a:rPr lang="en-US" sz="2400" spc="-1" dirty="0">
                <a:solidFill>
                  <a:srgbClr val="808080"/>
                </a:solidFill>
                <a:latin typeface="Arial"/>
              </a:rPr>
              <a:t>3</a:t>
            </a:r>
            <a:r>
              <a:rPr lang="en-US" sz="2400" b="0" strike="noStrike" spc="-1" dirty="0">
                <a:solidFill>
                  <a:srgbClr val="808080"/>
                </a:solidFill>
                <a:latin typeface="Arial"/>
              </a:rPr>
              <a:t> clause (remove the acknowledgement)</a:t>
            </a:r>
          </a:p>
          <a:p>
            <a:pPr marL="720">
              <a:lnSpc>
                <a:spcPct val="100000"/>
              </a:lnSpc>
              <a:spcBef>
                <a:spcPts val="1417"/>
              </a:spcBef>
            </a:pPr>
            <a:r>
              <a:rPr lang="en-US" sz="2400" spc="-1" dirty="0">
                <a:solidFill>
                  <a:srgbClr val="808080"/>
                </a:solidFill>
                <a:latin typeface="Arial"/>
              </a:rPr>
              <a:t>	</a:t>
            </a:r>
            <a:r>
              <a:rPr lang="en-US" sz="2400" i="1" spc="-1" dirty="0">
                <a:solidFill>
                  <a:srgbClr val="808080"/>
                </a:solidFill>
                <a:latin typeface="Arial"/>
              </a:rPr>
              <a:t>“this product include software developed by …”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807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2E75B6"/>
                </a:solidFill>
                <a:latin typeface="Arial"/>
              </a:rPr>
              <a:t>Useful links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67BCCF5-A9E0-4E07-BB17-7ED05A4C0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1B98-D3A0-4698-8756-CD1F04315BE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744FE4B-DBC8-49F7-A3F0-B6BA3C5BEBA3}"/>
              </a:ext>
            </a:extLst>
          </p:cNvPr>
          <p:cNvSpPr/>
          <p:nvPr/>
        </p:nvSpPr>
        <p:spPr>
          <a:xfrm>
            <a:off x="838080" y="1689479"/>
            <a:ext cx="10253254" cy="4244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800" indent="-342720">
              <a:spcBef>
                <a:spcPts val="1417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808080"/>
                </a:solidFill>
                <a:latin typeface="Arial"/>
              </a:rPr>
              <a:t>Cloc</a:t>
            </a:r>
            <a:r>
              <a:rPr lang="en-US" sz="2400" spc="-1" dirty="0">
                <a:solidFill>
                  <a:srgbClr val="808080"/>
                </a:solidFill>
                <a:latin typeface="Arial"/>
              </a:rPr>
              <a:t>: </a:t>
            </a:r>
            <a:r>
              <a:rPr lang="en-US" sz="2400" dirty="0">
                <a:hlinkClick r:id="rId3"/>
              </a:rPr>
              <a:t>https://github.com/AlDanial/cloc</a:t>
            </a:r>
            <a:endParaRPr lang="en-US" sz="2400" spc="-1" dirty="0">
              <a:latin typeface="Arial"/>
            </a:endParaRPr>
          </a:p>
          <a:p>
            <a:pPr marL="343980" indent="-342900">
              <a:spcBef>
                <a:spcPts val="1417"/>
              </a:spcBef>
              <a:buClr>
                <a:srgbClr val="1F4E79"/>
              </a:buClr>
              <a:buFont typeface="Arial" panose="020B0604020202020204" pitchFamily="34" charset="0"/>
              <a:buChar char="•"/>
            </a:pPr>
            <a:r>
              <a:rPr lang="en-US" sz="2400" spc="-1" dirty="0" err="1">
                <a:solidFill>
                  <a:srgbClr val="808080"/>
                </a:solidFill>
              </a:rPr>
              <a:t>PowerBi</a:t>
            </a:r>
            <a:r>
              <a:rPr lang="en-US" sz="2400" spc="-1" dirty="0">
                <a:solidFill>
                  <a:srgbClr val="808080"/>
                </a:solidFill>
              </a:rPr>
              <a:t>: </a:t>
            </a:r>
            <a:r>
              <a:rPr lang="en-US" sz="2400" spc="-1" dirty="0">
                <a:solidFill>
                  <a:srgbClr val="808080"/>
                </a:solidFill>
                <a:hlinkClick r:id="rId4"/>
              </a:rPr>
              <a:t>https://app.powerbi.com</a:t>
            </a:r>
            <a:endParaRPr lang="en-US" sz="2400" spc="-1" dirty="0">
              <a:solidFill>
                <a:srgbClr val="808080"/>
              </a:solidFill>
            </a:endParaRPr>
          </a:p>
          <a:p>
            <a:pPr marL="343980" indent="-342900">
              <a:spcBef>
                <a:spcPts val="1417"/>
              </a:spcBef>
              <a:buClr>
                <a:srgbClr val="1F4E79"/>
              </a:buClr>
              <a:buFont typeface="Arial" panose="020B0604020202020204" pitchFamily="34" charset="0"/>
              <a:buChar char="•"/>
            </a:pPr>
            <a:r>
              <a:rPr lang="en-US" sz="2400" spc="-1" dirty="0" err="1">
                <a:solidFill>
                  <a:srgbClr val="808080"/>
                </a:solidFill>
              </a:rPr>
              <a:t>SaRu</a:t>
            </a:r>
            <a:r>
              <a:rPr lang="en-US" sz="2400" spc="-1" dirty="0">
                <a:solidFill>
                  <a:srgbClr val="808080"/>
                </a:solidFill>
              </a:rPr>
              <a:t>: </a:t>
            </a:r>
            <a:r>
              <a:rPr lang="fr-CH" sz="2400" dirty="0">
                <a:hlinkClick r:id="rId5"/>
              </a:rPr>
              <a:t>https://github.com/rubendecampos/mini-project</a:t>
            </a:r>
            <a:endParaRPr lang="fr-CH" sz="2400" dirty="0"/>
          </a:p>
          <a:p>
            <a:pPr marL="343980" indent="-342900">
              <a:spcBef>
                <a:spcPts val="1417"/>
              </a:spcBef>
              <a:buClr>
                <a:srgbClr val="1F4E79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</a:rPr>
              <a:t>Coverage: </a:t>
            </a:r>
            <a:r>
              <a:rPr lang="en-US" sz="2400" dirty="0">
                <a:hlinkClick r:id="rId6"/>
              </a:rPr>
              <a:t>https://coveralls.io/github/rubendecampos/mini-project?branch=main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30351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2E75B6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30080" y="1717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Github project : 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DejaVu Sans"/>
              </a:rPr>
              <a:t>Small project description and steps to follow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DejaVu Sans"/>
              </a:rPr>
              <a:t>Everything necessary to reproduce the work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808080"/>
                </a:solidFill>
                <a:latin typeface="Arial"/>
                <a:ea typeface="DejaVu Sans"/>
              </a:rPr>
              <a:t>Environment</a:t>
            </a:r>
            <a:endParaRPr lang="en-US" sz="2000" b="0" strike="noStrike" spc="-1">
              <a:latin typeface="Arial"/>
            </a:endParaRPr>
          </a:p>
          <a:p>
            <a:pPr marL="1143000" lvl="2" indent="-22752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808080"/>
                </a:solidFill>
                <a:latin typeface="Arial"/>
                <a:ea typeface="DejaVu Sans"/>
              </a:rPr>
              <a:t>Data</a:t>
            </a:r>
            <a:endParaRPr lang="en-US" sz="2000" b="0" strike="noStrike" spc="-1">
              <a:latin typeface="Arial"/>
            </a:endParaRPr>
          </a:p>
          <a:p>
            <a:pPr marL="1143000" lvl="2" indent="-22752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808080"/>
                </a:solidFill>
                <a:latin typeface="Arial"/>
                <a:ea typeface="DejaVu Sans"/>
              </a:rPr>
              <a:t>Code</a:t>
            </a:r>
            <a:endParaRPr lang="en-US" sz="20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Small code to try to get it to work</a:t>
            </a:r>
            <a:endParaRPr lang="en-US" sz="2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Goal : split the project in appropriate files as in the designed workflow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2E75B6"/>
                </a:solidFill>
                <a:latin typeface="Arial"/>
                <a:ea typeface="DejaVu Sans"/>
              </a:rPr>
              <a:t>Implementation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46720" y="1600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Basic workflow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2CBA6FA-C73E-4E0C-BD9B-6185CE657950}" type="slidenum">
              <a:rPr lang="fr-CH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0CA88D-B9AD-491C-BD7D-4DF57E44D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87D7F-61B3-49E2-9E0F-F24610F30980}" type="slidenum">
              <a:rPr lang="en-US" smtClean="0"/>
              <a:t>3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CBA148-DEE2-4EF7-B7E0-6C1033D3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26820"/>
            <a:ext cx="10629240" cy="33195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2E75B6"/>
                </a:solidFill>
                <a:latin typeface="Arial"/>
                <a:ea typeface="DejaVu Sans"/>
              </a:rPr>
              <a:t>VC Git and Code sharing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30440" y="1717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Github</a:t>
            </a: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 project : </a:t>
            </a:r>
            <a:endParaRPr lang="en-US" sz="24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Commit often</a:t>
            </a:r>
            <a:endParaRPr lang="en-US" sz="24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Work on different branch</a:t>
            </a:r>
            <a:endParaRPr lang="en-US" sz="24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Keep everything tidy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91" name="Image 150"/>
          <p:cNvPicPr/>
          <p:nvPr/>
        </p:nvPicPr>
        <p:blipFill>
          <a:blip r:embed="rId3"/>
          <a:stretch/>
        </p:blipFill>
        <p:spPr>
          <a:xfrm>
            <a:off x="1710559" y="3774162"/>
            <a:ext cx="1780786" cy="741640"/>
          </a:xfrm>
          <a:prstGeom prst="rect">
            <a:avLst/>
          </a:prstGeom>
          <a:ln>
            <a:noFill/>
          </a:ln>
        </p:spPr>
      </p:pic>
      <p:pic>
        <p:nvPicPr>
          <p:cNvPr id="192" name="Image 151"/>
          <p:cNvPicPr/>
          <p:nvPr/>
        </p:nvPicPr>
        <p:blipFill>
          <a:blip r:embed="rId4"/>
          <a:stretch/>
        </p:blipFill>
        <p:spPr>
          <a:xfrm>
            <a:off x="1830632" y="4837235"/>
            <a:ext cx="1780786" cy="997020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353B48-40D7-42B9-93D0-01A3636B1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87D7F-61B3-49E2-9E0F-F24610F30980}" type="slidenum">
              <a:rPr lang="en-US" smtClean="0"/>
              <a:t>4</a:t>
            </a:fld>
            <a:endParaRPr lang="en-US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8B82D2-D439-469C-9FBA-C9832933C653}"/>
              </a:ext>
            </a:extLst>
          </p:cNvPr>
          <p:cNvGrpSpPr/>
          <p:nvPr/>
        </p:nvGrpSpPr>
        <p:grpSpPr>
          <a:xfrm>
            <a:off x="4591537" y="4072038"/>
            <a:ext cx="6672571" cy="2079361"/>
            <a:chOff x="4572389" y="4114942"/>
            <a:chExt cx="6672571" cy="2079361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1055DA86-EA34-4C65-9724-2C81CB9A68BA}"/>
                </a:ext>
              </a:extLst>
            </p:cNvPr>
            <p:cNvGrpSpPr/>
            <p:nvPr/>
          </p:nvGrpSpPr>
          <p:grpSpPr>
            <a:xfrm>
              <a:off x="4572389" y="4327068"/>
              <a:ext cx="1687832" cy="1370423"/>
              <a:chOff x="8649429" y="2307168"/>
              <a:chExt cx="1332771" cy="1082134"/>
            </a:xfrm>
          </p:grpSpPr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B8ED25C3-C858-421E-9D1B-411B0E450D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993"/>
              <a:stretch/>
            </p:blipFill>
            <p:spPr>
              <a:xfrm>
                <a:off x="8839200" y="2307168"/>
                <a:ext cx="1143000" cy="1082134"/>
              </a:xfrm>
              <a:prstGeom prst="rect">
                <a:avLst/>
              </a:prstGeom>
            </p:spPr>
          </p:pic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00AB5D90-5F84-4DFE-8E32-FF4B0D19A4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97342"/>
              <a:stretch/>
            </p:blipFill>
            <p:spPr>
              <a:xfrm>
                <a:off x="8649429" y="2307168"/>
                <a:ext cx="189771" cy="1082134"/>
              </a:xfrm>
              <a:prstGeom prst="rect">
                <a:avLst/>
              </a:prstGeom>
            </p:spPr>
          </p:pic>
        </p:grp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1153291D-AF91-4FB8-9943-A1D31D889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9970" y="4114942"/>
              <a:ext cx="4664990" cy="1783944"/>
            </a:xfrm>
            <a:prstGeom prst="rect">
              <a:avLst/>
            </a:prstGeom>
          </p:spPr>
        </p:pic>
        <p:sp>
          <p:nvSpPr>
            <p:cNvPr id="16" name="CustomShape 4">
              <a:extLst>
                <a:ext uri="{FF2B5EF4-FFF2-40B4-BE49-F238E27FC236}">
                  <a16:creationId xmlns:a16="http://schemas.microsoft.com/office/drawing/2014/main" id="{00927289-0C2A-4F90-988C-6AA0D577DA36}"/>
                </a:ext>
              </a:extLst>
            </p:cNvPr>
            <p:cNvSpPr/>
            <p:nvPr/>
          </p:nvSpPr>
          <p:spPr>
            <a:xfrm>
              <a:off x="5253699" y="5944103"/>
              <a:ext cx="50414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CH" sz="1050" b="0" strike="noStrike" spc="-1" dirty="0">
                  <a:solidFill>
                    <a:srgbClr val="000000"/>
                  </a:solidFill>
                  <a:latin typeface="Arial"/>
                </a:rPr>
                <a:t>Nbr of commit </a:t>
              </a:r>
              <a:r>
                <a:rPr lang="fr-CH" sz="1050" b="0" strike="noStrike" spc="-1" dirty="0" err="1">
                  <a:solidFill>
                    <a:srgbClr val="000000"/>
                  </a:solidFill>
                  <a:latin typeface="Arial"/>
                </a:rPr>
                <a:t>histogram</a:t>
              </a:r>
              <a:r>
                <a:rPr lang="fr-CH" sz="1050" b="0" strike="noStrike" spc="-1" dirty="0">
                  <a:solidFill>
                    <a:srgbClr val="000000"/>
                  </a:solidFill>
                  <a:latin typeface="Arial"/>
                </a:rPr>
                <a:t> + graph of </a:t>
              </a:r>
              <a:r>
                <a:rPr lang="fr-CH" sz="1050" b="0" strike="noStrike" spc="-1" dirty="0" err="1">
                  <a:solidFill>
                    <a:srgbClr val="000000"/>
                  </a:solidFill>
                  <a:latin typeface="Arial"/>
                </a:rPr>
                <a:t>our</a:t>
              </a:r>
              <a:r>
                <a:rPr lang="fr-CH" sz="105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fr-CH" sz="1050" b="0" strike="noStrike" spc="-1" dirty="0" err="1">
                  <a:solidFill>
                    <a:srgbClr val="000000"/>
                  </a:solidFill>
                  <a:latin typeface="Arial"/>
                </a:rPr>
                <a:t>most</a:t>
              </a:r>
              <a:r>
                <a:rPr lang="fr-CH" sz="1050" b="0" strike="noStrike" spc="-1" dirty="0">
                  <a:solidFill>
                    <a:srgbClr val="000000"/>
                  </a:solidFill>
                  <a:latin typeface="Arial"/>
                </a:rPr>
                <a:t> productive </a:t>
              </a:r>
              <a:r>
                <a:rPr lang="fr-CH" sz="1050" b="0" strike="noStrike" spc="-1" dirty="0" err="1">
                  <a:solidFill>
                    <a:srgbClr val="000000"/>
                  </a:solidFill>
                  <a:latin typeface="Arial"/>
                </a:rPr>
                <a:t>week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4A4FEA2-0E1A-464A-8C7A-F721C77072FC}"/>
              </a:ext>
            </a:extLst>
          </p:cNvPr>
          <p:cNvGrpSpPr/>
          <p:nvPr/>
        </p:nvGrpSpPr>
        <p:grpSpPr>
          <a:xfrm>
            <a:off x="5213096" y="1914974"/>
            <a:ext cx="5122645" cy="1953356"/>
            <a:chOff x="5536469" y="1782412"/>
            <a:chExt cx="5122645" cy="195335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539259F-0265-4B67-89B8-4C44C02D0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36469" y="1782412"/>
              <a:ext cx="5114925" cy="1712021"/>
            </a:xfrm>
            <a:prstGeom prst="rect">
              <a:avLst/>
            </a:prstGeom>
          </p:spPr>
        </p:pic>
        <p:sp>
          <p:nvSpPr>
            <p:cNvPr id="17" name="CustomShape 4">
              <a:extLst>
                <a:ext uri="{FF2B5EF4-FFF2-40B4-BE49-F238E27FC236}">
                  <a16:creationId xmlns:a16="http://schemas.microsoft.com/office/drawing/2014/main" id="{954C0CDA-70B5-4B88-9ED7-52C85F1DC983}"/>
                </a:ext>
              </a:extLst>
            </p:cNvPr>
            <p:cNvSpPr/>
            <p:nvPr/>
          </p:nvSpPr>
          <p:spPr>
            <a:xfrm>
              <a:off x="5617674" y="3485568"/>
              <a:ext cx="50414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CH" sz="1050" b="0" strike="noStrike" spc="-1" dirty="0">
                  <a:solidFill>
                    <a:srgbClr val="000000"/>
                  </a:solidFill>
                  <a:latin typeface="Arial"/>
                </a:rPr>
                <a:t>Nbr of </a:t>
              </a:r>
              <a:r>
                <a:rPr lang="fr-CH" sz="1050" b="0" strike="noStrike" spc="-1" dirty="0" err="1">
                  <a:solidFill>
                    <a:srgbClr val="000000"/>
                  </a:solidFill>
                  <a:latin typeface="Arial"/>
                </a:rPr>
                <a:t>blank</a:t>
              </a:r>
              <a:r>
                <a:rPr lang="fr-CH" sz="1050" b="0" strike="noStrike" spc="-1" dirty="0">
                  <a:solidFill>
                    <a:srgbClr val="000000"/>
                  </a:solidFill>
                  <a:latin typeface="Arial"/>
                </a:rPr>
                <a:t> line, comment and code </a:t>
              </a:r>
              <a:r>
                <a:rPr lang="fr-CH" sz="1050" b="0" strike="noStrike" spc="-1" dirty="0" err="1">
                  <a:solidFill>
                    <a:srgbClr val="000000"/>
                  </a:solidFill>
                  <a:latin typeface="Arial"/>
                </a:rPr>
                <a:t>using</a:t>
              </a:r>
              <a:r>
                <a:rPr lang="fr-CH" sz="1050" b="0" strike="noStrike" spc="-1" dirty="0">
                  <a:solidFill>
                    <a:srgbClr val="000000"/>
                  </a:solidFill>
                  <a:latin typeface="Arial"/>
                </a:rPr>
                <a:t> ‘cloc’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9" name="CustomShape 2">
            <a:extLst>
              <a:ext uri="{FF2B5EF4-FFF2-40B4-BE49-F238E27FC236}">
                <a16:creationId xmlns:a16="http://schemas.microsoft.com/office/drawing/2014/main" id="{1BD5483C-9B7A-4FD4-866D-CC03248083BA}"/>
              </a:ext>
            </a:extLst>
          </p:cNvPr>
          <p:cNvSpPr/>
          <p:nvPr/>
        </p:nvSpPr>
        <p:spPr>
          <a:xfrm>
            <a:off x="10489649" y="2388285"/>
            <a:ext cx="971911" cy="998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spc="-1" dirty="0">
                <a:solidFill>
                  <a:srgbClr val="808080"/>
                </a:solidFill>
                <a:latin typeface="Arial"/>
              </a:rPr>
              <a:t>70%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spc="-1" dirty="0">
                <a:solidFill>
                  <a:srgbClr val="808080"/>
                </a:solidFill>
                <a:latin typeface="Arial"/>
              </a:rPr>
              <a:t>ratio !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24A73E1F-83FD-492E-8106-01CCC38D86D2}"/>
              </a:ext>
            </a:extLst>
          </p:cNvPr>
          <p:cNvSpPr/>
          <p:nvPr/>
        </p:nvSpPr>
        <p:spPr>
          <a:xfrm>
            <a:off x="7326964" y="1305514"/>
            <a:ext cx="2217086" cy="4889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spc="-1" dirty="0">
                <a:solidFill>
                  <a:srgbClr val="808080"/>
                </a:solidFill>
                <a:latin typeface="Arial"/>
              </a:rPr>
              <a:t>Insight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2E75B6"/>
                </a:solidFill>
                <a:latin typeface="Arial"/>
                <a:ea typeface="DejaVu Sans"/>
              </a:rPr>
              <a:t>VC Git and Code sharing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30440" y="1717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5" name="Image 154"/>
          <p:cNvPicPr/>
          <p:nvPr/>
        </p:nvPicPr>
        <p:blipFill>
          <a:blip r:embed="rId3"/>
          <a:srcRect l="6640" t="6661" r="31359" b="53418"/>
          <a:stretch/>
        </p:blipFill>
        <p:spPr>
          <a:xfrm>
            <a:off x="6126480" y="1967760"/>
            <a:ext cx="5485680" cy="3518280"/>
          </a:xfrm>
          <a:prstGeom prst="rect">
            <a:avLst/>
          </a:prstGeom>
          <a:ln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579600" y="2560320"/>
            <a:ext cx="5303160" cy="19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Clone of the github repository locally</a:t>
            </a:r>
            <a:endParaRPr lang="en-US" sz="2800" b="0" strike="noStrike" spc="-1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Collaborative work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6354360" y="5482800"/>
            <a:ext cx="50414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H" sz="105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Git log of 3 </a:t>
            </a:r>
            <a:r>
              <a:rPr lang="fr-CH" sz="105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commits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1E318F-BC31-4BCF-8508-F550564FE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87D7F-61B3-49E2-9E0F-F24610F3098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2E75B6"/>
                </a:solidFill>
                <a:latin typeface="Arial"/>
                <a:ea typeface="DejaVu Sans"/>
              </a:rPr>
              <a:t>VC Git and Code sharing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30440" y="1717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0" name="Image 158"/>
          <p:cNvPicPr/>
          <p:nvPr/>
        </p:nvPicPr>
        <p:blipFill>
          <a:blip r:embed="rId3"/>
          <a:srcRect t="1280" r="6535" b="41962"/>
          <a:stretch/>
        </p:blipFill>
        <p:spPr>
          <a:xfrm>
            <a:off x="4937760" y="1818000"/>
            <a:ext cx="6638040" cy="402264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924840" y="2108520"/>
            <a:ext cx="3818160" cy="344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800" indent="-34272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DejaVu Sans"/>
              </a:rPr>
              <a:t>Graphical view of our commits</a:t>
            </a:r>
            <a:endParaRPr lang="en-US" sz="2400" b="0" strike="noStrike" spc="-1">
              <a:latin typeface="Arial"/>
            </a:endParaRPr>
          </a:p>
          <a:p>
            <a:pPr marL="343800" indent="-34272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DejaVu Sans"/>
              </a:rPr>
              <a:t>Working on different branches :</a:t>
            </a:r>
            <a:endParaRPr lang="en-US" sz="2400" b="0" strike="noStrike" spc="-1">
              <a:latin typeface="Arial"/>
            </a:endParaRPr>
          </a:p>
          <a:p>
            <a:pPr marL="801000" lvl="1" indent="-34272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DejaVu Sans"/>
              </a:rPr>
              <a:t>Dev</a:t>
            </a:r>
            <a:endParaRPr lang="en-US" sz="2400" b="0" strike="noStrike" spc="-1">
              <a:latin typeface="Arial"/>
            </a:endParaRPr>
          </a:p>
          <a:p>
            <a:pPr marL="801000" lvl="1" indent="-342720">
              <a:lnSpc>
                <a:spcPct val="90000"/>
              </a:lnSpc>
              <a:spcBef>
                <a:spcPts val="1001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808080"/>
                </a:solidFill>
                <a:latin typeface="Arial"/>
                <a:ea typeface="DejaVu Sans"/>
              </a:rPr>
              <a:t>Features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5475600" y="5844600"/>
            <a:ext cx="50414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H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Visual Studio Code’s graphical view of the git branches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456AB44-B6C8-46AD-89FD-B4359AA7E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87D7F-61B3-49E2-9E0F-F24610F309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2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2E75B6"/>
                </a:solidFill>
                <a:latin typeface="Arial"/>
                <a:ea typeface="DejaVu Sans"/>
              </a:rPr>
              <a:t>Unit Testing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2" name="CustomShape 1"/>
          <p:cNvSpPr/>
          <p:nvPr/>
        </p:nvSpPr>
        <p:spPr>
          <a:xfrm>
            <a:off x="2543637" y="3698029"/>
            <a:ext cx="327949" cy="311676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1705905" y="2228735"/>
            <a:ext cx="2003053" cy="25693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H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function_1()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1705905" y="2839693"/>
            <a:ext cx="2003053" cy="25693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H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function_2()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1705905" y="3440838"/>
            <a:ext cx="2003053" cy="25693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H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function_3()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1705905" y="4019776"/>
            <a:ext cx="2003053" cy="25693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H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get()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4931282" y="2228735"/>
            <a:ext cx="2159992" cy="25693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H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test_function_1()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8"/>
          <p:cNvSpPr/>
          <p:nvPr/>
        </p:nvSpPr>
        <p:spPr>
          <a:xfrm>
            <a:off x="4931282" y="2839693"/>
            <a:ext cx="2159992" cy="25693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H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test_function_2()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4931282" y="3440838"/>
            <a:ext cx="2159992" cy="25693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H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test_function_3()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10"/>
          <p:cNvSpPr/>
          <p:nvPr/>
        </p:nvSpPr>
        <p:spPr>
          <a:xfrm flipH="1">
            <a:off x="3709680" y="2357330"/>
            <a:ext cx="1221602" cy="2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2" name="CustomShape 11"/>
          <p:cNvSpPr/>
          <p:nvPr/>
        </p:nvSpPr>
        <p:spPr>
          <a:xfrm flipH="1">
            <a:off x="3709680" y="2968288"/>
            <a:ext cx="1221602" cy="2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3" name="CustomShape 12"/>
          <p:cNvSpPr/>
          <p:nvPr/>
        </p:nvSpPr>
        <p:spPr>
          <a:xfrm flipH="1">
            <a:off x="3709680" y="3569434"/>
            <a:ext cx="1221602" cy="2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4" name="CustomShape 13"/>
          <p:cNvSpPr/>
          <p:nvPr/>
        </p:nvSpPr>
        <p:spPr>
          <a:xfrm>
            <a:off x="8313238" y="2228735"/>
            <a:ext cx="1751589" cy="25693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Success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14"/>
          <p:cNvSpPr/>
          <p:nvPr/>
        </p:nvSpPr>
        <p:spPr>
          <a:xfrm>
            <a:off x="8313238" y="3440838"/>
            <a:ext cx="1751589" cy="25693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Success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15"/>
          <p:cNvSpPr/>
          <p:nvPr/>
        </p:nvSpPr>
        <p:spPr>
          <a:xfrm>
            <a:off x="8313238" y="2839693"/>
            <a:ext cx="1751589" cy="25693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H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16"/>
          <p:cNvSpPr/>
          <p:nvPr/>
        </p:nvSpPr>
        <p:spPr>
          <a:xfrm flipV="1">
            <a:off x="7091635" y="2356556"/>
            <a:ext cx="1221602" cy="2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8" name="CustomShape 17"/>
          <p:cNvSpPr/>
          <p:nvPr/>
        </p:nvSpPr>
        <p:spPr>
          <a:xfrm flipV="1">
            <a:off x="7091635" y="2967514"/>
            <a:ext cx="1221602" cy="2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9" name="CustomShape 18"/>
          <p:cNvSpPr/>
          <p:nvPr/>
        </p:nvSpPr>
        <p:spPr>
          <a:xfrm flipV="1">
            <a:off x="7091635" y="3568659"/>
            <a:ext cx="1221602" cy="2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0" name="Line 19"/>
          <p:cNvSpPr/>
          <p:nvPr/>
        </p:nvSpPr>
        <p:spPr>
          <a:xfrm>
            <a:off x="4320120" y="1666065"/>
            <a:ext cx="0" cy="2867835"/>
          </a:xfrm>
          <a:prstGeom prst="line">
            <a:avLst/>
          </a:prstGeom>
          <a:ln w="19080">
            <a:solidFill>
              <a:schemeClr val="accent3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Line 20"/>
          <p:cNvSpPr/>
          <p:nvPr/>
        </p:nvSpPr>
        <p:spPr>
          <a:xfrm>
            <a:off x="7702436" y="1662708"/>
            <a:ext cx="0" cy="2868093"/>
          </a:xfrm>
          <a:prstGeom prst="line">
            <a:avLst/>
          </a:prstGeom>
          <a:ln w="19080">
            <a:solidFill>
              <a:schemeClr val="accent3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21"/>
          <p:cNvSpPr/>
          <p:nvPr/>
        </p:nvSpPr>
        <p:spPr>
          <a:xfrm>
            <a:off x="2332220" y="1537469"/>
            <a:ext cx="1311437" cy="2615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H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" name="CustomShape 22"/>
          <p:cNvSpPr/>
          <p:nvPr/>
        </p:nvSpPr>
        <p:spPr>
          <a:xfrm>
            <a:off x="5218102" y="1540052"/>
            <a:ext cx="1617379" cy="2615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H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runner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ustomShape 23"/>
          <p:cNvSpPr/>
          <p:nvPr/>
        </p:nvSpPr>
        <p:spPr>
          <a:xfrm>
            <a:off x="8186243" y="1527915"/>
            <a:ext cx="2603752" cy="2615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H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Pytest (with coverage)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24"/>
          <p:cNvSpPr/>
          <p:nvPr/>
        </p:nvSpPr>
        <p:spPr>
          <a:xfrm>
            <a:off x="1400685" y="1968445"/>
            <a:ext cx="2613854" cy="2562098"/>
          </a:xfrm>
          <a:prstGeom prst="roundRect">
            <a:avLst>
              <a:gd name="adj" fmla="val 16667"/>
            </a:avLst>
          </a:prstGeom>
          <a:solidFill>
            <a:srgbClr val="92D050">
              <a:alpha val="13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5"/>
          <p:cNvSpPr/>
          <p:nvPr/>
        </p:nvSpPr>
        <p:spPr>
          <a:xfrm>
            <a:off x="8410287" y="4121000"/>
            <a:ext cx="1082702" cy="2615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H" sz="1800" b="0" strike="noStrike" spc="-1">
                <a:solidFill>
                  <a:srgbClr val="74B230"/>
                </a:solidFill>
                <a:latin typeface="Arial"/>
                <a:ea typeface="DejaVu Sans"/>
              </a:rPr>
              <a:t>Covered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7" name="Graphique 11" descr="Signe du pouce levé "/>
          <p:cNvPicPr/>
          <p:nvPr/>
        </p:nvPicPr>
        <p:blipFill>
          <a:blip r:embed="rId3"/>
          <a:stretch/>
        </p:blipFill>
        <p:spPr>
          <a:xfrm>
            <a:off x="9446449" y="4009964"/>
            <a:ext cx="582300" cy="416773"/>
          </a:xfrm>
          <a:prstGeom prst="rect">
            <a:avLst/>
          </a:prstGeom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01566E-6150-4A5F-BB01-4B7D1DD61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1641-B7BE-462E-87E2-6CF05997181F}" type="slidenum">
              <a:rPr lang="en-US" smtClean="0"/>
              <a:t>7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6CC66D-7BED-4C25-BCA5-FF0BE4987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6" y="4766696"/>
            <a:ext cx="5381329" cy="1285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2E75B6"/>
                </a:solidFill>
                <a:latin typeface="Arial"/>
                <a:ea typeface="DejaVu Sans"/>
              </a:rPr>
              <a:t>Continuous Integration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38079" y="1457337"/>
            <a:ext cx="10199376" cy="34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800" indent="-342720">
              <a:lnSpc>
                <a:spcPct val="100000"/>
              </a:lnSpc>
              <a:spcBef>
                <a:spcPts val="1417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Action to verify each modification made to the implementation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C7377AA-0FDB-4C75-B8FE-0489EC9F7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1641-B7BE-462E-87E2-6CF05997181F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05D42FA-EA27-4FCA-9C35-69A98BFD4313}"/>
              </a:ext>
            </a:extLst>
          </p:cNvPr>
          <p:cNvGrpSpPr/>
          <p:nvPr/>
        </p:nvGrpSpPr>
        <p:grpSpPr>
          <a:xfrm>
            <a:off x="3468681" y="2140704"/>
            <a:ext cx="5253317" cy="4083025"/>
            <a:chOff x="3468681" y="1919032"/>
            <a:chExt cx="5253317" cy="408302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BF3ECA1-B99C-466D-8CFA-EA4616988BDA}"/>
                </a:ext>
              </a:extLst>
            </p:cNvPr>
            <p:cNvPicPr/>
            <p:nvPr/>
          </p:nvPicPr>
          <p:blipFill rotWithShape="1">
            <a:blip r:embed="rId3"/>
            <a:srcRect l="19563" t="16232" r="18547" b="8101"/>
            <a:stretch/>
          </p:blipFill>
          <p:spPr>
            <a:xfrm>
              <a:off x="3468681" y="1919032"/>
              <a:ext cx="5253317" cy="3957925"/>
            </a:xfrm>
            <a:prstGeom prst="ellipse">
              <a:avLst/>
            </a:prstGeom>
            <a:ln w="63500" cap="rnd">
              <a:noFill/>
            </a:ln>
            <a:effectLst/>
          </p:spPr>
        </p:pic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CD2E306D-77FA-40F2-9779-04EC746B1790}"/>
                </a:ext>
              </a:extLst>
            </p:cNvPr>
            <p:cNvSpPr/>
            <p:nvPr/>
          </p:nvSpPr>
          <p:spPr>
            <a:xfrm>
              <a:off x="5482330" y="5751857"/>
              <a:ext cx="1876743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CH" sz="105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Good practice for CI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2E75B6"/>
                </a:solidFill>
                <a:latin typeface="Arial"/>
                <a:ea typeface="DejaVu Sans"/>
              </a:rPr>
              <a:t>Continuous integration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788400" y="1717560"/>
            <a:ext cx="2554920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Job workflow:</a:t>
            </a:r>
            <a:endParaRPr lang="en-US" sz="2400" b="0" strike="noStrike" spc="-1" dirty="0">
              <a:latin typeface="Arial"/>
            </a:endParaRPr>
          </a:p>
          <a:p>
            <a:pPr marL="343800" indent="-342720">
              <a:lnSpc>
                <a:spcPct val="100000"/>
              </a:lnSpc>
              <a:spcBef>
                <a:spcPts val="1417"/>
              </a:spcBef>
              <a:buClr>
                <a:srgbClr val="1F4E7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on push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10" name="Image 34"/>
          <p:cNvPicPr/>
          <p:nvPr/>
        </p:nvPicPr>
        <p:blipFill>
          <a:blip r:embed="rId3"/>
          <a:srcRect t="2501"/>
          <a:stretch/>
        </p:blipFill>
        <p:spPr>
          <a:xfrm>
            <a:off x="7962983" y="1800280"/>
            <a:ext cx="3345120" cy="2243160"/>
          </a:xfrm>
          <a:prstGeom prst="rect">
            <a:avLst/>
          </a:prstGeom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800A63-2605-452C-BEC8-A1E841C8F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1641-B7BE-462E-87E2-6CF05997181F}" type="slidenum">
              <a:rPr lang="en-US" smtClean="0"/>
              <a:t>9</a:t>
            </a:fld>
            <a:endParaRPr lang="en-US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0710CBD4-F6AD-4910-A415-A860513EE4C6}"/>
              </a:ext>
            </a:extLst>
          </p:cNvPr>
          <p:cNvSpPr/>
          <p:nvPr/>
        </p:nvSpPr>
        <p:spPr>
          <a:xfrm>
            <a:off x="8208291" y="3993565"/>
            <a:ext cx="2595600" cy="252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H" sz="1050" spc="-1" dirty="0">
                <a:solidFill>
                  <a:srgbClr val="000000"/>
                </a:solidFill>
                <a:latin typeface="Arial"/>
              </a:rPr>
              <a:t>Unit </a:t>
            </a:r>
            <a:r>
              <a:rPr lang="fr-CH" sz="1050" spc="-1" dirty="0" err="1">
                <a:solidFill>
                  <a:srgbClr val="000000"/>
                </a:solidFill>
                <a:latin typeface="Arial"/>
              </a:rPr>
              <a:t>testing</a:t>
            </a:r>
            <a:r>
              <a:rPr lang="fr-CH" sz="105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CH" sz="1050" spc="-1" dirty="0" err="1">
                <a:solidFill>
                  <a:srgbClr val="000000"/>
                </a:solidFill>
                <a:latin typeface="Arial"/>
              </a:rPr>
              <a:t>results</a:t>
            </a:r>
            <a:r>
              <a:rPr lang="fr-CH" sz="1050" spc="-1" dirty="0">
                <a:solidFill>
                  <a:srgbClr val="000000"/>
                </a:solidFill>
                <a:latin typeface="Arial"/>
              </a:rPr>
              <a:t> (w/ </a:t>
            </a:r>
            <a:r>
              <a:rPr lang="fr-CH" sz="1050" spc="-1" dirty="0" err="1">
                <a:solidFill>
                  <a:srgbClr val="000000"/>
                </a:solidFill>
                <a:latin typeface="Arial"/>
              </a:rPr>
              <a:t>coverage</a:t>
            </a:r>
            <a:r>
              <a:rPr lang="fr-CH" sz="1050" spc="-1" dirty="0">
                <a:solidFill>
                  <a:srgbClr val="000000"/>
                </a:solidFill>
                <a:latin typeface="Arial"/>
              </a:rPr>
              <a:t>)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3AF2251B-8983-4987-9161-EC27141F019E}"/>
              </a:ext>
            </a:extLst>
          </p:cNvPr>
          <p:cNvSpPr/>
          <p:nvPr/>
        </p:nvSpPr>
        <p:spPr>
          <a:xfrm>
            <a:off x="8208291" y="5845696"/>
            <a:ext cx="2595600" cy="252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 dirty="0" err="1">
                <a:latin typeface="Arial"/>
              </a:rPr>
              <a:t>Doctests</a:t>
            </a:r>
            <a:r>
              <a:rPr lang="en-US" sz="1050" b="0" strike="noStrike" spc="-1" dirty="0">
                <a:latin typeface="Arial"/>
              </a:rPr>
              <a:t> results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276324-063B-478F-886F-4E682386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83" y="4678623"/>
            <a:ext cx="2156647" cy="1089754"/>
          </a:xfrm>
          <a:prstGeom prst="rect">
            <a:avLst/>
          </a:prstGeom>
        </p:spPr>
      </p:pic>
      <p:sp>
        <p:nvSpPr>
          <p:cNvPr id="11" name="CustomShape 2">
            <a:extLst>
              <a:ext uri="{FF2B5EF4-FFF2-40B4-BE49-F238E27FC236}">
                <a16:creationId xmlns:a16="http://schemas.microsoft.com/office/drawing/2014/main" id="{EA0A0C10-A308-48A4-98CC-FF438F638F41}"/>
              </a:ext>
            </a:extLst>
          </p:cNvPr>
          <p:cNvSpPr/>
          <p:nvPr/>
        </p:nvSpPr>
        <p:spPr>
          <a:xfrm>
            <a:off x="7593806" y="1219863"/>
            <a:ext cx="3210085" cy="499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100000"/>
              </a:lnSpc>
              <a:spcBef>
                <a:spcPts val="1417"/>
              </a:spcBef>
              <a:buClr>
                <a:srgbClr val="1F4E79"/>
              </a:buClr>
            </a:pPr>
            <a:r>
              <a:rPr lang="en-US" sz="2400" spc="-1" dirty="0">
                <a:solidFill>
                  <a:srgbClr val="808080"/>
                </a:solidFill>
                <a:latin typeface="Arial"/>
              </a:rPr>
              <a:t>Test results: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216280-AA97-4153-8C39-8D64C63C0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674" y="1427348"/>
            <a:ext cx="3562026" cy="4929002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1970881-18F1-4BD3-9B80-2A1936EF04E7}"/>
              </a:ext>
            </a:extLst>
          </p:cNvPr>
          <p:cNvCxnSpPr/>
          <p:nvPr/>
        </p:nvCxnSpPr>
        <p:spPr>
          <a:xfrm>
            <a:off x="4155440" y="4912360"/>
            <a:ext cx="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475</Words>
  <Application>Microsoft Office PowerPoint</Application>
  <PresentationFormat>Grand écran</PresentationFormat>
  <Paragraphs>137</Paragraphs>
  <Slides>17</Slides>
  <Notes>16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Hypnosia Calibration</dc:title>
  <dc:subject/>
  <dc:creator>Ruben De Campos</dc:creator>
  <dc:description/>
  <cp:lastModifiedBy>Ruben De Campos</cp:lastModifiedBy>
  <cp:revision>81</cp:revision>
  <dcterms:created xsi:type="dcterms:W3CDTF">2020-06-22T13:38:56Z</dcterms:created>
  <dcterms:modified xsi:type="dcterms:W3CDTF">2022-04-11T07:47:09Z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