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63" r:id="rId4"/>
    <p:sldId id="264" r:id="rId5"/>
    <p:sldId id="262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74816"/>
  </p:normalViewPr>
  <p:slideViewPr>
    <p:cSldViewPr snapToGrid="0" snapToObjects="1">
      <p:cViewPr>
        <p:scale>
          <a:sx n="106" d="100"/>
          <a:sy n="106" d="100"/>
        </p:scale>
        <p:origin x="1704" y="-368"/>
      </p:cViewPr>
      <p:guideLst/>
    </p:cSldViewPr>
  </p:slideViewPr>
  <p:notesTextViewPr>
    <p:cViewPr>
      <p:scale>
        <a:sx n="1" d="1"/>
        <a:sy n="1" d="1"/>
      </p:scale>
      <p:origin x="0" y="-7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AF7C5-7D28-5442-91E8-B2167667B6A4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F501F8-0CD2-7D4A-8B93-0D9377C52C0C}">
      <dgm:prSet phldrT="[Text]"/>
      <dgm:spPr/>
      <dgm:t>
        <a:bodyPr/>
        <a:lstStyle/>
        <a:p>
          <a:r>
            <a:rPr lang="en-US" dirty="0" smtClean="0"/>
            <a:t>Value Creation</a:t>
          </a:r>
          <a:endParaRPr lang="en-US" dirty="0"/>
        </a:p>
      </dgm:t>
    </dgm:pt>
    <dgm:pt modelId="{2A5D1092-E3A2-EE4C-9582-96774F1BAF43}" type="parTrans" cxnId="{6B290012-BD88-2249-8C4A-5ADE889E923C}">
      <dgm:prSet/>
      <dgm:spPr/>
      <dgm:t>
        <a:bodyPr/>
        <a:lstStyle/>
        <a:p>
          <a:endParaRPr lang="en-US"/>
        </a:p>
      </dgm:t>
    </dgm:pt>
    <dgm:pt modelId="{A3290E3C-47A6-CA4E-9E81-B70FF4FC4616}" type="sibTrans" cxnId="{6B290012-BD88-2249-8C4A-5ADE889E923C}">
      <dgm:prSet/>
      <dgm:spPr/>
      <dgm:t>
        <a:bodyPr/>
        <a:lstStyle/>
        <a:p>
          <a:endParaRPr lang="en-US"/>
        </a:p>
      </dgm:t>
    </dgm:pt>
    <dgm:pt modelId="{5BA8E0B0-BDBC-604F-B0C3-5BB66983CE1A}">
      <dgm:prSet phldrT="[Text]"/>
      <dgm:spPr/>
      <dgm:t>
        <a:bodyPr/>
        <a:lstStyle/>
        <a:p>
          <a:r>
            <a:rPr lang="en-US" dirty="0" smtClean="0"/>
            <a:t>Coordinating body</a:t>
          </a:r>
          <a:endParaRPr lang="en-US" dirty="0"/>
        </a:p>
      </dgm:t>
    </dgm:pt>
    <dgm:pt modelId="{8E2B503F-EF38-4E45-94BA-A8E7A208EEBD}" type="parTrans" cxnId="{207B7D20-1E01-EF4E-AC4F-0ACE835743B2}">
      <dgm:prSet/>
      <dgm:spPr/>
      <dgm:t>
        <a:bodyPr/>
        <a:lstStyle/>
        <a:p>
          <a:endParaRPr lang="en-US"/>
        </a:p>
      </dgm:t>
    </dgm:pt>
    <dgm:pt modelId="{A1F1208A-A093-7F4E-B9BE-79CDEAE4C46E}" type="sibTrans" cxnId="{207B7D20-1E01-EF4E-AC4F-0ACE835743B2}">
      <dgm:prSet/>
      <dgm:spPr/>
      <dgm:t>
        <a:bodyPr/>
        <a:lstStyle/>
        <a:p>
          <a:endParaRPr lang="en-US"/>
        </a:p>
      </dgm:t>
    </dgm:pt>
    <dgm:pt modelId="{19E7B1AC-F3DF-2046-AA3C-A5B5D4FDE516}">
      <dgm:prSet phldrT="[Text]"/>
      <dgm:spPr/>
      <dgm:t>
        <a:bodyPr/>
        <a:lstStyle/>
        <a:p>
          <a:r>
            <a:rPr lang="en-US" dirty="0" smtClean="0"/>
            <a:t>Non-living technical system</a:t>
          </a:r>
          <a:endParaRPr lang="en-US" dirty="0"/>
        </a:p>
      </dgm:t>
    </dgm:pt>
    <dgm:pt modelId="{8C6FF72F-3DE2-2F49-A769-F8677777C623}" type="parTrans" cxnId="{DD4BDFCF-BD0F-9F4C-ADD0-9A1B5B02B7A9}">
      <dgm:prSet/>
      <dgm:spPr/>
      <dgm:t>
        <a:bodyPr/>
        <a:lstStyle/>
        <a:p>
          <a:endParaRPr lang="en-US"/>
        </a:p>
      </dgm:t>
    </dgm:pt>
    <dgm:pt modelId="{F9C0DEF2-BC85-9B40-A617-2A26DBDB06E2}" type="sibTrans" cxnId="{DD4BDFCF-BD0F-9F4C-ADD0-9A1B5B02B7A9}">
      <dgm:prSet/>
      <dgm:spPr/>
      <dgm:t>
        <a:bodyPr/>
        <a:lstStyle/>
        <a:p>
          <a:endParaRPr lang="en-US"/>
        </a:p>
      </dgm:t>
    </dgm:pt>
    <dgm:pt modelId="{1E2D651A-01EF-6C4E-9884-6A5801E72634}">
      <dgm:prSet phldrT="[Text]"/>
      <dgm:spPr/>
      <dgm:t>
        <a:bodyPr/>
        <a:lstStyle/>
        <a:p>
          <a:r>
            <a:rPr lang="en-US" dirty="0" smtClean="0"/>
            <a:t>External image and internal identity</a:t>
          </a:r>
          <a:endParaRPr lang="en-US" dirty="0"/>
        </a:p>
      </dgm:t>
    </dgm:pt>
    <dgm:pt modelId="{646952E6-5D1B-8440-865A-99D1C43EF6FE}" type="parTrans" cxnId="{4FD6B8BE-553D-184C-AF6C-73AB87A6A21A}">
      <dgm:prSet/>
      <dgm:spPr/>
      <dgm:t>
        <a:bodyPr/>
        <a:lstStyle/>
        <a:p>
          <a:endParaRPr lang="en-US"/>
        </a:p>
      </dgm:t>
    </dgm:pt>
    <dgm:pt modelId="{5C8AABB1-7E6A-7E43-A232-0999211CC1ED}" type="sibTrans" cxnId="{4FD6B8BE-553D-184C-AF6C-73AB87A6A21A}">
      <dgm:prSet/>
      <dgm:spPr/>
      <dgm:t>
        <a:bodyPr/>
        <a:lstStyle/>
        <a:p>
          <a:endParaRPr lang="en-US"/>
        </a:p>
      </dgm:t>
    </dgm:pt>
    <dgm:pt modelId="{FB33E4B4-A03D-B243-B441-4805CDEB1760}">
      <dgm:prSet/>
      <dgm:spPr/>
      <dgm:t>
        <a:bodyPr/>
        <a:lstStyle/>
        <a:p>
          <a:r>
            <a:rPr lang="en-US" dirty="0" smtClean="0"/>
            <a:t>Competing businesses and value</a:t>
          </a:r>
          <a:endParaRPr lang="en-US" dirty="0"/>
        </a:p>
      </dgm:t>
    </dgm:pt>
    <dgm:pt modelId="{EA1CA458-2CE1-354C-A860-F59DDCF5DE36}" type="parTrans" cxnId="{33D4DDD3-43DC-6C40-A6C0-E5B2F893FD21}">
      <dgm:prSet/>
      <dgm:spPr/>
      <dgm:t>
        <a:bodyPr/>
        <a:lstStyle/>
        <a:p>
          <a:endParaRPr lang="en-US"/>
        </a:p>
      </dgm:t>
    </dgm:pt>
    <dgm:pt modelId="{88433343-A2D1-934C-8A5C-EE62A79639D9}" type="sibTrans" cxnId="{33D4DDD3-43DC-6C40-A6C0-E5B2F893FD21}">
      <dgm:prSet/>
      <dgm:spPr/>
      <dgm:t>
        <a:bodyPr/>
        <a:lstStyle/>
        <a:p>
          <a:endParaRPr lang="en-US"/>
        </a:p>
      </dgm:t>
    </dgm:pt>
    <dgm:pt modelId="{499259CE-0716-4141-8E62-99DB930F86FD}" type="pres">
      <dgm:prSet presAssocID="{083AF7C5-7D28-5442-91E8-B2167667B6A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615ECF-03E6-0140-861B-BA90F65030F9}" type="pres">
      <dgm:prSet presAssocID="{E3F501F8-0CD2-7D4A-8B93-0D9377C52C0C}" presName="centerShape" presStyleLbl="node0" presStyleIdx="0" presStyleCnt="1"/>
      <dgm:spPr/>
      <dgm:t>
        <a:bodyPr/>
        <a:lstStyle/>
        <a:p>
          <a:endParaRPr lang="en-US"/>
        </a:p>
      </dgm:t>
    </dgm:pt>
    <dgm:pt modelId="{CCC948BD-D993-4148-AC24-8C77897A7E5A}" type="pres">
      <dgm:prSet presAssocID="{8E2B503F-EF38-4E45-94BA-A8E7A208EEBD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CAD6206C-F2DD-0041-9721-3CFDA4FDC656}" type="pres">
      <dgm:prSet presAssocID="{5BA8E0B0-BDBC-604F-B0C3-5BB66983CE1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E0317-CBC5-5146-A261-61EA388AA553}" type="pres">
      <dgm:prSet presAssocID="{8C6FF72F-3DE2-2F49-A769-F8677777C623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FD1067F9-7CCD-D842-9F25-25CF0776565D}" type="pres">
      <dgm:prSet presAssocID="{19E7B1AC-F3DF-2046-AA3C-A5B5D4FDE51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2773A-6345-D241-9EC0-C43912632929}" type="pres">
      <dgm:prSet presAssocID="{646952E6-5D1B-8440-865A-99D1C43EF6FE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B00B51D1-F4FC-4247-AF5A-ECF8412B9132}" type="pres">
      <dgm:prSet presAssocID="{1E2D651A-01EF-6C4E-9884-6A5801E7263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5C5C8-4529-4745-8FB8-35E3231518D9}" type="pres">
      <dgm:prSet presAssocID="{EA1CA458-2CE1-354C-A860-F59DDCF5DE36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139367E0-BABF-0D40-9273-39805F621DBF}" type="pres">
      <dgm:prSet presAssocID="{FB33E4B4-A03D-B243-B441-4805CDEB176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678612-4113-8D4C-A05D-59AB2E284C57}" type="presOf" srcId="{5BA8E0B0-BDBC-604F-B0C3-5BB66983CE1A}" destId="{CAD6206C-F2DD-0041-9721-3CFDA4FDC656}" srcOrd="0" destOrd="0" presId="urn:microsoft.com/office/officeart/2005/8/layout/radial4"/>
    <dgm:cxn modelId="{4FD6B8BE-553D-184C-AF6C-73AB87A6A21A}" srcId="{E3F501F8-0CD2-7D4A-8B93-0D9377C52C0C}" destId="{1E2D651A-01EF-6C4E-9884-6A5801E72634}" srcOrd="2" destOrd="0" parTransId="{646952E6-5D1B-8440-865A-99D1C43EF6FE}" sibTransId="{5C8AABB1-7E6A-7E43-A232-0999211CC1ED}"/>
    <dgm:cxn modelId="{5F0015D0-8102-3444-9CBC-6EB969AE4C1D}" type="presOf" srcId="{1E2D651A-01EF-6C4E-9884-6A5801E72634}" destId="{B00B51D1-F4FC-4247-AF5A-ECF8412B9132}" srcOrd="0" destOrd="0" presId="urn:microsoft.com/office/officeart/2005/8/layout/radial4"/>
    <dgm:cxn modelId="{FF32A6CB-52C7-B449-920B-32B52F4CE658}" type="presOf" srcId="{8E2B503F-EF38-4E45-94BA-A8E7A208EEBD}" destId="{CCC948BD-D993-4148-AC24-8C77897A7E5A}" srcOrd="0" destOrd="0" presId="urn:microsoft.com/office/officeart/2005/8/layout/radial4"/>
    <dgm:cxn modelId="{C88957CE-3E13-5E48-8868-6D97FDC8F678}" type="presOf" srcId="{E3F501F8-0CD2-7D4A-8B93-0D9377C52C0C}" destId="{69615ECF-03E6-0140-861B-BA90F65030F9}" srcOrd="0" destOrd="0" presId="urn:microsoft.com/office/officeart/2005/8/layout/radial4"/>
    <dgm:cxn modelId="{DD4BDFCF-BD0F-9F4C-ADD0-9A1B5B02B7A9}" srcId="{E3F501F8-0CD2-7D4A-8B93-0D9377C52C0C}" destId="{19E7B1AC-F3DF-2046-AA3C-A5B5D4FDE516}" srcOrd="1" destOrd="0" parTransId="{8C6FF72F-3DE2-2F49-A769-F8677777C623}" sibTransId="{F9C0DEF2-BC85-9B40-A617-2A26DBDB06E2}"/>
    <dgm:cxn modelId="{6B290012-BD88-2249-8C4A-5ADE889E923C}" srcId="{083AF7C5-7D28-5442-91E8-B2167667B6A4}" destId="{E3F501F8-0CD2-7D4A-8B93-0D9377C52C0C}" srcOrd="0" destOrd="0" parTransId="{2A5D1092-E3A2-EE4C-9582-96774F1BAF43}" sibTransId="{A3290E3C-47A6-CA4E-9E81-B70FF4FC4616}"/>
    <dgm:cxn modelId="{ACD55E52-B247-D04B-A6BA-BDA178465967}" type="presOf" srcId="{EA1CA458-2CE1-354C-A860-F59DDCF5DE36}" destId="{E085C5C8-4529-4745-8FB8-35E3231518D9}" srcOrd="0" destOrd="0" presId="urn:microsoft.com/office/officeart/2005/8/layout/radial4"/>
    <dgm:cxn modelId="{207B7D20-1E01-EF4E-AC4F-0ACE835743B2}" srcId="{E3F501F8-0CD2-7D4A-8B93-0D9377C52C0C}" destId="{5BA8E0B0-BDBC-604F-B0C3-5BB66983CE1A}" srcOrd="0" destOrd="0" parTransId="{8E2B503F-EF38-4E45-94BA-A8E7A208EEBD}" sibTransId="{A1F1208A-A093-7F4E-B9BE-79CDEAE4C46E}"/>
    <dgm:cxn modelId="{858E1022-C1A5-9F4F-8ADD-8636F166B703}" type="presOf" srcId="{8C6FF72F-3DE2-2F49-A769-F8677777C623}" destId="{65EE0317-CBC5-5146-A261-61EA388AA553}" srcOrd="0" destOrd="0" presId="urn:microsoft.com/office/officeart/2005/8/layout/radial4"/>
    <dgm:cxn modelId="{F6211B70-B03C-6145-AE03-8292690D6385}" type="presOf" srcId="{083AF7C5-7D28-5442-91E8-B2167667B6A4}" destId="{499259CE-0716-4141-8E62-99DB930F86FD}" srcOrd="0" destOrd="0" presId="urn:microsoft.com/office/officeart/2005/8/layout/radial4"/>
    <dgm:cxn modelId="{865E7ECD-C8A2-714E-807A-8A954A4C3E79}" type="presOf" srcId="{19E7B1AC-F3DF-2046-AA3C-A5B5D4FDE516}" destId="{FD1067F9-7CCD-D842-9F25-25CF0776565D}" srcOrd="0" destOrd="0" presId="urn:microsoft.com/office/officeart/2005/8/layout/radial4"/>
    <dgm:cxn modelId="{33D4DDD3-43DC-6C40-A6C0-E5B2F893FD21}" srcId="{E3F501F8-0CD2-7D4A-8B93-0D9377C52C0C}" destId="{FB33E4B4-A03D-B243-B441-4805CDEB1760}" srcOrd="3" destOrd="0" parTransId="{EA1CA458-2CE1-354C-A860-F59DDCF5DE36}" sibTransId="{88433343-A2D1-934C-8A5C-EE62A79639D9}"/>
    <dgm:cxn modelId="{49ED7F63-6E6B-D94F-9061-89C1BED94B46}" type="presOf" srcId="{646952E6-5D1B-8440-865A-99D1C43EF6FE}" destId="{8672773A-6345-D241-9EC0-C43912632929}" srcOrd="0" destOrd="0" presId="urn:microsoft.com/office/officeart/2005/8/layout/radial4"/>
    <dgm:cxn modelId="{D23A9164-0F0C-604B-906C-DF0E8F3380C2}" type="presOf" srcId="{FB33E4B4-A03D-B243-B441-4805CDEB1760}" destId="{139367E0-BABF-0D40-9273-39805F621DBF}" srcOrd="0" destOrd="0" presId="urn:microsoft.com/office/officeart/2005/8/layout/radial4"/>
    <dgm:cxn modelId="{653FFEA4-CA68-9946-AC83-951119BB00BD}" type="presParOf" srcId="{499259CE-0716-4141-8E62-99DB930F86FD}" destId="{69615ECF-03E6-0140-861B-BA90F65030F9}" srcOrd="0" destOrd="0" presId="urn:microsoft.com/office/officeart/2005/8/layout/radial4"/>
    <dgm:cxn modelId="{CEA3C615-997D-494E-A431-5691C9DD4492}" type="presParOf" srcId="{499259CE-0716-4141-8E62-99DB930F86FD}" destId="{CCC948BD-D993-4148-AC24-8C77897A7E5A}" srcOrd="1" destOrd="0" presId="urn:microsoft.com/office/officeart/2005/8/layout/radial4"/>
    <dgm:cxn modelId="{ED7DBE00-FEE6-9643-B710-F7BBD320BFBF}" type="presParOf" srcId="{499259CE-0716-4141-8E62-99DB930F86FD}" destId="{CAD6206C-F2DD-0041-9721-3CFDA4FDC656}" srcOrd="2" destOrd="0" presId="urn:microsoft.com/office/officeart/2005/8/layout/radial4"/>
    <dgm:cxn modelId="{78E3E735-FC47-9B4C-9129-77A06CBB05DC}" type="presParOf" srcId="{499259CE-0716-4141-8E62-99DB930F86FD}" destId="{65EE0317-CBC5-5146-A261-61EA388AA553}" srcOrd="3" destOrd="0" presId="urn:microsoft.com/office/officeart/2005/8/layout/radial4"/>
    <dgm:cxn modelId="{C7C4D9B2-5BFD-6244-A95E-5F662A1325E0}" type="presParOf" srcId="{499259CE-0716-4141-8E62-99DB930F86FD}" destId="{FD1067F9-7CCD-D842-9F25-25CF0776565D}" srcOrd="4" destOrd="0" presId="urn:microsoft.com/office/officeart/2005/8/layout/radial4"/>
    <dgm:cxn modelId="{D0F5A75A-8CFA-F443-AC19-92153EF04E06}" type="presParOf" srcId="{499259CE-0716-4141-8E62-99DB930F86FD}" destId="{8672773A-6345-D241-9EC0-C43912632929}" srcOrd="5" destOrd="0" presId="urn:microsoft.com/office/officeart/2005/8/layout/radial4"/>
    <dgm:cxn modelId="{3AD6034B-016F-A14B-8DA7-B514F9972A4B}" type="presParOf" srcId="{499259CE-0716-4141-8E62-99DB930F86FD}" destId="{B00B51D1-F4FC-4247-AF5A-ECF8412B9132}" srcOrd="6" destOrd="0" presId="urn:microsoft.com/office/officeart/2005/8/layout/radial4"/>
    <dgm:cxn modelId="{3388F76C-D041-7248-B45F-AE53441306F1}" type="presParOf" srcId="{499259CE-0716-4141-8E62-99DB930F86FD}" destId="{E085C5C8-4529-4745-8FB8-35E3231518D9}" srcOrd="7" destOrd="0" presId="urn:microsoft.com/office/officeart/2005/8/layout/radial4"/>
    <dgm:cxn modelId="{6446F8C2-AD48-D14A-BC77-EEF5BD7CA37E}" type="presParOf" srcId="{499259CE-0716-4141-8E62-99DB930F86FD}" destId="{139367E0-BABF-0D40-9273-39805F621DB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15ECF-03E6-0140-861B-BA90F65030F9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Value Creation</a:t>
          </a:r>
          <a:endParaRPr lang="en-US" sz="2500" kern="1200" dirty="0"/>
        </a:p>
      </dsp:txBody>
      <dsp:txXfrm>
        <a:off x="2466079" y="2414001"/>
        <a:ext cx="1163842" cy="1163842"/>
      </dsp:txXfrm>
    </dsp:sp>
    <dsp:sp modelId="{CCC948BD-D993-4148-AC24-8C77897A7E5A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6206C-F2DD-0041-9721-3CFDA4FDC656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Coordinating body</a:t>
          </a:r>
          <a:endParaRPr lang="en-US" sz="1900" kern="1200" dirty="0"/>
        </a:p>
      </dsp:txBody>
      <dsp:txXfrm>
        <a:off x="37661" y="1800162"/>
        <a:ext cx="1490348" cy="1177623"/>
      </dsp:txXfrm>
    </dsp:sp>
    <dsp:sp modelId="{65EE0317-CBC5-5146-A261-61EA388AA553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1067F9-7CCD-D842-9F25-25CF0776565D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Non-living technical system</a:t>
          </a:r>
          <a:endParaRPr lang="en-US" sz="1900" kern="1200" dirty="0"/>
        </a:p>
      </dsp:txBody>
      <dsp:txXfrm>
        <a:off x="1311756" y="281755"/>
        <a:ext cx="1490348" cy="1177623"/>
      </dsp:txXfrm>
    </dsp:sp>
    <dsp:sp modelId="{8672773A-6345-D241-9EC0-C43912632929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B51D1-F4FC-4247-AF5A-ECF8412B9132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External image and internal identity</a:t>
          </a:r>
          <a:endParaRPr lang="en-US" sz="1900" kern="1200" dirty="0"/>
        </a:p>
      </dsp:txBody>
      <dsp:txXfrm>
        <a:off x="3293895" y="281755"/>
        <a:ext cx="1490348" cy="1177623"/>
      </dsp:txXfrm>
    </dsp:sp>
    <dsp:sp modelId="{E085C5C8-4529-4745-8FB8-35E3231518D9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9367E0-BABF-0D40-9273-39805F621DBF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Competing businesses and value</a:t>
          </a:r>
          <a:endParaRPr lang="en-US" sz="1900" kern="1200" dirty="0"/>
        </a:p>
      </dsp:txBody>
      <dsp:txXfrm>
        <a:off x="4567990" y="1800162"/>
        <a:ext cx="1490348" cy="1177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9DBE-A005-6642-A7FC-EB9ECD2A423A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340DD-AF07-294A-A96A-6FB6B7E8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en-US" baseline="0" dirty="0" smtClean="0"/>
              <a:t> Introduction to Chapter 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categorized the four integration mechanisms and propositions concerning new project management approaches under four themes.</a:t>
            </a:r>
            <a:endParaRPr lang="en-US" dirty="0" smtClean="0"/>
          </a:p>
          <a:p>
            <a:r>
              <a:rPr lang="en-US" dirty="0" smtClean="0"/>
              <a:t>These mechanisms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 multiple organizations within Big Apple's operations.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Individual business </a:t>
            </a:r>
            <a:r>
              <a:rPr lang="pt-PT" dirty="0" err="1" smtClean="0"/>
              <a:t>cannot</a:t>
            </a:r>
            <a:r>
              <a:rPr lang="pt-PT" dirty="0" smtClean="0"/>
              <a:t> </a:t>
            </a:r>
            <a:r>
              <a:rPr lang="pt-PT" dirty="0" err="1" smtClean="0"/>
              <a:t>survive</a:t>
            </a:r>
            <a:r>
              <a:rPr lang="pt-PT" dirty="0" smtClean="0"/>
              <a:t> </a:t>
            </a:r>
            <a:r>
              <a:rPr lang="pt-PT" dirty="0" err="1" smtClean="0"/>
              <a:t>alone</a:t>
            </a:r>
            <a:r>
              <a:rPr lang="pt-PT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compete for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footfall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nearby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offering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differentiated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businesses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municipal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coordenating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bodies)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ideal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Integrator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bigger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sub-optimal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arrangements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situations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wich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attempt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contributing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</a:t>
            </a:r>
            <a:r>
              <a:rPr lang="pt-P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times,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owner's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conflicted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individual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impose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Apple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Sundays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5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 smtClean="0"/>
              <a:t>Linn</a:t>
            </a:r>
            <a:r>
              <a:rPr lang="pt-PT" dirty="0" smtClean="0"/>
              <a:t>:	Informal </a:t>
            </a:r>
            <a:r>
              <a:rPr lang="pt-PT" dirty="0" err="1" smtClean="0"/>
              <a:t>coordenating</a:t>
            </a:r>
            <a:r>
              <a:rPr lang="pt-PT" dirty="0" smtClean="0"/>
              <a:t> role;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		</a:t>
            </a:r>
            <a:r>
              <a:rPr lang="pt-PT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center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owner</a:t>
            </a: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</a:t>
            </a:r>
            <a:r>
              <a:rPr lang="pt-PT" baseline="0" dirty="0" err="1" smtClean="0"/>
              <a:t>stakeholders</a:t>
            </a: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</a:t>
            </a:r>
            <a:r>
              <a:rPr lang="pt-PT" baseline="0" dirty="0" err="1" smtClean="0"/>
              <a:t>store</a:t>
            </a:r>
            <a:r>
              <a:rPr lang="pt-PT" baseline="0" dirty="0" smtClean="0"/>
              <a:t> managers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 smtClean="0"/>
              <a:t>Coordinationg</a:t>
            </a:r>
            <a:r>
              <a:rPr lang="pt-PT" baseline="0" dirty="0" smtClean="0"/>
              <a:t> bodies </a:t>
            </a:r>
            <a:r>
              <a:rPr lang="pt-PT" baseline="0" dirty="0" err="1" smtClean="0"/>
              <a:t>since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begining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enhance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value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over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system</a:t>
            </a:r>
            <a:r>
              <a:rPr lang="pt-PT" baseline="0" dirty="0" smtClean="0"/>
              <a:t> </a:t>
            </a:r>
            <a:r>
              <a:rPr lang="pt-PT" baseline="0" dirty="0" err="1" smtClean="0"/>
              <a:t>lifecycle</a:t>
            </a:r>
            <a:r>
              <a:rPr lang="pt-PT" baseline="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 smtClean="0"/>
              <a:t>Advertising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companies</a:t>
            </a:r>
            <a:r>
              <a:rPr lang="pt-PT" baseline="0" dirty="0" smtClean="0"/>
              <a:t> - </a:t>
            </a:r>
            <a:r>
              <a:rPr lang="pt-PT" baseline="0" dirty="0" err="1" smtClean="0"/>
              <a:t>Joint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activities</a:t>
            </a: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 smtClean="0"/>
              <a:t>User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associations</a:t>
            </a:r>
            <a:r>
              <a:rPr lang="pt-PT" baseline="0" dirty="0" smtClean="0"/>
              <a:t> – </a:t>
            </a:r>
            <a:r>
              <a:rPr lang="pt-PT" baseline="0" dirty="0" err="1" smtClean="0"/>
              <a:t>integrative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activities</a:t>
            </a: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Project management </a:t>
            </a:r>
            <a:r>
              <a:rPr lang="pt-PT" baseline="0" dirty="0" err="1" smtClean="0"/>
              <a:t>approaches</a:t>
            </a:r>
            <a:r>
              <a:rPr lang="pt-PT" baseline="0" dirty="0" smtClean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-</a:t>
            </a:r>
            <a:r>
              <a:rPr lang="pt-PT" baseline="0" dirty="0" err="1" smtClean="0"/>
              <a:t>encourage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organizational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arrangements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that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allow</a:t>
            </a:r>
            <a:r>
              <a:rPr lang="pt-PT" baseline="0" dirty="0" smtClean="0"/>
              <a:t> for “</a:t>
            </a:r>
            <a:r>
              <a:rPr lang="pt-PT" baseline="0" dirty="0" err="1" smtClean="0"/>
              <a:t>openess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flexability</a:t>
            </a:r>
            <a:r>
              <a:rPr lang="pt-PT" baseline="0" dirty="0" smtClean="0"/>
              <a:t>” to emerge – </a:t>
            </a:r>
            <a:r>
              <a:rPr lang="pt-PT" baseline="0" dirty="0" err="1" smtClean="0"/>
              <a:t>entrepreneurial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individuals</a:t>
            </a: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33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The paper has some problems</a:t>
            </a:r>
            <a:r>
              <a:rPr lang="en-US" baseline="0" noProof="0" dirty="0" smtClean="0"/>
              <a:t> such as: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possível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projeto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específicos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Beginning of the project, it should have started from the project phase instead of the operations? To </a:t>
            </a:r>
            <a:r>
              <a:rPr lang="en-US" baseline="0" noProof="0" dirty="0" err="1" smtClean="0"/>
              <a:t>trully</a:t>
            </a:r>
            <a:r>
              <a:rPr lang="en-US" baseline="0" noProof="0" dirty="0" smtClean="0"/>
              <a:t> study the product lifecycle.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There is no study of this methods and there is no way to really say if they work or not. The measure for success used is very subjective.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Not very “scientific”.</a:t>
            </a:r>
          </a:p>
          <a:p>
            <a:pPr rtl="0"/>
            <a:r>
              <a:rPr lang="en-US" baseline="0" noProof="0" dirty="0" smtClean="0"/>
              <a:t>		They say without any justification that competition is good for the shopping center as a hole and so good for each and every individual store. But they say this without any justification 		beyond intuition that having a bigger sample of different and similar products is more attractive for the client.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In a lot of ways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	- Of 12 stores, in which every participant would suggest another one, cannot do this if you want to diversify.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6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33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133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23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9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40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93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6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2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673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66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2128-DB9E-7046-BF75-A0C0C60F3067}" type="datetimeFigureOut">
              <a:rPr lang="pt-PT" smtClean="0"/>
              <a:t>14/03/16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3820-5E67-A445-8B03-1D6A0D5D46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87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Development of IMs</a:t>
            </a:r>
            <a:endParaRPr lang="pt-PT" dirty="0"/>
          </a:p>
        </p:txBody>
      </p:sp>
      <p:pic>
        <p:nvPicPr>
          <p:cNvPr id="4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" y="27296"/>
            <a:ext cx="1279400" cy="562607"/>
          </a:xfrm>
          <a:prstGeom prst="rect">
            <a:avLst/>
          </a:prstGeom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398995697"/>
              </p:ext>
            </p:extLst>
          </p:nvPr>
        </p:nvGraphicFramePr>
        <p:xfrm>
          <a:off x="1524000" y="198243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98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Coordinating body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3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 err="1" smtClean="0"/>
              <a:t>There</a:t>
            </a:r>
            <a:r>
              <a:rPr lang="pt-PT" dirty="0" smtClean="0"/>
              <a:t> must </a:t>
            </a:r>
            <a:r>
              <a:rPr lang="pt-PT" dirty="0" err="1" smtClean="0"/>
              <a:t>be</a:t>
            </a:r>
            <a:r>
              <a:rPr lang="pt-PT" dirty="0" smtClean="0"/>
              <a:t> a </a:t>
            </a:r>
            <a:r>
              <a:rPr lang="pt-PT" dirty="0" err="1"/>
              <a:t>c</a:t>
            </a:r>
            <a:r>
              <a:rPr lang="pt-PT" dirty="0" err="1" smtClean="0"/>
              <a:t>oordination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activities</a:t>
            </a:r>
            <a:r>
              <a:rPr lang="pt-PT" dirty="0" smtClean="0"/>
              <a:t>;</a:t>
            </a:r>
          </a:p>
          <a:p>
            <a:r>
              <a:rPr lang="pt-PT" dirty="0" err="1" smtClean="0"/>
              <a:t>Coordinating</a:t>
            </a:r>
            <a:r>
              <a:rPr lang="pt-PT" dirty="0" smtClean="0"/>
              <a:t> bodies in </a:t>
            </a:r>
            <a:r>
              <a:rPr lang="pt-PT" dirty="0" err="1" smtClean="0"/>
              <a:t>Big</a:t>
            </a:r>
            <a:r>
              <a:rPr lang="pt-PT" dirty="0" smtClean="0"/>
              <a:t> Apple:</a:t>
            </a:r>
          </a:p>
          <a:p>
            <a:pPr lvl="1"/>
            <a:r>
              <a:rPr lang="pt-PT" dirty="0" err="1" smtClean="0"/>
              <a:t>Citycon</a:t>
            </a:r>
            <a:r>
              <a:rPr lang="pt-PT" dirty="0" smtClean="0"/>
              <a:t> - </a:t>
            </a:r>
            <a:r>
              <a:rPr lang="pt-PT" dirty="0" err="1" smtClean="0"/>
              <a:t>Owner</a:t>
            </a:r>
            <a:r>
              <a:rPr lang="pt-PT" dirty="0" smtClean="0"/>
              <a:t>;</a:t>
            </a:r>
          </a:p>
          <a:p>
            <a:pPr lvl="1"/>
            <a:r>
              <a:rPr lang="pt-PT" dirty="0" err="1" smtClean="0"/>
              <a:t>Linnunrata</a:t>
            </a:r>
            <a:r>
              <a:rPr lang="pt-PT" dirty="0" smtClean="0"/>
              <a:t> – </a:t>
            </a:r>
            <a:r>
              <a:rPr lang="pt-PT" dirty="0" err="1" smtClean="0"/>
              <a:t>Advertising</a:t>
            </a:r>
            <a:r>
              <a:rPr lang="pt-PT" dirty="0" smtClean="0"/>
              <a:t> </a:t>
            </a:r>
            <a:r>
              <a:rPr lang="pt-PT" dirty="0" err="1" smtClean="0"/>
              <a:t>agency</a:t>
            </a:r>
            <a:r>
              <a:rPr lang="pt-PT" dirty="0" smtClean="0"/>
              <a:t>;</a:t>
            </a:r>
          </a:p>
          <a:p>
            <a:pPr lvl="1"/>
            <a:r>
              <a:rPr lang="pt-PT" dirty="0" err="1" smtClean="0"/>
              <a:t>Shopkeeper</a:t>
            </a:r>
            <a:r>
              <a:rPr lang="pt-PT" dirty="0" smtClean="0"/>
              <a:t> </a:t>
            </a:r>
            <a:r>
              <a:rPr lang="pt-PT" dirty="0" err="1" smtClean="0"/>
              <a:t>association</a:t>
            </a:r>
            <a:r>
              <a:rPr lang="pt-PT" dirty="0" smtClean="0"/>
              <a:t>.</a:t>
            </a:r>
            <a:endParaRPr lang="pt-PT" dirty="0"/>
          </a:p>
          <a:p>
            <a:pPr lvl="1"/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5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Coordinating body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3"/>
          </a:xfrm>
        </p:spPr>
        <p:txBody>
          <a:bodyPr/>
          <a:lstStyle/>
          <a:p>
            <a:r>
              <a:rPr lang="en-US" dirty="0" smtClean="0"/>
              <a:t>Owner:</a:t>
            </a:r>
          </a:p>
          <a:p>
            <a:pPr lvl="1"/>
            <a:r>
              <a:rPr lang="en-US" dirty="0" smtClean="0"/>
              <a:t>Actors selection;</a:t>
            </a:r>
          </a:p>
          <a:p>
            <a:pPr lvl="1"/>
            <a:r>
              <a:rPr lang="en-US" dirty="0" smtClean="0"/>
              <a:t>Long-term value </a:t>
            </a:r>
            <a:r>
              <a:rPr lang="en-US" dirty="0" smtClean="0"/>
              <a:t>creation;</a:t>
            </a:r>
            <a:endParaRPr lang="en-US" dirty="0" smtClean="0"/>
          </a:p>
          <a:p>
            <a:pPr lvl="1"/>
            <a:r>
              <a:rPr lang="en-US" dirty="0" smtClean="0"/>
              <a:t>Imposed long opening </a:t>
            </a:r>
            <a:r>
              <a:rPr lang="en-US" dirty="0" smtClean="0"/>
              <a:t>hours. </a:t>
            </a:r>
            <a:endParaRPr lang="en-US" dirty="0" smtClean="0"/>
          </a:p>
          <a:p>
            <a:r>
              <a:rPr lang="en-US" dirty="0" smtClean="0"/>
              <a:t>Shopkeeper association:</a:t>
            </a:r>
          </a:p>
          <a:p>
            <a:pPr lvl="1"/>
            <a:r>
              <a:rPr lang="en-US" dirty="0" smtClean="0"/>
              <a:t>Informal joint activities:</a:t>
            </a:r>
          </a:p>
          <a:p>
            <a:pPr marL="914400" lvl="2" indent="0">
              <a:buNone/>
            </a:pPr>
            <a:r>
              <a:rPr lang="en-US" i="1" dirty="0" smtClean="0"/>
              <a:t>“</a:t>
            </a:r>
            <a:r>
              <a:rPr lang="en-US" i="1" dirty="0"/>
              <a:t>Change for the better began in 2004. Actually, there was an obvious date when this all began — the date of the shopkeeper association's joint </a:t>
            </a:r>
            <a:r>
              <a:rPr lang="en-US" i="1" dirty="0" smtClean="0"/>
              <a:t>excursion. (</a:t>
            </a:r>
            <a:r>
              <a:rPr lang="is-IS" i="1" dirty="0" smtClean="0"/>
              <a:t>…</a:t>
            </a:r>
            <a:r>
              <a:rPr lang="en-US" i="1" dirty="0" smtClean="0"/>
              <a:t>)”</a:t>
            </a:r>
            <a:endParaRPr lang="en-US" i="1" dirty="0"/>
          </a:p>
          <a:p>
            <a:r>
              <a:rPr lang="en-US" dirty="0" err="1"/>
              <a:t>Linnunrata</a:t>
            </a:r>
            <a:r>
              <a:rPr lang="en-US" dirty="0"/>
              <a:t> </a:t>
            </a:r>
          </a:p>
          <a:p>
            <a:pPr lvl="1"/>
            <a:r>
              <a:rPr lang="pt-PT" dirty="0"/>
              <a:t>“</a:t>
            </a:r>
            <a:r>
              <a:rPr lang="pt-PT" dirty="0" err="1"/>
              <a:t>Monday-morning</a:t>
            </a:r>
            <a:r>
              <a:rPr lang="pt-PT" dirty="0"/>
              <a:t> </a:t>
            </a:r>
            <a:r>
              <a:rPr lang="pt-PT" dirty="0" err="1"/>
              <a:t>coffee</a:t>
            </a:r>
            <a:r>
              <a:rPr lang="pt-PT" dirty="0"/>
              <a:t>”</a:t>
            </a:r>
          </a:p>
          <a:p>
            <a:pPr lvl="1"/>
            <a:endParaRPr lang="pt-PT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Coordinating body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3"/>
          </a:xfrm>
        </p:spPr>
        <p:txBody>
          <a:bodyPr>
            <a:normAutofit/>
          </a:bodyPr>
          <a:lstStyle/>
          <a:p>
            <a:r>
              <a:rPr lang="pt-PT" dirty="0" smtClean="0"/>
              <a:t>IM1:</a:t>
            </a:r>
          </a:p>
          <a:p>
            <a:pPr marL="457200" lvl="1" indent="0">
              <a:buNone/>
            </a:pPr>
            <a:r>
              <a:rPr lang="pt-PT" i="1" dirty="0" smtClean="0"/>
              <a:t>“A </a:t>
            </a:r>
            <a:r>
              <a:rPr lang="pt-PT" i="1" dirty="0" err="1"/>
              <a:t>coordinating</a:t>
            </a:r>
            <a:r>
              <a:rPr lang="pt-PT" i="1" dirty="0"/>
              <a:t> body </a:t>
            </a:r>
            <a:r>
              <a:rPr lang="pt-PT" i="1" dirty="0" err="1"/>
              <a:t>that</a:t>
            </a:r>
            <a:r>
              <a:rPr lang="pt-PT" i="1" dirty="0"/>
              <a:t> </a:t>
            </a:r>
            <a:r>
              <a:rPr lang="pt-PT" i="1" dirty="0" err="1"/>
              <a:t>integrates</a:t>
            </a:r>
            <a:r>
              <a:rPr lang="pt-PT" i="1" dirty="0"/>
              <a:t> </a:t>
            </a:r>
            <a:r>
              <a:rPr lang="pt-PT" i="1" dirty="0" err="1"/>
              <a:t>activities</a:t>
            </a:r>
            <a:r>
              <a:rPr lang="pt-PT" i="1" dirty="0"/>
              <a:t> in </a:t>
            </a:r>
            <a:r>
              <a:rPr lang="pt-PT" i="1" dirty="0" err="1"/>
              <a:t>commercial</a:t>
            </a:r>
            <a:r>
              <a:rPr lang="pt-PT" i="1" dirty="0"/>
              <a:t> </a:t>
            </a:r>
            <a:r>
              <a:rPr lang="pt-PT" i="1" dirty="0" err="1"/>
              <a:t>operations</a:t>
            </a:r>
            <a:r>
              <a:rPr lang="pt-PT" i="1" dirty="0"/>
              <a:t> </a:t>
            </a:r>
            <a:r>
              <a:rPr lang="pt-PT" i="1" dirty="0" err="1"/>
              <a:t>by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organizations</a:t>
            </a:r>
            <a:r>
              <a:rPr lang="pt-PT" i="1" dirty="0"/>
              <a:t> </a:t>
            </a:r>
            <a:r>
              <a:rPr lang="pt-PT" i="1" dirty="0" err="1"/>
              <a:t>is</a:t>
            </a:r>
            <a:r>
              <a:rPr lang="pt-PT" i="1" dirty="0"/>
              <a:t> </a:t>
            </a:r>
            <a:r>
              <a:rPr lang="pt-PT" i="1" dirty="0" err="1"/>
              <a:t>an</a:t>
            </a:r>
            <a:r>
              <a:rPr lang="pt-PT" i="1" dirty="0"/>
              <a:t> </a:t>
            </a:r>
            <a:r>
              <a:rPr lang="pt-PT" i="1" dirty="0" err="1"/>
              <a:t>essential</a:t>
            </a:r>
            <a:r>
              <a:rPr lang="pt-PT" i="1" dirty="0"/>
              <a:t> </a:t>
            </a:r>
            <a:r>
              <a:rPr lang="pt-PT" i="1" dirty="0" err="1"/>
              <a:t>element</a:t>
            </a:r>
            <a:r>
              <a:rPr lang="pt-PT" i="1" dirty="0"/>
              <a:t> for </a:t>
            </a:r>
            <a:r>
              <a:rPr lang="pt-PT" i="1" dirty="0" err="1"/>
              <a:t>joint</a:t>
            </a:r>
            <a:r>
              <a:rPr lang="pt-PT" i="1" dirty="0"/>
              <a:t> </a:t>
            </a:r>
            <a:r>
              <a:rPr lang="pt-PT" i="1" dirty="0" err="1"/>
              <a:t>value</a:t>
            </a:r>
            <a:r>
              <a:rPr lang="pt-PT" i="1" dirty="0"/>
              <a:t> </a:t>
            </a:r>
            <a:r>
              <a:rPr lang="pt-PT" i="1" dirty="0" err="1"/>
              <a:t>creation</a:t>
            </a:r>
            <a:r>
              <a:rPr lang="pt-PT" i="1" dirty="0"/>
              <a:t> </a:t>
            </a:r>
            <a:r>
              <a:rPr lang="pt-PT" i="1" dirty="0" err="1"/>
              <a:t>within</a:t>
            </a:r>
            <a:r>
              <a:rPr lang="pt-PT" i="1" dirty="0"/>
              <a:t> </a:t>
            </a:r>
            <a:r>
              <a:rPr lang="pt-PT" i="1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entire</a:t>
            </a:r>
            <a:r>
              <a:rPr lang="pt-PT" i="1" dirty="0"/>
              <a:t> </a:t>
            </a:r>
            <a:r>
              <a:rPr lang="pt-PT" i="1" dirty="0" err="1"/>
              <a:t>system</a:t>
            </a:r>
            <a:r>
              <a:rPr lang="pt-PT" i="1" dirty="0" smtClean="0"/>
              <a:t>.”</a:t>
            </a:r>
          </a:p>
          <a:p>
            <a:pPr marL="457200" lvl="1" indent="0">
              <a:buNone/>
            </a:pPr>
            <a:endParaRPr lang="pt-PT" sz="700" i="1" dirty="0" smtClean="0"/>
          </a:p>
          <a:p>
            <a:r>
              <a:rPr lang="pt-PT" dirty="0" err="1"/>
              <a:t>Proposition</a:t>
            </a:r>
            <a:r>
              <a:rPr lang="pt-PT" dirty="0"/>
              <a:t> </a:t>
            </a:r>
            <a:r>
              <a:rPr lang="pt-PT" dirty="0" smtClean="0"/>
              <a:t>1:</a:t>
            </a:r>
          </a:p>
          <a:p>
            <a:pPr marL="457200" lvl="1" indent="0">
              <a:buNone/>
            </a:pPr>
            <a:r>
              <a:rPr lang="pt-PT" dirty="0" smtClean="0"/>
              <a:t>“</a:t>
            </a:r>
            <a:r>
              <a:rPr lang="pt-PT" dirty="0" err="1" smtClean="0"/>
              <a:t>Establishing</a:t>
            </a:r>
            <a:r>
              <a:rPr lang="pt-PT" dirty="0" smtClean="0"/>
              <a:t> </a:t>
            </a:r>
            <a:r>
              <a:rPr lang="pt-PT" dirty="0" err="1"/>
              <a:t>several</a:t>
            </a:r>
            <a:r>
              <a:rPr lang="pt-PT" dirty="0"/>
              <a:t> </a:t>
            </a:r>
            <a:r>
              <a:rPr lang="pt-PT" dirty="0" err="1"/>
              <a:t>coordinating</a:t>
            </a:r>
            <a:r>
              <a:rPr lang="pt-PT" dirty="0"/>
              <a:t> bodies in a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enhances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creation</a:t>
            </a:r>
            <a:r>
              <a:rPr lang="pt-PT" dirty="0"/>
              <a:t> in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developing</a:t>
            </a:r>
            <a:r>
              <a:rPr lang="pt-PT" dirty="0"/>
              <a:t> a </a:t>
            </a:r>
            <a:r>
              <a:rPr lang="pt-PT" dirty="0" err="1"/>
              <a:t>coordinated</a:t>
            </a:r>
            <a:r>
              <a:rPr lang="pt-PT" dirty="0"/>
              <a:t> network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organizations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transform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a </a:t>
            </a:r>
            <a:r>
              <a:rPr lang="pt-PT" dirty="0" err="1"/>
              <a:t>smoothly-functioning</a:t>
            </a:r>
            <a:r>
              <a:rPr lang="pt-PT" dirty="0"/>
              <a:t> </a:t>
            </a:r>
            <a:r>
              <a:rPr lang="pt-PT" dirty="0" err="1"/>
              <a:t>multi-organizational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opera- </a:t>
            </a:r>
            <a:r>
              <a:rPr lang="pt-PT" dirty="0" err="1"/>
              <a:t>tions</a:t>
            </a:r>
            <a:r>
              <a:rPr lang="pt-PT" dirty="0"/>
              <a:t> </a:t>
            </a:r>
            <a:r>
              <a:rPr lang="pt-PT" dirty="0" err="1"/>
              <a:t>phase</a:t>
            </a:r>
            <a:r>
              <a:rPr lang="pt-PT" dirty="0"/>
              <a:t>.”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16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146330" y="487259"/>
            <a:ext cx="5096231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5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Acaba</a:t>
            </a:r>
            <a:r>
              <a:rPr lang="en-US" sz="345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a parte 4.3 </a:t>
            </a:r>
            <a:r>
              <a:rPr lang="en-US" sz="345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começa</a:t>
            </a:r>
            <a:r>
              <a:rPr lang="en-US" sz="345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45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opini</a:t>
            </a:r>
            <a:r>
              <a:rPr lang="pt-PT" sz="345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ão</a:t>
            </a:r>
            <a:endParaRPr lang="en-US" sz="3450" dirty="0">
              <a:latin typeface="+mn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1" y="1328684"/>
            <a:ext cx="1279400" cy="56260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3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sample – One Shopping </a:t>
            </a:r>
            <a:r>
              <a:rPr lang="en-US" smtClean="0"/>
              <a:t>center</a:t>
            </a:r>
            <a:r>
              <a:rPr lang="en-US" smtClean="0"/>
              <a:t>;</a:t>
            </a:r>
            <a:endParaRPr lang="en-US" sz="700" i="1" dirty="0" smtClean="0"/>
          </a:p>
          <a:p>
            <a:r>
              <a:rPr lang="en-US" dirty="0" smtClean="0"/>
              <a:t>Beginning of the project – Should have started sooner;</a:t>
            </a:r>
          </a:p>
          <a:p>
            <a:r>
              <a:rPr lang="en-US" dirty="0" smtClean="0"/>
              <a:t>No precise measure for success;</a:t>
            </a:r>
          </a:p>
          <a:p>
            <a:r>
              <a:rPr lang="en-US" dirty="0" smtClean="0"/>
              <a:t>Lack of statistical information;</a:t>
            </a:r>
          </a:p>
          <a:p>
            <a:r>
              <a:rPr lang="en-US" dirty="0" smtClean="0"/>
              <a:t>Based on 12 interviews;</a:t>
            </a:r>
          </a:p>
          <a:p>
            <a:r>
              <a:rPr lang="en-US" dirty="0" smtClean="0"/>
              <a:t>Mentioning results in the Prior literature chapter.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5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1880</TotalTime>
  <Words>372</Words>
  <Application>Microsoft Macintosh PowerPoint</Application>
  <PresentationFormat>On-screen Show (4:3)</PresentationFormat>
  <Paragraphs>96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Development of IMs</vt:lpstr>
      <vt:lpstr>Coordinating body</vt:lpstr>
      <vt:lpstr>Coordinating body</vt:lpstr>
      <vt:lpstr>Coordinating body</vt:lpstr>
      <vt:lpstr>Acaba a parte 4.3 começa opinião</vt:lpstr>
      <vt:lpstr>Our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Rodrigues</dc:creator>
  <cp:lastModifiedBy>Miguel Rodrigues</cp:lastModifiedBy>
  <cp:revision>28</cp:revision>
  <dcterms:created xsi:type="dcterms:W3CDTF">2016-03-10T22:45:27Z</dcterms:created>
  <dcterms:modified xsi:type="dcterms:W3CDTF">2016-03-15T00:41:31Z</dcterms:modified>
</cp:coreProperties>
</file>