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>
        <p:scale>
          <a:sx n="100" d="100"/>
          <a:sy n="100" d="100"/>
        </p:scale>
        <p:origin x="974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0306-9F8D-444F-938C-ADD09500186E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672B-1FFE-4973-AE35-08314E946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795" y="1831568"/>
            <a:ext cx="6768269" cy="139723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From the front end of projects to the back end of operations: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Managing projects for value creation throughout the system lifecycle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7894" y="4361007"/>
            <a:ext cx="1877939" cy="208315"/>
          </a:xfrm>
        </p:spPr>
        <p:txBody>
          <a:bodyPr>
            <a:normAutofit fontScale="92500" lnSpcReduction="20000"/>
          </a:bodyPr>
          <a:lstStyle/>
          <a:p>
            <a:r>
              <a:rPr lang="en-US" sz="1050" dirty="0" err="1"/>
              <a:t>João</a:t>
            </a:r>
            <a:r>
              <a:rPr lang="en-US" sz="1050" dirty="0"/>
              <a:t> </a:t>
            </a:r>
            <a:r>
              <a:rPr lang="en-US" sz="1050" dirty="0" err="1"/>
              <a:t>Melo</a:t>
            </a:r>
            <a:r>
              <a:rPr lang="en-US" sz="1050" dirty="0"/>
              <a:t> – nº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8" y="531294"/>
            <a:ext cx="1957387" cy="86074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4839058" y="4841813"/>
            <a:ext cx="1877939" cy="20831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Rúben</a:t>
            </a:r>
            <a:r>
              <a:rPr lang="en-US" sz="1050" dirty="0"/>
              <a:t> Tadeia – nº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268910" y="4841813"/>
            <a:ext cx="1877939" cy="20831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Rúben</a:t>
            </a:r>
            <a:r>
              <a:rPr lang="en-US" sz="1050" dirty="0"/>
              <a:t> Borralho – nº73536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778028" y="4361007"/>
            <a:ext cx="1877939" cy="20831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Miguel Rodrigues – nº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3537961" y="4361007"/>
            <a:ext cx="1877939" cy="20831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Manuel </a:t>
            </a:r>
            <a:r>
              <a:rPr lang="en-US" sz="1050" dirty="0" err="1"/>
              <a:t>Ribeiro</a:t>
            </a:r>
            <a:r>
              <a:rPr lang="en-US" sz="1050" dirty="0"/>
              <a:t> – nº</a:t>
            </a:r>
          </a:p>
        </p:txBody>
      </p:sp>
    </p:spTree>
    <p:extLst>
      <p:ext uri="{BB962C8B-B14F-4D97-AF65-F5344CB8AC3E}">
        <p14:creationId xmlns:p14="http://schemas.microsoft.com/office/powerpoint/2010/main" val="421824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44453" y="676569"/>
            <a:ext cx="5096231" cy="9941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Research methods and data </a:t>
            </a:r>
            <a:endParaRPr lang="en-US" dirty="0">
              <a:latin typeface="+mn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2" y="892351"/>
            <a:ext cx="1279400" cy="562607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1575021" y="1717781"/>
            <a:ext cx="6635094" cy="4892619"/>
            <a:chOff x="1564026" y="1670741"/>
            <a:chExt cx="6635094" cy="4892619"/>
          </a:xfrm>
        </p:grpSpPr>
        <p:sp>
          <p:nvSpPr>
            <p:cNvPr id="15" name="Retângulo 14"/>
            <p:cNvSpPr/>
            <p:nvPr/>
          </p:nvSpPr>
          <p:spPr>
            <a:xfrm>
              <a:off x="1564026" y="1670741"/>
              <a:ext cx="6635094" cy="4892619"/>
            </a:xfrm>
            <a:prstGeom prst="rect">
              <a:avLst/>
            </a:prstGeom>
            <a:noFill/>
          </p:spPr>
        </p:sp>
        <p:sp>
          <p:nvSpPr>
            <p:cNvPr id="16" name="Forma livre 15"/>
            <p:cNvSpPr/>
            <p:nvPr/>
          </p:nvSpPr>
          <p:spPr>
            <a:xfrm>
              <a:off x="3992818" y="4475240"/>
              <a:ext cx="1751113" cy="1707723"/>
            </a:xfrm>
            <a:custGeom>
              <a:avLst/>
              <a:gdLst>
                <a:gd name="connsiteX0" fmla="*/ 0 w 1751113"/>
                <a:gd name="connsiteY0" fmla="*/ 853862 h 1707723"/>
                <a:gd name="connsiteX1" fmla="*/ 875557 w 1751113"/>
                <a:gd name="connsiteY1" fmla="*/ 0 h 1707723"/>
                <a:gd name="connsiteX2" fmla="*/ 1751114 w 1751113"/>
                <a:gd name="connsiteY2" fmla="*/ 853862 h 1707723"/>
                <a:gd name="connsiteX3" fmla="*/ 875557 w 1751113"/>
                <a:gd name="connsiteY3" fmla="*/ 1707724 h 1707723"/>
                <a:gd name="connsiteX4" fmla="*/ 0 w 1751113"/>
                <a:gd name="connsiteY4" fmla="*/ 853862 h 170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113" h="1707723">
                  <a:moveTo>
                    <a:pt x="0" y="853862"/>
                  </a:moveTo>
                  <a:cubicBezTo>
                    <a:pt x="0" y="382287"/>
                    <a:pt x="392000" y="0"/>
                    <a:pt x="875557" y="0"/>
                  </a:cubicBezTo>
                  <a:cubicBezTo>
                    <a:pt x="1359114" y="0"/>
                    <a:pt x="1751114" y="382287"/>
                    <a:pt x="1751114" y="853862"/>
                  </a:cubicBezTo>
                  <a:cubicBezTo>
                    <a:pt x="1751114" y="1325437"/>
                    <a:pt x="1359114" y="1707724"/>
                    <a:pt x="875557" y="1707724"/>
                  </a:cubicBezTo>
                  <a:cubicBezTo>
                    <a:pt x="392000" y="1707724"/>
                    <a:pt x="0" y="1325437"/>
                    <a:pt x="0" y="853862"/>
                  </a:cubicBez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875" tIns="261520" rIns="267875" bIns="2615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Allowed to derive 4 Integration Mechanisms</a:t>
              </a:r>
              <a:endParaRPr lang="en-US" sz="1800" kern="1200" dirty="0"/>
            </a:p>
          </p:txBody>
        </p:sp>
        <p:sp>
          <p:nvSpPr>
            <p:cNvPr id="17" name="Seta para a esquerda 16"/>
            <p:cNvSpPr/>
            <p:nvPr/>
          </p:nvSpPr>
          <p:spPr>
            <a:xfrm rot="11915427">
              <a:off x="3163486" y="4814785"/>
              <a:ext cx="745028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orma livre 17"/>
            <p:cNvSpPr/>
            <p:nvPr/>
          </p:nvSpPr>
          <p:spPr>
            <a:xfrm>
              <a:off x="1860633" y="3933007"/>
              <a:ext cx="1496090" cy="1272082"/>
            </a:xfrm>
            <a:custGeom>
              <a:avLst/>
              <a:gdLst>
                <a:gd name="connsiteX0" fmla="*/ 0 w 1496090"/>
                <a:gd name="connsiteY0" fmla="*/ 127208 h 1272082"/>
                <a:gd name="connsiteX1" fmla="*/ 127208 w 1496090"/>
                <a:gd name="connsiteY1" fmla="*/ 0 h 1272082"/>
                <a:gd name="connsiteX2" fmla="*/ 1368882 w 1496090"/>
                <a:gd name="connsiteY2" fmla="*/ 0 h 1272082"/>
                <a:gd name="connsiteX3" fmla="*/ 1496090 w 1496090"/>
                <a:gd name="connsiteY3" fmla="*/ 127208 h 1272082"/>
                <a:gd name="connsiteX4" fmla="*/ 1496090 w 1496090"/>
                <a:gd name="connsiteY4" fmla="*/ 1144874 h 1272082"/>
                <a:gd name="connsiteX5" fmla="*/ 1368882 w 1496090"/>
                <a:gd name="connsiteY5" fmla="*/ 1272082 h 1272082"/>
                <a:gd name="connsiteX6" fmla="*/ 127208 w 1496090"/>
                <a:gd name="connsiteY6" fmla="*/ 1272082 h 1272082"/>
                <a:gd name="connsiteX7" fmla="*/ 0 w 1496090"/>
                <a:gd name="connsiteY7" fmla="*/ 1144874 h 1272082"/>
                <a:gd name="connsiteX8" fmla="*/ 0 w 1496090"/>
                <a:gd name="connsiteY8" fmla="*/ 127208 h 127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6090" h="1272082">
                  <a:moveTo>
                    <a:pt x="0" y="127208"/>
                  </a:moveTo>
                  <a:cubicBezTo>
                    <a:pt x="0" y="56953"/>
                    <a:pt x="56953" y="0"/>
                    <a:pt x="127208" y="0"/>
                  </a:cubicBezTo>
                  <a:lnTo>
                    <a:pt x="1368882" y="0"/>
                  </a:lnTo>
                  <a:cubicBezTo>
                    <a:pt x="1439137" y="0"/>
                    <a:pt x="1496090" y="56953"/>
                    <a:pt x="1496090" y="127208"/>
                  </a:cubicBezTo>
                  <a:lnTo>
                    <a:pt x="1496090" y="1144874"/>
                  </a:lnTo>
                  <a:cubicBezTo>
                    <a:pt x="1496090" y="1215129"/>
                    <a:pt x="1439137" y="1272082"/>
                    <a:pt x="1368882" y="1272082"/>
                  </a:cubicBezTo>
                  <a:lnTo>
                    <a:pt x="127208" y="1272082"/>
                  </a:lnTo>
                  <a:cubicBezTo>
                    <a:pt x="56953" y="1272082"/>
                    <a:pt x="0" y="1215129"/>
                    <a:pt x="0" y="1144874"/>
                  </a:cubicBezTo>
                  <a:lnTo>
                    <a:pt x="0" y="127208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548" tIns="71548" rIns="71548" bIns="7154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Development of summaries</a:t>
              </a:r>
              <a:endParaRPr lang="en-US" sz="1800" kern="1200" dirty="0"/>
            </a:p>
          </p:txBody>
        </p:sp>
        <p:sp>
          <p:nvSpPr>
            <p:cNvPr id="19" name="Seta para a esquerda 18"/>
            <p:cNvSpPr/>
            <p:nvPr/>
          </p:nvSpPr>
          <p:spPr>
            <a:xfrm rot="18812239">
              <a:off x="3533914" y="3404710"/>
              <a:ext cx="861414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orma livre 19"/>
            <p:cNvSpPr/>
            <p:nvPr/>
          </p:nvSpPr>
          <p:spPr>
            <a:xfrm>
              <a:off x="3933898" y="2068869"/>
              <a:ext cx="1796561" cy="1719397"/>
            </a:xfrm>
            <a:custGeom>
              <a:avLst/>
              <a:gdLst>
                <a:gd name="connsiteX0" fmla="*/ 0 w 1796561"/>
                <a:gd name="connsiteY0" fmla="*/ 859699 h 1719397"/>
                <a:gd name="connsiteX1" fmla="*/ 898281 w 1796561"/>
                <a:gd name="connsiteY1" fmla="*/ 0 h 1719397"/>
                <a:gd name="connsiteX2" fmla="*/ 1796562 w 1796561"/>
                <a:gd name="connsiteY2" fmla="*/ 859699 h 1719397"/>
                <a:gd name="connsiteX3" fmla="*/ 898281 w 1796561"/>
                <a:gd name="connsiteY3" fmla="*/ 1719398 h 1719397"/>
                <a:gd name="connsiteX4" fmla="*/ 0 w 1796561"/>
                <a:gd name="connsiteY4" fmla="*/ 859699 h 171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561" h="1719397">
                  <a:moveTo>
                    <a:pt x="0" y="859699"/>
                  </a:moveTo>
                  <a:cubicBezTo>
                    <a:pt x="0" y="384900"/>
                    <a:pt x="402174" y="0"/>
                    <a:pt x="898281" y="0"/>
                  </a:cubicBezTo>
                  <a:cubicBezTo>
                    <a:pt x="1394388" y="0"/>
                    <a:pt x="1796562" y="384900"/>
                    <a:pt x="1796562" y="859699"/>
                  </a:cubicBezTo>
                  <a:cubicBezTo>
                    <a:pt x="1796562" y="1334498"/>
                    <a:pt x="1394388" y="1719398"/>
                    <a:pt x="898281" y="1719398"/>
                  </a:cubicBezTo>
                  <a:cubicBezTo>
                    <a:pt x="402174" y="1719398"/>
                    <a:pt x="0" y="1334498"/>
                    <a:pt x="0" y="859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90" tIns="286090" rIns="297390" bIns="2860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Micro-level analysis</a:t>
              </a:r>
              <a:endParaRPr lang="en-US" sz="1800" kern="1200" dirty="0"/>
            </a:p>
          </p:txBody>
        </p:sp>
        <p:sp>
          <p:nvSpPr>
            <p:cNvPr id="21" name="Seta para a esquerda 20"/>
            <p:cNvSpPr/>
            <p:nvPr/>
          </p:nvSpPr>
          <p:spPr>
            <a:xfrm rot="13408871">
              <a:off x="5336344" y="3439206"/>
              <a:ext cx="844412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orma livre 21"/>
            <p:cNvSpPr/>
            <p:nvPr/>
          </p:nvSpPr>
          <p:spPr>
            <a:xfrm>
              <a:off x="3918346" y="2085372"/>
              <a:ext cx="1796561" cy="1719397"/>
            </a:xfrm>
            <a:custGeom>
              <a:avLst/>
              <a:gdLst>
                <a:gd name="connsiteX0" fmla="*/ 0 w 1796561"/>
                <a:gd name="connsiteY0" fmla="*/ 859699 h 1719397"/>
                <a:gd name="connsiteX1" fmla="*/ 898281 w 1796561"/>
                <a:gd name="connsiteY1" fmla="*/ 0 h 1719397"/>
                <a:gd name="connsiteX2" fmla="*/ 1796562 w 1796561"/>
                <a:gd name="connsiteY2" fmla="*/ 859699 h 1719397"/>
                <a:gd name="connsiteX3" fmla="*/ 898281 w 1796561"/>
                <a:gd name="connsiteY3" fmla="*/ 1719398 h 1719397"/>
                <a:gd name="connsiteX4" fmla="*/ 0 w 1796561"/>
                <a:gd name="connsiteY4" fmla="*/ 859699 h 171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561" h="1719397">
                  <a:moveTo>
                    <a:pt x="0" y="859699"/>
                  </a:moveTo>
                  <a:cubicBezTo>
                    <a:pt x="0" y="384900"/>
                    <a:pt x="402174" y="0"/>
                    <a:pt x="898281" y="0"/>
                  </a:cubicBezTo>
                  <a:cubicBezTo>
                    <a:pt x="1394388" y="0"/>
                    <a:pt x="1796562" y="384900"/>
                    <a:pt x="1796562" y="859699"/>
                  </a:cubicBezTo>
                  <a:cubicBezTo>
                    <a:pt x="1796562" y="1334498"/>
                    <a:pt x="1394388" y="1719398"/>
                    <a:pt x="898281" y="1719398"/>
                  </a:cubicBezTo>
                  <a:cubicBezTo>
                    <a:pt x="402174" y="1719398"/>
                    <a:pt x="0" y="1334498"/>
                    <a:pt x="0" y="859699"/>
                  </a:cubicBez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90" tIns="286090" rIns="297390" bIns="2860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Micro-level analysis</a:t>
              </a:r>
              <a:endParaRPr lang="en-US" sz="1800" kern="1200" dirty="0"/>
            </a:p>
          </p:txBody>
        </p:sp>
        <p:sp>
          <p:nvSpPr>
            <p:cNvPr id="23" name="Seta para a esquerda 22"/>
            <p:cNvSpPr/>
            <p:nvPr/>
          </p:nvSpPr>
          <p:spPr>
            <a:xfrm rot="20382444">
              <a:off x="5795266" y="4640816"/>
              <a:ext cx="1475717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orma livre 23"/>
            <p:cNvSpPr/>
            <p:nvPr/>
          </p:nvSpPr>
          <p:spPr>
            <a:xfrm>
              <a:off x="6377299" y="3855539"/>
              <a:ext cx="1548883" cy="1258508"/>
            </a:xfrm>
            <a:custGeom>
              <a:avLst/>
              <a:gdLst>
                <a:gd name="connsiteX0" fmla="*/ 0 w 1548883"/>
                <a:gd name="connsiteY0" fmla="*/ 125851 h 1258508"/>
                <a:gd name="connsiteX1" fmla="*/ 125851 w 1548883"/>
                <a:gd name="connsiteY1" fmla="*/ 0 h 1258508"/>
                <a:gd name="connsiteX2" fmla="*/ 1423032 w 1548883"/>
                <a:gd name="connsiteY2" fmla="*/ 0 h 1258508"/>
                <a:gd name="connsiteX3" fmla="*/ 1548883 w 1548883"/>
                <a:gd name="connsiteY3" fmla="*/ 125851 h 1258508"/>
                <a:gd name="connsiteX4" fmla="*/ 1548883 w 1548883"/>
                <a:gd name="connsiteY4" fmla="*/ 1132657 h 1258508"/>
                <a:gd name="connsiteX5" fmla="*/ 1423032 w 1548883"/>
                <a:gd name="connsiteY5" fmla="*/ 1258508 h 1258508"/>
                <a:gd name="connsiteX6" fmla="*/ 125851 w 1548883"/>
                <a:gd name="connsiteY6" fmla="*/ 1258508 h 1258508"/>
                <a:gd name="connsiteX7" fmla="*/ 0 w 1548883"/>
                <a:gd name="connsiteY7" fmla="*/ 1132657 h 1258508"/>
                <a:gd name="connsiteX8" fmla="*/ 0 w 1548883"/>
                <a:gd name="connsiteY8" fmla="*/ 125851 h 125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883" h="1258508">
                  <a:moveTo>
                    <a:pt x="0" y="125851"/>
                  </a:moveTo>
                  <a:cubicBezTo>
                    <a:pt x="0" y="56345"/>
                    <a:pt x="56345" y="0"/>
                    <a:pt x="125851" y="0"/>
                  </a:cubicBezTo>
                  <a:lnTo>
                    <a:pt x="1423032" y="0"/>
                  </a:lnTo>
                  <a:cubicBezTo>
                    <a:pt x="1492538" y="0"/>
                    <a:pt x="1548883" y="56345"/>
                    <a:pt x="1548883" y="125851"/>
                  </a:cubicBezTo>
                  <a:lnTo>
                    <a:pt x="1548883" y="1132657"/>
                  </a:lnTo>
                  <a:cubicBezTo>
                    <a:pt x="1548883" y="1202163"/>
                    <a:pt x="1492538" y="1258508"/>
                    <a:pt x="1423032" y="1258508"/>
                  </a:cubicBezTo>
                  <a:lnTo>
                    <a:pt x="125851" y="1258508"/>
                  </a:lnTo>
                  <a:cubicBezTo>
                    <a:pt x="56345" y="1258508"/>
                    <a:pt x="0" y="1202163"/>
                    <a:pt x="0" y="1132657"/>
                  </a:cubicBezTo>
                  <a:lnTo>
                    <a:pt x="0" y="125851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50" tIns="71150" rIns="71150" bIns="7115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Development of visual models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0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24752" y="1787035"/>
            <a:ext cx="5647237" cy="46137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Motivation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Objectives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Key Words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Prior literature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Research methods and data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The development of IM and propositions concerning project management approaches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Discussion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Our view</a:t>
            </a:r>
          </a:p>
          <a:p>
            <a:endParaRPr lang="en-US" sz="1950" dirty="0"/>
          </a:p>
          <a:p>
            <a:endParaRPr lang="en-US" sz="1950" dirty="0"/>
          </a:p>
          <a:p>
            <a:endParaRPr lang="en-US" sz="19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" y="697186"/>
            <a:ext cx="1279400" cy="56260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061454" y="481403"/>
            <a:ext cx="509623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9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00322" y="1881585"/>
            <a:ext cx="5433878" cy="4300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Alternative way of managing projects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Nowadays projects: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Constructing facilities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Long-term objectives/outcomes</a:t>
            </a:r>
          </a:p>
          <a:p>
            <a:pPr>
              <a:lnSpc>
                <a:spcPct val="120000"/>
              </a:lnSpc>
            </a:pPr>
            <a:r>
              <a:rPr lang="en-US" sz="2400" b="1" u="sng" dirty="0" smtClean="0"/>
              <a:t>Main idea</a:t>
            </a:r>
            <a:r>
              <a:rPr lang="en-US" sz="2400" dirty="0" smtClean="0"/>
              <a:t>: creating </a:t>
            </a:r>
            <a:r>
              <a:rPr lang="en-US" sz="2400" dirty="0"/>
              <a:t>value during all project stages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From project phase to and during operations phase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Projects as a multi-organizational system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Research case: The Big Apple shopping center</a:t>
            </a:r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" y="697186"/>
            <a:ext cx="1279400" cy="56260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061454" y="481403"/>
            <a:ext cx="509623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56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46097" y="2095501"/>
            <a:ext cx="5326947" cy="31720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Little is yet known about these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Study new project management </a:t>
            </a:r>
            <a:r>
              <a:rPr lang="en-US" sz="2200" dirty="0" smtClean="0"/>
              <a:t>approach</a:t>
            </a: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 err="1"/>
              <a:t>Aceitam</a:t>
            </a:r>
            <a:r>
              <a:rPr lang="en-US" sz="2200" dirty="0"/>
              <a:t>-se </a:t>
            </a:r>
            <a:r>
              <a:rPr lang="en-US" sz="2200" dirty="0" err="1"/>
              <a:t>mais</a:t>
            </a:r>
            <a:r>
              <a:rPr lang="en-US" sz="2200" dirty="0"/>
              <a:t> </a:t>
            </a:r>
            <a:r>
              <a:rPr lang="en-US" sz="2200" dirty="0" err="1" smtClean="0"/>
              <a:t>sugestões</a:t>
            </a:r>
            <a:r>
              <a:rPr lang="en-US" sz="2200" dirty="0" smtClean="0"/>
              <a:t>!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" y="697186"/>
            <a:ext cx="1279400" cy="56260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061454" y="481403"/>
            <a:ext cx="509623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Motivation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57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39653" y="481404"/>
            <a:ext cx="5096231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>
          <a:xfrm>
            <a:off x="1563883" y="1582256"/>
            <a:ext cx="5507477" cy="49099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950" dirty="0"/>
          </a:p>
          <a:p>
            <a:pPr>
              <a:lnSpc>
                <a:spcPct val="100000"/>
              </a:lnSpc>
            </a:pPr>
            <a:r>
              <a:rPr lang="en-US" sz="2200" dirty="0" smtClean="0"/>
              <a:t>Understanding how a multi-organizational system is able to constantly creating value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Creation of integration mechanisms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Creation of </a:t>
            </a:r>
            <a:r>
              <a:rPr lang="en-US" sz="2200" dirty="0"/>
              <a:t>propositions to apply in project </a:t>
            </a:r>
            <a:r>
              <a:rPr lang="en-US" sz="2200" dirty="0" smtClean="0"/>
              <a:t>management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Derive a new project management approach</a:t>
            </a:r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" y="697186"/>
            <a:ext cx="1279400" cy="5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640074" y="615815"/>
            <a:ext cx="3794205" cy="9941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Key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Words</a:t>
            </a:r>
            <a:endParaRPr lang="en-US" dirty="0">
              <a:latin typeface="+mn-lt"/>
            </a:endParaRPr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>
          <a:xfrm>
            <a:off x="1995872" y="2094219"/>
            <a:ext cx="5082611" cy="38456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endParaRPr lang="en-US" sz="1950" dirty="0"/>
          </a:p>
          <a:p>
            <a:pPr>
              <a:lnSpc>
                <a:spcPct val="150000"/>
              </a:lnSpc>
            </a:pPr>
            <a:r>
              <a:rPr lang="en-US" sz="2200" dirty="0"/>
              <a:t>“Front end” and “Back end”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Project phase and operations phase </a:t>
            </a:r>
            <a:endParaRPr lang="en-US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200" dirty="0"/>
              <a:t>Value </a:t>
            </a:r>
            <a:r>
              <a:rPr lang="en-US" sz="2200" dirty="0" smtClean="0"/>
              <a:t>Creation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IM - Integration Mechanism</a:t>
            </a:r>
            <a:endParaRPr lang="en-US" sz="2200" dirty="0"/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2" y="831598"/>
            <a:ext cx="1279400" cy="5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66870" y="2164034"/>
            <a:ext cx="5096231" cy="2859291"/>
          </a:xfrm>
        </p:spPr>
        <p:txBody>
          <a:bodyPr>
            <a:normAutofit/>
          </a:bodyPr>
          <a:lstStyle/>
          <a:p>
            <a:pPr algn="ctr"/>
            <a:r>
              <a:rPr lang="en-US" sz="345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 </a:t>
            </a:r>
            <a:r>
              <a:rPr lang="en-US" sz="345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partir</a:t>
            </a:r>
            <a:r>
              <a:rPr lang="en-US" sz="345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45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daqui</a:t>
            </a:r>
            <a:r>
              <a:rPr lang="en-US" sz="345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é o Cap. 3</a:t>
            </a:r>
            <a:endParaRPr lang="en-US" sz="34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04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44453" y="676569"/>
            <a:ext cx="5096231" cy="9941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Research methods and data </a:t>
            </a:r>
            <a:endParaRPr lang="en-US" dirty="0">
              <a:latin typeface="+mn-lt"/>
            </a:endParaRPr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1596120" y="2235264"/>
            <a:ext cx="5082611" cy="25790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Objective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Analyze integration mechanisms among multiple organization within the Big Apple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Interviewed</a:t>
            </a:r>
            <a:r>
              <a:rPr lang="en-US" sz="1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12 senior members from 10 organizations</a:t>
            </a:r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2" y="892351"/>
            <a:ext cx="1279400" cy="562607"/>
          </a:xfrm>
          <a:prstGeom prst="rect">
            <a:avLst/>
          </a:prstGeom>
        </p:spPr>
      </p:pic>
      <p:sp>
        <p:nvSpPr>
          <p:cNvPr id="16" name="Marcador de Posição de Conteúdo 2"/>
          <p:cNvSpPr txBox="1">
            <a:spLocks/>
          </p:cNvSpPr>
          <p:nvPr/>
        </p:nvSpPr>
        <p:spPr>
          <a:xfrm>
            <a:off x="1596120" y="4808823"/>
            <a:ext cx="5082611" cy="14808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800" dirty="0"/>
              <a:t>All recommended by each other in </a:t>
            </a:r>
            <a:r>
              <a:rPr lang="en-US" sz="1800" dirty="0" smtClean="0"/>
              <a:t>terms of knowledge and practices in value enhancing activities</a:t>
            </a:r>
            <a:endParaRPr lang="en-US" sz="1800" dirty="0"/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grpSp>
        <p:nvGrpSpPr>
          <p:cNvPr id="20" name="Grupo 19"/>
          <p:cNvGrpSpPr/>
          <p:nvPr/>
        </p:nvGrpSpPr>
        <p:grpSpPr>
          <a:xfrm>
            <a:off x="6723888" y="3734512"/>
            <a:ext cx="1967184" cy="1520240"/>
            <a:chOff x="7796614" y="3537756"/>
            <a:chExt cx="2428799" cy="1793362"/>
          </a:xfrm>
        </p:grpSpPr>
        <p:sp>
          <p:nvSpPr>
            <p:cNvPr id="8" name="CaixaDeTexto 7"/>
            <p:cNvSpPr txBox="1"/>
            <p:nvPr/>
          </p:nvSpPr>
          <p:spPr>
            <a:xfrm>
              <a:off x="8436628" y="4106748"/>
              <a:ext cx="1669633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Store Managers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221243" y="4654011"/>
              <a:ext cx="20041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Development Directors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8670879" y="3537756"/>
              <a:ext cx="9784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CEOs</a:t>
              </a:r>
            </a:p>
          </p:txBody>
        </p:sp>
        <p:sp>
          <p:nvSpPr>
            <p:cNvPr id="13" name="Seta para baixo 12"/>
            <p:cNvSpPr/>
            <p:nvPr/>
          </p:nvSpPr>
          <p:spPr>
            <a:xfrm rot="16200000">
              <a:off x="7933702" y="3578235"/>
              <a:ext cx="249964" cy="5241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8" name="Seta para baixo 17"/>
            <p:cNvSpPr/>
            <p:nvPr/>
          </p:nvSpPr>
          <p:spPr>
            <a:xfrm rot="16200000">
              <a:off x="7933702" y="4098494"/>
              <a:ext cx="249964" cy="5241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9" name="Seta para baixo 18"/>
            <p:cNvSpPr/>
            <p:nvPr/>
          </p:nvSpPr>
          <p:spPr>
            <a:xfrm rot="16200000">
              <a:off x="7954887" y="4618752"/>
              <a:ext cx="249964" cy="5241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79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44453" y="676569"/>
            <a:ext cx="5096231" cy="9941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Research methods and data </a:t>
            </a:r>
            <a:endParaRPr lang="en-US" dirty="0">
              <a:latin typeface="+mn-lt"/>
            </a:endParaRPr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1437690" y="2235264"/>
            <a:ext cx="5082611" cy="2579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Interview focus: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Practices that connect the activity of multiple organizations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S</a:t>
            </a:r>
            <a:r>
              <a:rPr lang="en-US" sz="1900" dirty="0" smtClean="0"/>
              <a:t>ignificant events where multiple organizations have been involved</a:t>
            </a:r>
            <a:endParaRPr lang="en-US" sz="1900" dirty="0"/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2" y="892351"/>
            <a:ext cx="1279400" cy="562607"/>
          </a:xfrm>
          <a:prstGeom prst="rect">
            <a:avLst/>
          </a:prstGeom>
        </p:spPr>
      </p:pic>
      <p:sp>
        <p:nvSpPr>
          <p:cNvPr id="16" name="Marcador de Posição de Conteúdo 2"/>
          <p:cNvSpPr txBox="1">
            <a:spLocks/>
          </p:cNvSpPr>
          <p:nvPr/>
        </p:nvSpPr>
        <p:spPr>
          <a:xfrm>
            <a:off x="1437689" y="4741841"/>
            <a:ext cx="5357152" cy="124432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800" dirty="0" smtClean="0"/>
              <a:t>Analyzing documents, archived data and newspapers articles about these practices and their results</a:t>
            </a:r>
            <a:endParaRPr lang="en-US" sz="1800" dirty="0"/>
          </a:p>
          <a:p>
            <a:pPr marL="0" indent="0">
              <a:buNone/>
            </a:pPr>
            <a:endParaRPr lang="en-US" sz="1950" dirty="0"/>
          </a:p>
          <a:p>
            <a:endParaRPr lang="en-US" sz="1950" dirty="0"/>
          </a:p>
        </p:txBody>
      </p:sp>
      <p:grpSp>
        <p:nvGrpSpPr>
          <p:cNvPr id="14" name="Grupo 13"/>
          <p:cNvGrpSpPr/>
          <p:nvPr/>
        </p:nvGrpSpPr>
        <p:grpSpPr>
          <a:xfrm>
            <a:off x="6624152" y="3493009"/>
            <a:ext cx="1995591" cy="1205798"/>
            <a:chOff x="7817798" y="3604081"/>
            <a:chExt cx="2490649" cy="1385226"/>
          </a:xfrm>
        </p:grpSpPr>
        <p:sp>
          <p:nvSpPr>
            <p:cNvPr id="17" name="CaixaDeTexto 16"/>
            <p:cNvSpPr txBox="1"/>
            <p:nvPr/>
          </p:nvSpPr>
          <p:spPr>
            <a:xfrm>
              <a:off x="8304277" y="4578938"/>
              <a:ext cx="200417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Meetings</a:t>
              </a:r>
              <a:endParaRPr lang="en-US" sz="14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87312" y="3604081"/>
              <a:ext cx="1838102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Joint marketing campaigns</a:t>
              </a:r>
              <a:endParaRPr lang="en-US" sz="1400" dirty="0"/>
            </a:p>
          </p:txBody>
        </p:sp>
        <p:sp>
          <p:nvSpPr>
            <p:cNvPr id="22" name="Seta para baixo 21"/>
            <p:cNvSpPr/>
            <p:nvPr/>
          </p:nvSpPr>
          <p:spPr>
            <a:xfrm rot="16200000">
              <a:off x="7954886" y="3680565"/>
              <a:ext cx="249964" cy="5241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Seta para baixo 23"/>
            <p:cNvSpPr/>
            <p:nvPr/>
          </p:nvSpPr>
          <p:spPr>
            <a:xfrm rot="16200000">
              <a:off x="7954886" y="4516923"/>
              <a:ext cx="249964" cy="5241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516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284</Words>
  <Application>Microsoft Office PowerPoint</Application>
  <PresentationFormat>Apresentação no Ecrã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From the front end of projects to the back end of operations:  Managing projects for value creation throughout the system lifecycle</vt:lpstr>
      <vt:lpstr>Apresentação do PowerPoint</vt:lpstr>
      <vt:lpstr>Apresentação do PowerPoint</vt:lpstr>
      <vt:lpstr>Apresentação do PowerPoint</vt:lpstr>
      <vt:lpstr>Objectives</vt:lpstr>
      <vt:lpstr>Key Words</vt:lpstr>
      <vt:lpstr>A partir daqui é o Cap. 3</vt:lpstr>
      <vt:lpstr>Research methods and data </vt:lpstr>
      <vt:lpstr>Research methods and data </vt:lpstr>
      <vt:lpstr>Research methods and data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front end of projects to the back end of operations:  Managing projects for value creation throughout the system lifecycle</dc:title>
  <dc:creator>ruben borralho</dc:creator>
  <cp:lastModifiedBy>ruben borralho</cp:lastModifiedBy>
  <cp:revision>68</cp:revision>
  <dcterms:created xsi:type="dcterms:W3CDTF">2016-03-11T15:21:08Z</dcterms:created>
  <dcterms:modified xsi:type="dcterms:W3CDTF">2016-03-17T01:23:53Z</dcterms:modified>
</cp:coreProperties>
</file>