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6" r:id="rId3"/>
    <p:sldId id="264" r:id="rId4"/>
    <p:sldId id="262" r:id="rId5"/>
    <p:sldId id="261" r:id="rId6"/>
    <p:sldId id="267" r:id="rId7"/>
    <p:sldId id="268" r:id="rId8"/>
    <p:sldId id="269" r:id="rId9"/>
    <p:sldId id="270"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8B416-EF74-4BFB-AA9E-B0ADEE8D4F9D}" type="datetimeFigureOut">
              <a:rPr lang="pt-PT" smtClean="0"/>
              <a:t>14/03/2016</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896BB-A361-4E31-8650-92956CAD3F33}" type="slidenum">
              <a:rPr lang="pt-PT" smtClean="0"/>
              <a:t>‹nº›</a:t>
            </a:fld>
            <a:endParaRPr lang="pt-PT"/>
          </a:p>
        </p:txBody>
      </p:sp>
    </p:spTree>
    <p:extLst>
      <p:ext uri="{BB962C8B-B14F-4D97-AF65-F5344CB8AC3E}">
        <p14:creationId xmlns:p14="http://schemas.microsoft.com/office/powerpoint/2010/main" val="52708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pt-PT" sz="1200" kern="1200" dirty="0" err="1">
                <a:solidFill>
                  <a:schemeClr val="tx1"/>
                </a:solidFill>
                <a:effectLst/>
                <a:latin typeface="+mn-lt"/>
                <a:ea typeface="+mn-ea"/>
                <a:cs typeface="+mn-cs"/>
              </a:rPr>
              <a:t>At</a:t>
            </a:r>
            <a:r>
              <a:rPr lang="pt-PT" sz="1200" kern="1200" dirty="0">
                <a:solidFill>
                  <a:schemeClr val="tx1"/>
                </a:solidFill>
                <a:effectLst/>
                <a:latin typeface="+mn-lt"/>
                <a:ea typeface="+mn-ea"/>
                <a:cs typeface="+mn-cs"/>
              </a:rPr>
              <a:t> times, </a:t>
            </a:r>
            <a:r>
              <a:rPr lang="pt-PT" sz="1200" kern="1200" dirty="0" err="1">
                <a:solidFill>
                  <a:schemeClr val="tx1"/>
                </a:solidFill>
                <a:effectLst/>
                <a:latin typeface="+mn-lt"/>
                <a:ea typeface="+mn-ea"/>
                <a:cs typeface="+mn-cs"/>
              </a:rPr>
              <a:t>the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owner's</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decisions</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conflicted</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with</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the</a:t>
            </a:r>
            <a:r>
              <a:rPr lang="pt-PT" sz="1200" kern="1200" dirty="0">
                <a:solidFill>
                  <a:schemeClr val="tx1"/>
                </a:solidFill>
                <a:effectLst/>
                <a:latin typeface="+mn-lt"/>
                <a:ea typeface="+mn-ea"/>
                <a:cs typeface="+mn-cs"/>
              </a:rPr>
              <a:t> business </a:t>
            </a:r>
            <a:r>
              <a:rPr lang="pt-PT" sz="1200" kern="1200" dirty="0" err="1">
                <a:solidFill>
                  <a:schemeClr val="tx1"/>
                </a:solidFill>
                <a:effectLst/>
                <a:latin typeface="+mn-lt"/>
                <a:ea typeface="+mn-ea"/>
                <a:cs typeface="+mn-cs"/>
              </a:rPr>
              <a:t>interests</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of</a:t>
            </a:r>
            <a:r>
              <a:rPr lang="pt-PT" sz="1200" kern="1200" dirty="0">
                <a:solidFill>
                  <a:schemeClr val="tx1"/>
                </a:solidFill>
                <a:effectLst/>
                <a:latin typeface="+mn-lt"/>
                <a:ea typeface="+mn-ea"/>
                <a:cs typeface="+mn-cs"/>
              </a:rPr>
              <a:t> individual </a:t>
            </a:r>
            <a:r>
              <a:rPr lang="pt-PT" sz="1200" kern="1200" dirty="0" err="1">
                <a:solidFill>
                  <a:schemeClr val="tx1"/>
                </a:solidFill>
                <a:effectLst/>
                <a:latin typeface="+mn-lt"/>
                <a:ea typeface="+mn-ea"/>
                <a:cs typeface="+mn-cs"/>
              </a:rPr>
              <a:t>actors</a:t>
            </a:r>
            <a:r>
              <a:rPr lang="pt-PT" sz="1200" kern="1200" dirty="0">
                <a:solidFill>
                  <a:schemeClr val="tx1"/>
                </a:solidFill>
                <a:effectLst/>
                <a:latin typeface="+mn-lt"/>
                <a:ea typeface="+mn-ea"/>
                <a:cs typeface="+mn-cs"/>
              </a:rPr>
              <a:t>. For </a:t>
            </a:r>
            <a:r>
              <a:rPr lang="pt-PT" sz="1200" kern="1200" dirty="0" err="1">
                <a:solidFill>
                  <a:schemeClr val="tx1"/>
                </a:solidFill>
                <a:effectLst/>
                <a:latin typeface="+mn-lt"/>
                <a:ea typeface="+mn-ea"/>
                <a:cs typeface="+mn-cs"/>
              </a:rPr>
              <a:t>example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the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owner</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chose</a:t>
            </a:r>
            <a:r>
              <a:rPr lang="pt-PT" sz="1200" kern="1200" dirty="0">
                <a:solidFill>
                  <a:schemeClr val="tx1"/>
                </a:solidFill>
                <a:effectLst/>
                <a:latin typeface="+mn-lt"/>
                <a:ea typeface="+mn-ea"/>
                <a:cs typeface="+mn-cs"/>
              </a:rPr>
              <a:t> to </a:t>
            </a:r>
            <a:r>
              <a:rPr lang="pt-PT" sz="1200" kern="1200" dirty="0" err="1">
                <a:solidFill>
                  <a:schemeClr val="tx1"/>
                </a:solidFill>
                <a:effectLst/>
                <a:latin typeface="+mn-lt"/>
                <a:ea typeface="+mn-ea"/>
                <a:cs typeface="+mn-cs"/>
              </a:rPr>
              <a:t>impose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long</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opening</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hours</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ensuring</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that</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all</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shops</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within</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Big</a:t>
            </a:r>
            <a:r>
              <a:rPr lang="pt-PT" sz="1200" kern="1200" dirty="0">
                <a:solidFill>
                  <a:schemeClr val="tx1"/>
                </a:solidFill>
                <a:effectLst/>
                <a:latin typeface="+mn-lt"/>
                <a:ea typeface="+mn-ea"/>
                <a:cs typeface="+mn-cs"/>
              </a:rPr>
              <a:t> Apple </a:t>
            </a:r>
            <a:r>
              <a:rPr lang="pt-PT" sz="1200" kern="1200" dirty="0" err="1">
                <a:solidFill>
                  <a:schemeClr val="tx1"/>
                </a:solidFill>
                <a:effectLst/>
                <a:latin typeface="+mn-lt"/>
                <a:ea typeface="+mn-ea"/>
                <a:cs typeface="+mn-cs"/>
              </a:rPr>
              <a:t>were</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also</a:t>
            </a:r>
            <a:r>
              <a:rPr lang="pt-PT" sz="1200" kern="1200" dirty="0">
                <a:solidFill>
                  <a:schemeClr val="tx1"/>
                </a:solidFill>
                <a:effectLst/>
                <a:latin typeface="+mn-lt"/>
                <a:ea typeface="+mn-ea"/>
                <a:cs typeface="+mn-cs"/>
              </a:rPr>
              <a:t> open </a:t>
            </a:r>
            <a:r>
              <a:rPr lang="pt-PT" sz="1200" kern="1200" dirty="0" err="1">
                <a:solidFill>
                  <a:schemeClr val="tx1"/>
                </a:solidFill>
                <a:effectLst/>
                <a:latin typeface="+mn-lt"/>
                <a:ea typeface="+mn-ea"/>
                <a:cs typeface="+mn-cs"/>
              </a:rPr>
              <a:t>on</a:t>
            </a:r>
            <a:r>
              <a:rPr lang="pt-PT" sz="1200" kern="1200" dirty="0">
                <a:solidFill>
                  <a:schemeClr val="tx1"/>
                </a:solidFill>
                <a:effectLst/>
                <a:latin typeface="+mn-lt"/>
                <a:ea typeface="+mn-ea"/>
                <a:cs typeface="+mn-cs"/>
              </a:rPr>
              <a:t> </a:t>
            </a:r>
            <a:r>
              <a:rPr lang="pt-PT" sz="1200" kern="1200" dirty="0" err="1">
                <a:solidFill>
                  <a:schemeClr val="tx1"/>
                </a:solidFill>
                <a:effectLst/>
                <a:latin typeface="+mn-lt"/>
                <a:ea typeface="+mn-ea"/>
                <a:cs typeface="+mn-cs"/>
              </a:rPr>
              <a:t>Sundays</a:t>
            </a:r>
            <a:r>
              <a:rPr lang="pt-PT"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indent="0" algn="l" defTabSz="914400" rtl="0" eaLnBrk="1" fontAlgn="auto" latinLnBrk="0" hangingPunct="1">
              <a:lnSpc>
                <a:spcPct val="100000"/>
              </a:lnSpc>
              <a:spcBef>
                <a:spcPts val="0"/>
              </a:spcBef>
              <a:spcAft>
                <a:spcPts val="0"/>
              </a:spcAft>
              <a:buClrTx/>
              <a:buSzTx/>
              <a:buFontTx/>
              <a:buNone/>
              <a:tabLst/>
              <a:defRPr/>
            </a:pPr>
            <a:endParaRPr lang="pt-PT"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PT"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2</a:t>
            </a:fld>
            <a:endParaRPr lang="en-US"/>
          </a:p>
        </p:txBody>
      </p:sp>
    </p:spTree>
    <p:extLst>
      <p:ext uri="{BB962C8B-B14F-4D97-AF65-F5344CB8AC3E}">
        <p14:creationId xmlns:p14="http://schemas.microsoft.com/office/powerpoint/2010/main" val="282641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3</a:t>
            </a:fld>
            <a:endParaRPr lang="en-US"/>
          </a:p>
        </p:txBody>
      </p:sp>
    </p:spTree>
    <p:extLst>
      <p:ext uri="{BB962C8B-B14F-4D97-AF65-F5344CB8AC3E}">
        <p14:creationId xmlns:p14="http://schemas.microsoft.com/office/powerpoint/2010/main" val="188139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4</a:t>
            </a:fld>
            <a:endParaRPr lang="en-US"/>
          </a:p>
        </p:txBody>
      </p:sp>
    </p:spTree>
    <p:extLst>
      <p:ext uri="{BB962C8B-B14F-4D97-AF65-F5344CB8AC3E}">
        <p14:creationId xmlns:p14="http://schemas.microsoft.com/office/powerpoint/2010/main" val="26519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6</a:t>
            </a:fld>
            <a:endParaRPr lang="en-US"/>
          </a:p>
        </p:txBody>
      </p:sp>
    </p:spTree>
    <p:extLst>
      <p:ext uri="{BB962C8B-B14F-4D97-AF65-F5344CB8AC3E}">
        <p14:creationId xmlns:p14="http://schemas.microsoft.com/office/powerpoint/2010/main" val="1141803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7</a:t>
            </a:fld>
            <a:endParaRPr lang="en-US"/>
          </a:p>
        </p:txBody>
      </p:sp>
    </p:spTree>
    <p:extLst>
      <p:ext uri="{BB962C8B-B14F-4D97-AF65-F5344CB8AC3E}">
        <p14:creationId xmlns:p14="http://schemas.microsoft.com/office/powerpoint/2010/main" val="390833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8</a:t>
            </a:fld>
            <a:endParaRPr lang="en-US"/>
          </a:p>
        </p:txBody>
      </p:sp>
    </p:spTree>
    <p:extLst>
      <p:ext uri="{BB962C8B-B14F-4D97-AF65-F5344CB8AC3E}">
        <p14:creationId xmlns:p14="http://schemas.microsoft.com/office/powerpoint/2010/main" val="376034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PT" dirty="0" err="1"/>
              <a:t>Linn</a:t>
            </a:r>
            <a:r>
              <a:rPr lang="pt-PT" dirty="0"/>
              <a:t>:	Informal </a:t>
            </a:r>
            <a:r>
              <a:rPr lang="pt-PT" dirty="0" err="1"/>
              <a:t>coordenating</a:t>
            </a:r>
            <a:r>
              <a:rPr lang="pt-PT" dirty="0"/>
              <a:t> role;</a:t>
            </a:r>
          </a:p>
          <a:p>
            <a:pPr marL="0" marR="0" lvl="1" indent="0" algn="l" defTabSz="914400" rtl="0" eaLnBrk="1" fontAlgn="auto" latinLnBrk="0" hangingPunct="1">
              <a:lnSpc>
                <a:spcPct val="100000"/>
              </a:lnSpc>
              <a:spcBef>
                <a:spcPts val="0"/>
              </a:spcBef>
              <a:spcAft>
                <a:spcPts val="0"/>
              </a:spcAft>
              <a:buClrTx/>
              <a:buSzTx/>
              <a:buFontTx/>
              <a:buNone/>
              <a:tabLst/>
              <a:defRPr/>
            </a:pPr>
            <a:r>
              <a:rPr lang="pt-PT" dirty="0"/>
              <a:t>		</a:t>
            </a:r>
            <a:r>
              <a:rPr lang="pt-PT" dirty="0" err="1"/>
              <a:t>With</a:t>
            </a:r>
            <a:r>
              <a:rPr lang="pt-PT" baseline="0" dirty="0"/>
              <a:t> </a:t>
            </a:r>
            <a:r>
              <a:rPr lang="pt-PT" baseline="0" dirty="0" err="1"/>
              <a:t>the</a:t>
            </a:r>
            <a:r>
              <a:rPr lang="pt-PT" baseline="0" dirty="0"/>
              <a:t> </a:t>
            </a:r>
            <a:r>
              <a:rPr lang="pt-PT" baseline="0" dirty="0" err="1"/>
              <a:t>center</a:t>
            </a:r>
            <a:r>
              <a:rPr lang="pt-PT" baseline="0" dirty="0"/>
              <a:t> </a:t>
            </a:r>
            <a:r>
              <a:rPr lang="pt-PT" baseline="0" dirty="0" err="1"/>
              <a:t>owner</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stakeholders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store</a:t>
            </a:r>
            <a:r>
              <a:rPr lang="pt-PT" baseline="0" dirty="0"/>
              <a:t> managers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Coordinationg</a:t>
            </a:r>
            <a:r>
              <a:rPr lang="pt-PT" baseline="0" dirty="0"/>
              <a:t> bodies </a:t>
            </a:r>
            <a:r>
              <a:rPr lang="pt-PT" baseline="0" dirty="0" err="1"/>
              <a:t>since</a:t>
            </a:r>
            <a:r>
              <a:rPr lang="pt-PT" baseline="0" dirty="0"/>
              <a:t> </a:t>
            </a:r>
            <a:r>
              <a:rPr lang="pt-PT" baseline="0" dirty="0" err="1"/>
              <a:t>the</a:t>
            </a:r>
            <a:r>
              <a:rPr lang="pt-PT" baseline="0" dirty="0"/>
              <a:t> </a:t>
            </a:r>
            <a:r>
              <a:rPr lang="pt-PT" baseline="0" dirty="0" err="1"/>
              <a:t>begining</a:t>
            </a:r>
            <a:r>
              <a:rPr lang="pt-PT" baseline="0" dirty="0"/>
              <a:t> </a:t>
            </a:r>
            <a:r>
              <a:rPr lang="pt-PT" baseline="0" dirty="0" err="1"/>
              <a:t>enhance</a:t>
            </a:r>
            <a:r>
              <a:rPr lang="pt-PT" baseline="0" dirty="0"/>
              <a:t> </a:t>
            </a:r>
            <a:r>
              <a:rPr lang="pt-PT" baseline="0" dirty="0" err="1"/>
              <a:t>the</a:t>
            </a:r>
            <a:r>
              <a:rPr lang="pt-PT" baseline="0" dirty="0"/>
              <a:t> </a:t>
            </a:r>
            <a:r>
              <a:rPr lang="pt-PT" baseline="0" dirty="0" err="1"/>
              <a:t>value</a:t>
            </a:r>
            <a:r>
              <a:rPr lang="pt-PT" baseline="0" dirty="0"/>
              <a:t> </a:t>
            </a:r>
            <a:r>
              <a:rPr lang="pt-PT" baseline="0" dirty="0" err="1"/>
              <a:t>over</a:t>
            </a:r>
            <a:r>
              <a:rPr lang="pt-PT" baseline="0" dirty="0"/>
              <a:t> </a:t>
            </a:r>
            <a:r>
              <a:rPr lang="pt-PT" baseline="0" dirty="0" err="1"/>
              <a:t>the</a:t>
            </a:r>
            <a:r>
              <a:rPr lang="pt-PT" baseline="0" dirty="0"/>
              <a:t> </a:t>
            </a:r>
            <a:r>
              <a:rPr lang="pt-PT" baseline="0" dirty="0" err="1"/>
              <a:t>system</a:t>
            </a:r>
            <a:r>
              <a:rPr lang="pt-PT" baseline="0" dirty="0"/>
              <a:t> </a:t>
            </a:r>
            <a:r>
              <a:rPr lang="pt-PT" baseline="0" dirty="0" err="1"/>
              <a:t>lifecycle</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Advertising</a:t>
            </a:r>
            <a:r>
              <a:rPr lang="pt-PT" baseline="0" dirty="0"/>
              <a:t> </a:t>
            </a:r>
            <a:r>
              <a:rPr lang="pt-PT" baseline="0" dirty="0" err="1"/>
              <a:t>companies</a:t>
            </a:r>
            <a:r>
              <a:rPr lang="pt-PT" baseline="0" dirty="0"/>
              <a:t> - </a:t>
            </a:r>
            <a:r>
              <a:rPr lang="pt-PT" baseline="0" dirty="0" err="1"/>
              <a:t>Joint</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err="1"/>
              <a:t>User</a:t>
            </a:r>
            <a:r>
              <a:rPr lang="pt-PT" baseline="0" dirty="0"/>
              <a:t> </a:t>
            </a:r>
            <a:r>
              <a:rPr lang="pt-PT" baseline="0" dirty="0" err="1"/>
              <a:t>associations</a:t>
            </a:r>
            <a:r>
              <a:rPr lang="pt-PT" baseline="0" dirty="0"/>
              <a:t> – </a:t>
            </a:r>
            <a:r>
              <a:rPr lang="pt-PT" baseline="0" dirty="0" err="1"/>
              <a:t>integrative</a:t>
            </a:r>
            <a:r>
              <a:rPr lang="pt-PT" baseline="0" dirty="0"/>
              <a:t> </a:t>
            </a:r>
            <a:r>
              <a:rPr lang="pt-PT" baseline="0" dirty="0" err="1"/>
              <a:t>activities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Project management </a:t>
            </a:r>
            <a:r>
              <a:rPr lang="pt-PT" baseline="0" dirty="0" err="1"/>
              <a:t>approaches</a:t>
            </a:r>
            <a:r>
              <a:rPr lang="pt-PT"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pt-PT" baseline="0" dirty="0"/>
              <a:t>	-</a:t>
            </a:r>
            <a:r>
              <a:rPr lang="pt-PT" baseline="0" dirty="0" err="1"/>
              <a:t>encourage</a:t>
            </a:r>
            <a:r>
              <a:rPr lang="pt-PT" baseline="0" dirty="0"/>
              <a:t> </a:t>
            </a:r>
            <a:r>
              <a:rPr lang="pt-PT" baseline="0" dirty="0" err="1"/>
              <a:t>organizational</a:t>
            </a:r>
            <a:r>
              <a:rPr lang="pt-PT" baseline="0" dirty="0"/>
              <a:t> </a:t>
            </a:r>
            <a:r>
              <a:rPr lang="pt-PT" baseline="0" dirty="0" err="1"/>
              <a:t>arrangements</a:t>
            </a:r>
            <a:r>
              <a:rPr lang="pt-PT" baseline="0" dirty="0"/>
              <a:t> </a:t>
            </a:r>
            <a:r>
              <a:rPr lang="pt-PT" baseline="0" dirty="0" err="1"/>
              <a:t>that</a:t>
            </a:r>
            <a:r>
              <a:rPr lang="pt-PT" baseline="0" dirty="0"/>
              <a:t> </a:t>
            </a:r>
            <a:r>
              <a:rPr lang="pt-PT" baseline="0" dirty="0" err="1"/>
              <a:t>allow</a:t>
            </a:r>
            <a:r>
              <a:rPr lang="pt-PT" baseline="0" dirty="0"/>
              <a:t> for “</a:t>
            </a:r>
            <a:r>
              <a:rPr lang="pt-PT" baseline="0" dirty="0" err="1"/>
              <a:t>openess</a:t>
            </a:r>
            <a:r>
              <a:rPr lang="pt-PT" baseline="0" dirty="0"/>
              <a:t> </a:t>
            </a:r>
            <a:r>
              <a:rPr lang="pt-PT" baseline="0" dirty="0" err="1"/>
              <a:t>and</a:t>
            </a:r>
            <a:r>
              <a:rPr lang="pt-PT" baseline="0" dirty="0"/>
              <a:t> </a:t>
            </a:r>
            <a:r>
              <a:rPr lang="pt-PT" baseline="0" dirty="0" err="1"/>
              <a:t>flexability</a:t>
            </a:r>
            <a:r>
              <a:rPr lang="pt-PT" baseline="0" dirty="0"/>
              <a:t>” to emerge – </a:t>
            </a:r>
            <a:r>
              <a:rPr lang="pt-PT" baseline="0" dirty="0" err="1"/>
              <a:t>entrepreneurial</a:t>
            </a:r>
            <a:r>
              <a:rPr lang="pt-PT" baseline="0" dirty="0"/>
              <a:t> </a:t>
            </a:r>
            <a:r>
              <a:rPr lang="pt-PT" baseline="0" dirty="0" err="1"/>
              <a:t>individuals</a:t>
            </a: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pt-PT" dirty="0"/>
          </a:p>
          <a:p>
            <a:endParaRPr lang="en-US" dirty="0"/>
          </a:p>
        </p:txBody>
      </p:sp>
      <p:sp>
        <p:nvSpPr>
          <p:cNvPr id="4" name="Slide Number Placeholder 3"/>
          <p:cNvSpPr>
            <a:spLocks noGrp="1"/>
          </p:cNvSpPr>
          <p:nvPr>
            <p:ph type="sldNum" sz="quarter" idx="10"/>
          </p:nvPr>
        </p:nvSpPr>
        <p:spPr/>
        <p:txBody>
          <a:bodyPr/>
          <a:lstStyle/>
          <a:p>
            <a:fld id="{117340DD-AF07-294A-A96A-6FB6B7E83B47}" type="slidenum">
              <a:rPr lang="en-US" smtClean="0"/>
              <a:t>9</a:t>
            </a:fld>
            <a:endParaRPr lang="en-US"/>
          </a:p>
        </p:txBody>
      </p:sp>
    </p:spTree>
    <p:extLst>
      <p:ext uri="{BB962C8B-B14F-4D97-AF65-F5344CB8AC3E}">
        <p14:creationId xmlns:p14="http://schemas.microsoft.com/office/powerpoint/2010/main" val="154337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p>
        </p:txBody>
      </p:sp>
      <p:sp>
        <p:nvSpPr>
          <p:cNvPr id="4" name="Marcador de Posição da Data 3"/>
          <p:cNvSpPr>
            <a:spLocks noGrp="1"/>
          </p:cNvSpPr>
          <p:nvPr>
            <p:ph type="dt" sz="half" idx="10"/>
          </p:nvPr>
        </p:nvSpPr>
        <p:spPr/>
        <p:txBody>
          <a:body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222493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287464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417233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43539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Marcador de Posição da Data 3"/>
          <p:cNvSpPr>
            <a:spLocks noGrp="1"/>
          </p:cNvSpPr>
          <p:nvPr>
            <p:ph type="dt" sz="half" idx="10"/>
          </p:nvPr>
        </p:nvSpPr>
        <p:spPr/>
        <p:txBody>
          <a:body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146096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838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31AF9209-8439-4574-B283-5F8D60E78C7A}" type="datetimeFigureOut">
              <a:rPr lang="pt-PT" smtClean="0"/>
              <a:t>13/03/2016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40883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a:t>
            </a:r>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31AF9209-8439-4574-B283-5F8D60E78C7A}" type="datetimeFigureOut">
              <a:rPr lang="pt-PT" smtClean="0"/>
              <a:t>13/03/2016</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136823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31AF9209-8439-4574-B283-5F8D60E78C7A}" type="datetimeFigureOut">
              <a:rPr lang="pt-PT" smtClean="0"/>
              <a:t>13/03/2016</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180919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31AF9209-8439-4574-B283-5F8D60E78C7A}" type="datetimeFigureOut">
              <a:rPr lang="pt-PT" smtClean="0"/>
              <a:t>13/03/2016</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18398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31AF9209-8439-4574-B283-5F8D60E78C7A}" type="datetimeFigureOut">
              <a:rPr lang="pt-PT" smtClean="0"/>
              <a:t>13/03/2016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301896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Marcador de Posição da Data 4"/>
          <p:cNvSpPr>
            <a:spLocks noGrp="1"/>
          </p:cNvSpPr>
          <p:nvPr>
            <p:ph type="dt" sz="half" idx="10"/>
          </p:nvPr>
        </p:nvSpPr>
        <p:spPr/>
        <p:txBody>
          <a:bodyPr/>
          <a:lstStyle/>
          <a:p>
            <a:fld id="{31AF9209-8439-4574-B283-5F8D60E78C7A}" type="datetimeFigureOut">
              <a:rPr lang="pt-PT" smtClean="0"/>
              <a:t>13/03/2016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D6DA2AF6-ED13-4D65-B014-401CD44D662D}" type="slidenum">
              <a:rPr lang="pt-PT" smtClean="0"/>
              <a:t>‹nº›</a:t>
            </a:fld>
            <a:endParaRPr lang="pt-PT"/>
          </a:p>
        </p:txBody>
      </p:sp>
    </p:spTree>
    <p:extLst>
      <p:ext uri="{BB962C8B-B14F-4D97-AF65-F5344CB8AC3E}">
        <p14:creationId xmlns:p14="http://schemas.microsoft.com/office/powerpoint/2010/main" val="279872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F9209-8439-4574-B283-5F8D60E78C7A}" type="datetimeFigureOut">
              <a:rPr lang="pt-PT" smtClean="0"/>
              <a:t>13/03/2016</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A2AF6-ED13-4D65-B014-401CD44D662D}" type="slidenum">
              <a:rPr lang="pt-PT" smtClean="0"/>
              <a:t>‹nº›</a:t>
            </a:fld>
            <a:endParaRPr lang="pt-PT"/>
          </a:p>
        </p:txBody>
      </p:sp>
    </p:spTree>
    <p:extLst>
      <p:ext uri="{BB962C8B-B14F-4D97-AF65-F5344CB8AC3E}">
        <p14:creationId xmlns:p14="http://schemas.microsoft.com/office/powerpoint/2010/main" val="457180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670331" y="487259"/>
            <a:ext cx="5096231" cy="994172"/>
          </a:xfrm>
        </p:spPr>
        <p:txBody>
          <a:bodyPr>
            <a:normAutofit/>
          </a:bodyPr>
          <a:lstStyle/>
          <a:p>
            <a:pPr algn="ctr"/>
            <a:r>
              <a:rPr lang="en-US" sz="3450" dirty="0">
                <a:solidFill>
                  <a:schemeClr val="accent1">
                    <a:lumMod val="75000"/>
                  </a:schemeClr>
                </a:solidFill>
                <a:latin typeface="+mn-lt"/>
              </a:rPr>
              <a:t>Parte 4.3</a:t>
            </a:r>
            <a:endParaRPr lang="en-US" sz="3450" dirty="0">
              <a:latin typeface="+mn-lt"/>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11" y="1328685"/>
            <a:ext cx="1279400" cy="562607"/>
          </a:xfrm>
          <a:prstGeom prst="rect">
            <a:avLst/>
          </a:prstGeom>
        </p:spPr>
      </p:pic>
    </p:spTree>
    <p:extLst>
      <p:ext uri="{BB962C8B-B14F-4D97-AF65-F5344CB8AC3E}">
        <p14:creationId xmlns:p14="http://schemas.microsoft.com/office/powerpoint/2010/main" val="161222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Non-living technical system and living organizational system (1/3)</a:t>
            </a:r>
            <a:endParaRPr lang="pt-PT" dirty="0"/>
          </a:p>
        </p:txBody>
      </p:sp>
      <p:sp>
        <p:nvSpPr>
          <p:cNvPr id="3" name="Content Placeholder 2"/>
          <p:cNvSpPr>
            <a:spLocks noGrp="1"/>
          </p:cNvSpPr>
          <p:nvPr>
            <p:ph idx="1"/>
          </p:nvPr>
        </p:nvSpPr>
        <p:spPr>
          <a:xfrm>
            <a:off x="2152650" y="1690690"/>
            <a:ext cx="7886700" cy="4486273"/>
          </a:xfrm>
        </p:spPr>
        <p:txBody>
          <a:bodyPr>
            <a:normAutofit lnSpcReduction="10000"/>
          </a:bodyPr>
          <a:lstStyle/>
          <a:p>
            <a:r>
              <a:rPr lang="en-US" dirty="0"/>
              <a:t>Observations indicated:</a:t>
            </a:r>
          </a:p>
          <a:p>
            <a:pPr lvl="1"/>
            <a:r>
              <a:rPr lang="en-US" dirty="0"/>
              <a:t>A multi-organizational setting is a living business organism;</a:t>
            </a:r>
          </a:p>
          <a:p>
            <a:pPr lvl="1"/>
            <a:r>
              <a:rPr lang="en-US" dirty="0"/>
              <a:t>It is required to adapt the technical systems to different business needs;</a:t>
            </a:r>
          </a:p>
          <a:p>
            <a:pPr lvl="1"/>
            <a:endParaRPr lang="en-US" dirty="0"/>
          </a:p>
          <a:p>
            <a:r>
              <a:rPr lang="en-US" dirty="0"/>
              <a:t>Analysis shows that:</a:t>
            </a:r>
          </a:p>
          <a:p>
            <a:pPr lvl="1"/>
            <a:r>
              <a:rPr lang="en-US" dirty="0"/>
              <a:t>Business actors and public service providers are active in launching initiatives based on their own business visions;</a:t>
            </a:r>
          </a:p>
          <a:p>
            <a:pPr lvl="1"/>
            <a:r>
              <a:rPr lang="en-US" dirty="0"/>
              <a:t>It is essential in the project phase, the creation of different scenarios for use of the technical system to select the appropriate forms of flexibility;</a:t>
            </a:r>
          </a:p>
          <a:p>
            <a:pPr lvl="1"/>
            <a:endParaRPr lang="pt-PT" dirty="0"/>
          </a:p>
          <a:p>
            <a:pPr lvl="2"/>
            <a:endParaRPr lang="en-US" dirty="0"/>
          </a:p>
        </p:txBody>
      </p:sp>
    </p:spTree>
    <p:extLst>
      <p:ext uri="{BB962C8B-B14F-4D97-AF65-F5344CB8AC3E}">
        <p14:creationId xmlns:p14="http://schemas.microsoft.com/office/powerpoint/2010/main" val="89695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Non-living technical system and living organizational system (2/3)</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dirty="0" err="1"/>
              <a:t>Integration</a:t>
            </a:r>
            <a:r>
              <a:rPr lang="pt-PT" dirty="0"/>
              <a:t> </a:t>
            </a:r>
            <a:r>
              <a:rPr lang="pt-PT" dirty="0" err="1"/>
              <a:t>Mechanism</a:t>
            </a:r>
            <a:r>
              <a:rPr lang="pt-PT" dirty="0"/>
              <a:t> 3 (IM3):</a:t>
            </a:r>
          </a:p>
          <a:p>
            <a:pPr marL="457200" lvl="1" indent="0" algn="just">
              <a:buNone/>
            </a:pPr>
            <a:r>
              <a:rPr lang="en-US" i="1" dirty="0"/>
              <a:t>“Even though the manner in which they are interrelated is complex, integration between the living organizational and non-living technical system dimensions is beneficial: in the operations phase, continuous change in multiple organizations and their businesses require adjustments, refurbishment and the expansion of technical systems, and technical systems which feature inbuilt flexibility offer higher use value to the system of multiple organizations in the operations phase.”</a:t>
            </a:r>
            <a:r>
              <a:rPr lang="en-US" dirty="0"/>
              <a:t> </a:t>
            </a:r>
          </a:p>
        </p:txBody>
      </p:sp>
    </p:spTree>
    <p:extLst>
      <p:ext uri="{BB962C8B-B14F-4D97-AF65-F5344CB8AC3E}">
        <p14:creationId xmlns:p14="http://schemas.microsoft.com/office/powerpoint/2010/main" val="24529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Non-living technical system and living organizational system (3/3)</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dirty="0" err="1"/>
              <a:t>Proposition</a:t>
            </a:r>
            <a:r>
              <a:rPr lang="pt-PT" dirty="0"/>
              <a:t> 3:</a:t>
            </a:r>
          </a:p>
          <a:p>
            <a:pPr marL="457200" lvl="1" indent="0" algn="just">
              <a:buNone/>
            </a:pPr>
            <a:r>
              <a:rPr lang="pt-PT" i="1" dirty="0"/>
              <a:t>“</a:t>
            </a:r>
            <a:r>
              <a:rPr lang="en-US" i="1" dirty="0"/>
              <a:t>Creating long-term scenarios involving possible future developments in the multi-organizational business system of the operations phase and the careful selection of an appropriate strategy for incorporating flexibility into the design of the capital element and its technical systems are likely to increase the system's use value.”</a:t>
            </a:r>
            <a:endParaRPr lang="pt-PT" i="1" dirty="0"/>
          </a:p>
          <a:p>
            <a:endParaRPr lang="pt-PT" dirty="0"/>
          </a:p>
        </p:txBody>
      </p:sp>
    </p:spTree>
    <p:extLst>
      <p:ext uri="{BB962C8B-B14F-4D97-AF65-F5344CB8AC3E}">
        <p14:creationId xmlns:p14="http://schemas.microsoft.com/office/powerpoint/2010/main" val="359320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3670331" y="487259"/>
            <a:ext cx="5096231" cy="994172"/>
          </a:xfrm>
        </p:spPr>
        <p:txBody>
          <a:bodyPr>
            <a:normAutofit/>
          </a:bodyPr>
          <a:lstStyle/>
          <a:p>
            <a:pPr algn="ctr"/>
            <a:r>
              <a:rPr lang="en-US" sz="3450" dirty="0">
                <a:solidFill>
                  <a:schemeClr val="accent1">
                    <a:lumMod val="75000"/>
                  </a:schemeClr>
                </a:solidFill>
                <a:latin typeface="+mn-lt"/>
              </a:rPr>
              <a:t>Parte 5</a:t>
            </a:r>
            <a:endParaRPr lang="en-US" sz="3450" dirty="0">
              <a:latin typeface="+mn-lt"/>
            </a:endParaRPr>
          </a:p>
        </p:txBody>
      </p:sp>
      <p:pic>
        <p:nvPicPr>
          <p:cNvPr id="6" name="Imagem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11" y="1328685"/>
            <a:ext cx="1279400" cy="562607"/>
          </a:xfrm>
          <a:prstGeom prst="rect">
            <a:avLst/>
          </a:prstGeom>
        </p:spPr>
      </p:pic>
    </p:spTree>
    <p:extLst>
      <p:ext uri="{BB962C8B-B14F-4D97-AF65-F5344CB8AC3E}">
        <p14:creationId xmlns:p14="http://schemas.microsoft.com/office/powerpoint/2010/main" val="154260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Discussion (1/4)</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i="1" dirty="0" err="1"/>
              <a:t>This</a:t>
            </a:r>
            <a:r>
              <a:rPr lang="pt-PT" i="1" dirty="0"/>
              <a:t> </a:t>
            </a:r>
            <a:r>
              <a:rPr lang="pt-PT" i="1" dirty="0" err="1"/>
              <a:t>detailed</a:t>
            </a:r>
            <a:r>
              <a:rPr lang="pt-PT" i="1" dirty="0"/>
              <a:t> </a:t>
            </a:r>
            <a:r>
              <a:rPr lang="pt-PT" i="1" dirty="0" err="1"/>
              <a:t>level</a:t>
            </a:r>
            <a:r>
              <a:rPr lang="pt-PT" i="1" dirty="0"/>
              <a:t> </a:t>
            </a:r>
            <a:r>
              <a:rPr lang="pt-PT" i="1" dirty="0" err="1"/>
              <a:t>of</a:t>
            </a:r>
            <a:r>
              <a:rPr lang="pt-PT" i="1" dirty="0"/>
              <a:t> </a:t>
            </a:r>
            <a:r>
              <a:rPr lang="pt-PT" i="1" dirty="0" err="1"/>
              <a:t>analysis</a:t>
            </a:r>
            <a:r>
              <a:rPr lang="pt-PT" i="1" dirty="0"/>
              <a:t> </a:t>
            </a:r>
            <a:r>
              <a:rPr lang="pt-PT" i="1" dirty="0" err="1"/>
              <a:t>is</a:t>
            </a:r>
            <a:r>
              <a:rPr lang="pt-PT" i="1" dirty="0"/>
              <a:t> </a:t>
            </a:r>
            <a:r>
              <a:rPr lang="pt-PT" i="1" dirty="0" err="1"/>
              <a:t>new</a:t>
            </a:r>
            <a:r>
              <a:rPr lang="pt-PT" i="1" dirty="0"/>
              <a:t> to research </a:t>
            </a:r>
            <a:r>
              <a:rPr lang="pt-PT" i="1" dirty="0" err="1"/>
              <a:t>on</a:t>
            </a:r>
            <a:r>
              <a:rPr lang="pt-PT" i="1" dirty="0"/>
              <a:t> </a:t>
            </a:r>
            <a:r>
              <a:rPr lang="pt-PT" i="1" dirty="0" err="1"/>
              <a:t>the</a:t>
            </a:r>
            <a:r>
              <a:rPr lang="pt-PT" i="1" dirty="0"/>
              <a:t> </a:t>
            </a:r>
            <a:r>
              <a:rPr lang="pt-PT" i="1" dirty="0" err="1"/>
              <a:t>theme</a:t>
            </a:r>
            <a:r>
              <a:rPr lang="pt-PT" i="1" dirty="0"/>
              <a:t> </a:t>
            </a:r>
            <a:r>
              <a:rPr lang="pt-PT" i="1" dirty="0" err="1"/>
              <a:t>of</a:t>
            </a:r>
            <a:r>
              <a:rPr lang="pt-PT" i="1" dirty="0"/>
              <a:t> </a:t>
            </a:r>
            <a:r>
              <a:rPr lang="pt-PT" i="1" dirty="0" err="1"/>
              <a:t>long-term</a:t>
            </a:r>
            <a:r>
              <a:rPr lang="pt-PT" i="1" dirty="0"/>
              <a:t> </a:t>
            </a:r>
            <a:r>
              <a:rPr lang="pt-PT" i="1" dirty="0" err="1"/>
              <a:t>valye</a:t>
            </a:r>
            <a:r>
              <a:rPr lang="pt-PT" i="1" dirty="0"/>
              <a:t> </a:t>
            </a:r>
            <a:r>
              <a:rPr lang="pt-PT" i="1" dirty="0" err="1"/>
              <a:t>creation</a:t>
            </a:r>
            <a:r>
              <a:rPr lang="pt-PT" i="1" dirty="0"/>
              <a:t> in </a:t>
            </a:r>
            <a:r>
              <a:rPr lang="pt-PT" i="1" dirty="0" err="1"/>
              <a:t>projects</a:t>
            </a:r>
            <a:r>
              <a:rPr lang="pt-PT" i="1" dirty="0"/>
              <a:t>;</a:t>
            </a:r>
          </a:p>
          <a:p>
            <a:endParaRPr lang="pt-PT" dirty="0"/>
          </a:p>
          <a:p>
            <a:r>
              <a:rPr lang="pt-PT" dirty="0"/>
              <a:t>New </a:t>
            </a:r>
            <a:r>
              <a:rPr lang="pt-PT" dirty="0" err="1"/>
              <a:t>project</a:t>
            </a:r>
            <a:r>
              <a:rPr lang="pt-PT" dirty="0"/>
              <a:t> management </a:t>
            </a:r>
            <a:r>
              <a:rPr lang="pt-PT" dirty="0" err="1"/>
              <a:t>approaches</a:t>
            </a:r>
            <a:r>
              <a:rPr lang="pt-PT" dirty="0"/>
              <a:t> </a:t>
            </a:r>
            <a:r>
              <a:rPr lang="pt-PT" dirty="0" err="1"/>
              <a:t>aimed</a:t>
            </a:r>
            <a:r>
              <a:rPr lang="pt-PT" dirty="0"/>
              <a:t> </a:t>
            </a:r>
            <a:r>
              <a:rPr lang="pt-PT" dirty="0" err="1"/>
              <a:t>at</a:t>
            </a:r>
            <a:r>
              <a:rPr lang="pt-PT" dirty="0"/>
              <a:t> </a:t>
            </a:r>
            <a:r>
              <a:rPr lang="pt-PT" dirty="0" err="1"/>
              <a:t>creating</a:t>
            </a:r>
            <a:r>
              <a:rPr lang="pt-PT" dirty="0"/>
              <a:t> na </a:t>
            </a:r>
            <a:r>
              <a:rPr lang="pt-PT" dirty="0" err="1"/>
              <a:t>appropriately-designed</a:t>
            </a:r>
            <a:r>
              <a:rPr lang="pt-PT" dirty="0"/>
              <a:t> </a:t>
            </a:r>
            <a:r>
              <a:rPr lang="pt-PT" dirty="0" err="1"/>
              <a:t>organizational</a:t>
            </a:r>
            <a:r>
              <a:rPr lang="pt-PT" dirty="0"/>
              <a:t> </a:t>
            </a:r>
            <a:r>
              <a:rPr lang="pt-PT" dirty="0" err="1"/>
              <a:t>system</a:t>
            </a:r>
            <a:r>
              <a:rPr lang="pt-PT" dirty="0"/>
              <a:t>;</a:t>
            </a:r>
          </a:p>
        </p:txBody>
      </p:sp>
    </p:spTree>
    <p:extLst>
      <p:ext uri="{BB962C8B-B14F-4D97-AF65-F5344CB8AC3E}">
        <p14:creationId xmlns:p14="http://schemas.microsoft.com/office/powerpoint/2010/main" val="243888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Discussion (2/4)</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dirty="0" err="1"/>
              <a:t>Proposition</a:t>
            </a:r>
            <a:r>
              <a:rPr lang="pt-PT" dirty="0"/>
              <a:t> 1:</a:t>
            </a:r>
          </a:p>
          <a:p>
            <a:pPr marL="457200" lvl="1" indent="0">
              <a:buNone/>
            </a:pPr>
            <a:r>
              <a:rPr lang="pt-PT" dirty="0" err="1"/>
              <a:t>Multiple</a:t>
            </a:r>
            <a:r>
              <a:rPr lang="pt-PT" dirty="0"/>
              <a:t> </a:t>
            </a:r>
            <a:r>
              <a:rPr lang="pt-PT" dirty="0" err="1"/>
              <a:t>coordinating</a:t>
            </a:r>
            <a:r>
              <a:rPr lang="pt-PT" dirty="0"/>
              <a:t> bodies </a:t>
            </a:r>
            <a:r>
              <a:rPr lang="pt-PT" dirty="0" err="1"/>
              <a:t>be</a:t>
            </a:r>
            <a:r>
              <a:rPr lang="pt-PT" dirty="0"/>
              <a:t> </a:t>
            </a:r>
            <a:r>
              <a:rPr lang="pt-PT" dirty="0" err="1"/>
              <a:t>involved</a:t>
            </a:r>
            <a:r>
              <a:rPr lang="pt-PT" dirty="0"/>
              <a:t> </a:t>
            </a:r>
            <a:r>
              <a:rPr lang="pt-PT" dirty="0" err="1"/>
              <a:t>at</a:t>
            </a:r>
            <a:r>
              <a:rPr lang="pt-PT" dirty="0"/>
              <a:t> na Early </a:t>
            </a:r>
            <a:r>
              <a:rPr lang="pt-PT" dirty="0" err="1"/>
              <a:t>stage</a:t>
            </a:r>
            <a:r>
              <a:rPr lang="pt-PT" dirty="0"/>
              <a:t> </a:t>
            </a:r>
            <a:r>
              <a:rPr lang="pt-PT" dirty="0" err="1"/>
              <a:t>complements</a:t>
            </a:r>
            <a:r>
              <a:rPr lang="pt-PT" dirty="0"/>
              <a:t> </a:t>
            </a:r>
            <a:r>
              <a:rPr lang="pt-PT" dirty="0" err="1"/>
              <a:t>previous</a:t>
            </a:r>
            <a:r>
              <a:rPr lang="pt-PT" dirty="0"/>
              <a:t> research.</a:t>
            </a:r>
          </a:p>
          <a:p>
            <a:pPr marL="457200" lvl="1" indent="0">
              <a:buNone/>
            </a:pPr>
            <a:endParaRPr lang="pt-PT" dirty="0"/>
          </a:p>
          <a:p>
            <a:pPr marL="457200" lvl="1" indent="0">
              <a:buNone/>
            </a:pPr>
            <a:endParaRPr lang="pt-PT" dirty="0"/>
          </a:p>
          <a:p>
            <a:r>
              <a:rPr lang="pt-PT" dirty="0" err="1"/>
              <a:t>Proposition</a:t>
            </a:r>
            <a:r>
              <a:rPr lang="pt-PT" dirty="0"/>
              <a:t> 2:</a:t>
            </a:r>
          </a:p>
          <a:p>
            <a:pPr marL="457200" lvl="1" indent="0" algn="just">
              <a:buNone/>
            </a:pPr>
            <a:r>
              <a:rPr lang="pt-PT" dirty="0" err="1"/>
              <a:t>Concerns</a:t>
            </a:r>
            <a:r>
              <a:rPr lang="pt-PT" dirty="0"/>
              <a:t> </a:t>
            </a:r>
            <a:r>
              <a:rPr lang="pt-PT" dirty="0" err="1"/>
              <a:t>external</a:t>
            </a:r>
            <a:r>
              <a:rPr lang="pt-PT" dirty="0"/>
              <a:t> </a:t>
            </a:r>
            <a:r>
              <a:rPr lang="pt-PT" dirty="0" err="1"/>
              <a:t>image</a:t>
            </a:r>
            <a:r>
              <a:rPr lang="pt-PT" dirty="0"/>
              <a:t> </a:t>
            </a:r>
            <a:r>
              <a:rPr lang="pt-PT" dirty="0" err="1"/>
              <a:t>and</a:t>
            </a:r>
            <a:r>
              <a:rPr lang="pt-PT" dirty="0"/>
              <a:t> </a:t>
            </a:r>
            <a:r>
              <a:rPr lang="pt-PT" dirty="0" err="1"/>
              <a:t>internal</a:t>
            </a:r>
            <a:r>
              <a:rPr lang="pt-PT" dirty="0"/>
              <a:t> </a:t>
            </a:r>
            <a:r>
              <a:rPr lang="pt-PT" dirty="0" err="1"/>
              <a:t>identity</a:t>
            </a:r>
            <a:r>
              <a:rPr lang="pt-PT" dirty="0"/>
              <a:t> </a:t>
            </a:r>
            <a:r>
              <a:rPr lang="pt-PT" dirty="0" err="1"/>
              <a:t>building</a:t>
            </a:r>
            <a:r>
              <a:rPr lang="pt-PT" dirty="0"/>
              <a:t> </a:t>
            </a:r>
            <a:r>
              <a:rPr lang="pt-PT" dirty="0" err="1"/>
              <a:t>activities</a:t>
            </a:r>
            <a:r>
              <a:rPr lang="pt-PT" dirty="0"/>
              <a:t> </a:t>
            </a:r>
            <a:r>
              <a:rPr lang="pt-PT" dirty="0" err="1"/>
              <a:t>and</a:t>
            </a:r>
            <a:r>
              <a:rPr lang="pt-PT" dirty="0"/>
              <a:t> </a:t>
            </a:r>
            <a:r>
              <a:rPr lang="pt-PT" dirty="0" err="1"/>
              <a:t>is</a:t>
            </a:r>
            <a:r>
              <a:rPr lang="pt-PT" dirty="0"/>
              <a:t> </a:t>
            </a:r>
            <a:r>
              <a:rPr lang="pt-PT" dirty="0" err="1"/>
              <a:t>based</a:t>
            </a:r>
            <a:r>
              <a:rPr lang="pt-PT" dirty="0"/>
              <a:t> </a:t>
            </a:r>
            <a:r>
              <a:rPr lang="pt-PT" dirty="0" err="1"/>
              <a:t>on</a:t>
            </a:r>
            <a:r>
              <a:rPr lang="pt-PT" dirty="0"/>
              <a:t> </a:t>
            </a:r>
            <a:r>
              <a:rPr lang="pt-PT" dirty="0" err="1"/>
              <a:t>the</a:t>
            </a:r>
            <a:r>
              <a:rPr lang="pt-PT" dirty="0"/>
              <a:t> </a:t>
            </a:r>
            <a:r>
              <a:rPr lang="pt-PT" dirty="0" err="1"/>
              <a:t>observation</a:t>
            </a:r>
            <a:r>
              <a:rPr lang="pt-PT" dirty="0"/>
              <a:t> </a:t>
            </a:r>
            <a:r>
              <a:rPr lang="pt-PT" dirty="0" err="1"/>
              <a:t>that</a:t>
            </a:r>
            <a:r>
              <a:rPr lang="pt-PT" dirty="0"/>
              <a:t> </a:t>
            </a:r>
            <a:r>
              <a:rPr lang="pt-PT" dirty="0" err="1"/>
              <a:t>joint</a:t>
            </a:r>
            <a:r>
              <a:rPr lang="pt-PT" dirty="0"/>
              <a:t> </a:t>
            </a:r>
            <a:r>
              <a:rPr lang="pt-PT" dirty="0" err="1"/>
              <a:t>activities</a:t>
            </a:r>
            <a:r>
              <a:rPr lang="pt-PT" dirty="0"/>
              <a:t> </a:t>
            </a:r>
            <a:r>
              <a:rPr lang="pt-PT" dirty="0" err="1"/>
              <a:t>aimed</a:t>
            </a:r>
            <a:r>
              <a:rPr lang="pt-PT" dirty="0"/>
              <a:t> </a:t>
            </a:r>
            <a:r>
              <a:rPr lang="pt-PT" dirty="0" err="1"/>
              <a:t>at</a:t>
            </a:r>
            <a:r>
              <a:rPr lang="pt-PT" dirty="0"/>
              <a:t> </a:t>
            </a:r>
            <a:r>
              <a:rPr lang="pt-PT" dirty="0" err="1"/>
              <a:t>external</a:t>
            </a:r>
            <a:r>
              <a:rPr lang="pt-PT" dirty="0"/>
              <a:t> </a:t>
            </a:r>
            <a:r>
              <a:rPr lang="pt-PT" dirty="0" err="1"/>
              <a:t>image</a:t>
            </a:r>
            <a:r>
              <a:rPr lang="pt-PT" dirty="0"/>
              <a:t> </a:t>
            </a:r>
            <a:r>
              <a:rPr lang="pt-PT" dirty="0" err="1"/>
              <a:t>building</a:t>
            </a:r>
            <a:r>
              <a:rPr lang="pt-PT" dirty="0"/>
              <a:t> server as </a:t>
            </a:r>
            <a:r>
              <a:rPr lang="pt-PT" dirty="0" err="1"/>
              <a:t>integration</a:t>
            </a:r>
            <a:r>
              <a:rPr lang="pt-PT" dirty="0"/>
              <a:t> </a:t>
            </a:r>
            <a:r>
              <a:rPr lang="pt-PT" dirty="0" err="1"/>
              <a:t>mechanisms</a:t>
            </a:r>
            <a:r>
              <a:rPr lang="pt-PT" dirty="0"/>
              <a:t>.</a:t>
            </a:r>
          </a:p>
          <a:p>
            <a:pPr marL="457200" lvl="1" indent="0" algn="just">
              <a:buNone/>
            </a:pPr>
            <a:endParaRPr lang="pt-PT" i="1" dirty="0"/>
          </a:p>
          <a:p>
            <a:endParaRPr lang="pt-PT" dirty="0"/>
          </a:p>
        </p:txBody>
      </p:sp>
    </p:spTree>
    <p:extLst>
      <p:ext uri="{BB962C8B-B14F-4D97-AF65-F5344CB8AC3E}">
        <p14:creationId xmlns:p14="http://schemas.microsoft.com/office/powerpoint/2010/main" val="111226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Discussion (3/4)</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dirty="0" err="1"/>
              <a:t>Proposition</a:t>
            </a:r>
            <a:r>
              <a:rPr lang="pt-PT" dirty="0"/>
              <a:t> 3:</a:t>
            </a:r>
          </a:p>
          <a:p>
            <a:pPr marL="457200" lvl="1" indent="0">
              <a:buNone/>
            </a:pPr>
            <a:r>
              <a:rPr lang="pt-PT" dirty="0"/>
              <a:t>Is </a:t>
            </a:r>
            <a:r>
              <a:rPr lang="pt-PT" dirty="0" err="1"/>
              <a:t>based</a:t>
            </a:r>
            <a:r>
              <a:rPr lang="pt-PT" dirty="0"/>
              <a:t> </a:t>
            </a:r>
            <a:r>
              <a:rPr lang="pt-PT" dirty="0" err="1"/>
              <a:t>on</a:t>
            </a:r>
            <a:r>
              <a:rPr lang="pt-PT" dirty="0"/>
              <a:t> </a:t>
            </a:r>
            <a:r>
              <a:rPr lang="pt-PT" dirty="0" err="1"/>
              <a:t>the</a:t>
            </a:r>
            <a:r>
              <a:rPr lang="pt-PT" dirty="0"/>
              <a:t> </a:t>
            </a:r>
            <a:r>
              <a:rPr lang="pt-PT" dirty="0" err="1"/>
              <a:t>observation</a:t>
            </a:r>
            <a:r>
              <a:rPr lang="pt-PT" dirty="0"/>
              <a:t> </a:t>
            </a:r>
            <a:r>
              <a:rPr lang="pt-PT" dirty="0" err="1"/>
              <a:t>tha</a:t>
            </a:r>
            <a:r>
              <a:rPr lang="pt-PT" dirty="0"/>
              <a:t> </a:t>
            </a:r>
            <a:r>
              <a:rPr lang="pt-PT" dirty="0" err="1"/>
              <a:t>th</a:t>
            </a:r>
            <a:r>
              <a:rPr lang="pt-PT" dirty="0"/>
              <a:t> </a:t>
            </a:r>
            <a:r>
              <a:rPr lang="pt-PT" dirty="0" err="1"/>
              <a:t>continously-changing</a:t>
            </a:r>
            <a:r>
              <a:rPr lang="pt-PT" dirty="0"/>
              <a:t> </a:t>
            </a:r>
            <a:r>
              <a:rPr lang="pt-PT" dirty="0" err="1"/>
              <a:t>organizational</a:t>
            </a:r>
            <a:r>
              <a:rPr lang="pt-PT" dirty="0"/>
              <a:t> </a:t>
            </a:r>
            <a:r>
              <a:rPr lang="pt-PT" dirty="0" err="1"/>
              <a:t>system</a:t>
            </a:r>
            <a:r>
              <a:rPr lang="pt-PT" dirty="0"/>
              <a:t> in </a:t>
            </a:r>
            <a:r>
              <a:rPr lang="pt-PT" dirty="0" err="1"/>
              <a:t>the</a:t>
            </a:r>
            <a:r>
              <a:rPr lang="pt-PT" dirty="0"/>
              <a:t> </a:t>
            </a:r>
            <a:r>
              <a:rPr lang="pt-PT" dirty="0" err="1"/>
              <a:t>opeartions</a:t>
            </a:r>
            <a:r>
              <a:rPr lang="pt-PT" dirty="0"/>
              <a:t> </a:t>
            </a:r>
            <a:r>
              <a:rPr lang="pt-PT" dirty="0" err="1"/>
              <a:t>phase</a:t>
            </a:r>
            <a:r>
              <a:rPr lang="pt-PT" dirty="0"/>
              <a:t> </a:t>
            </a:r>
            <a:r>
              <a:rPr lang="pt-PT" dirty="0" err="1"/>
              <a:t>of</a:t>
            </a:r>
            <a:r>
              <a:rPr lang="pt-PT" dirty="0"/>
              <a:t> a shopping </a:t>
            </a:r>
            <a:r>
              <a:rPr lang="pt-PT" dirty="0" err="1"/>
              <a:t>center</a:t>
            </a:r>
            <a:r>
              <a:rPr lang="pt-PT" dirty="0"/>
              <a:t> </a:t>
            </a:r>
            <a:r>
              <a:rPr lang="pt-PT" dirty="0" err="1"/>
              <a:t>raises</a:t>
            </a:r>
            <a:r>
              <a:rPr lang="pt-PT" dirty="0"/>
              <a:t> </a:t>
            </a:r>
            <a:r>
              <a:rPr lang="pt-PT" dirty="0" err="1"/>
              <a:t>continuing</a:t>
            </a:r>
            <a:r>
              <a:rPr lang="pt-PT" dirty="0"/>
              <a:t> </a:t>
            </a:r>
            <a:r>
              <a:rPr lang="pt-PT" dirty="0" err="1"/>
              <a:t>demands</a:t>
            </a:r>
            <a:r>
              <a:rPr lang="pt-PT" dirty="0"/>
              <a:t> for </a:t>
            </a:r>
            <a:r>
              <a:rPr lang="pt-PT" dirty="0" err="1"/>
              <a:t>changes</a:t>
            </a:r>
            <a:r>
              <a:rPr lang="pt-PT" dirty="0"/>
              <a:t> t </a:t>
            </a:r>
            <a:r>
              <a:rPr lang="pt-PT" dirty="0" err="1"/>
              <a:t>the</a:t>
            </a:r>
            <a:r>
              <a:rPr lang="pt-PT" dirty="0"/>
              <a:t> </a:t>
            </a:r>
            <a:r>
              <a:rPr lang="pt-PT" dirty="0" err="1"/>
              <a:t>center’s</a:t>
            </a:r>
            <a:r>
              <a:rPr lang="pt-PT" dirty="0"/>
              <a:t> </a:t>
            </a:r>
            <a:r>
              <a:rPr lang="pt-PT" dirty="0" err="1"/>
              <a:t>technical</a:t>
            </a:r>
            <a:r>
              <a:rPr lang="pt-PT" dirty="0"/>
              <a:t> </a:t>
            </a:r>
            <a:r>
              <a:rPr lang="pt-PT" dirty="0" err="1"/>
              <a:t>system</a:t>
            </a:r>
            <a:r>
              <a:rPr lang="pt-PT" dirty="0"/>
              <a:t>;</a:t>
            </a:r>
          </a:p>
          <a:p>
            <a:pPr marL="457200" lvl="1" indent="0">
              <a:buNone/>
            </a:pPr>
            <a:endParaRPr lang="pt-PT" dirty="0"/>
          </a:p>
          <a:p>
            <a:r>
              <a:rPr lang="pt-PT" dirty="0" err="1"/>
              <a:t>Proposition</a:t>
            </a:r>
            <a:r>
              <a:rPr lang="pt-PT" dirty="0"/>
              <a:t> 4:</a:t>
            </a:r>
          </a:p>
          <a:p>
            <a:pPr marL="457200" lvl="1" indent="0" algn="just">
              <a:buNone/>
            </a:pPr>
            <a:r>
              <a:rPr lang="en-US" dirty="0"/>
              <a:t>Establishes that an optimal mix of organizations with competing and complementary offering can be selected at an early stage in the project phase.</a:t>
            </a:r>
          </a:p>
          <a:p>
            <a:pPr marL="457200" lvl="1" indent="0" algn="just">
              <a:buNone/>
            </a:pPr>
            <a:endParaRPr lang="pt-PT" i="1" dirty="0"/>
          </a:p>
          <a:p>
            <a:endParaRPr lang="pt-PT" dirty="0"/>
          </a:p>
        </p:txBody>
      </p:sp>
    </p:spTree>
    <p:extLst>
      <p:ext uri="{BB962C8B-B14F-4D97-AF65-F5344CB8AC3E}">
        <p14:creationId xmlns:p14="http://schemas.microsoft.com/office/powerpoint/2010/main" val="85234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Discussion (4/4)</a:t>
            </a:r>
            <a:endParaRPr lang="pt-PT" dirty="0"/>
          </a:p>
        </p:txBody>
      </p:sp>
      <p:sp>
        <p:nvSpPr>
          <p:cNvPr id="3" name="Content Placeholder 2"/>
          <p:cNvSpPr>
            <a:spLocks noGrp="1"/>
          </p:cNvSpPr>
          <p:nvPr>
            <p:ph idx="1"/>
          </p:nvPr>
        </p:nvSpPr>
        <p:spPr>
          <a:xfrm>
            <a:off x="2152650" y="1690690"/>
            <a:ext cx="7886700" cy="4541298"/>
          </a:xfrm>
        </p:spPr>
        <p:txBody>
          <a:bodyPr>
            <a:normAutofit/>
          </a:bodyPr>
          <a:lstStyle/>
          <a:p>
            <a:r>
              <a:rPr lang="pt-PT" dirty="0"/>
              <a:t>Future Research:</a:t>
            </a:r>
          </a:p>
          <a:p>
            <a:pPr lvl="1"/>
            <a:r>
              <a:rPr lang="pt-PT" i="1" dirty="0" err="1"/>
              <a:t>With</a:t>
            </a:r>
            <a:r>
              <a:rPr lang="pt-PT" i="1" dirty="0"/>
              <a:t> </a:t>
            </a:r>
            <a:r>
              <a:rPr lang="pt-PT" i="1" dirty="0" err="1"/>
              <a:t>this</a:t>
            </a:r>
            <a:r>
              <a:rPr lang="pt-PT" i="1" dirty="0"/>
              <a:t> </a:t>
            </a:r>
            <a:r>
              <a:rPr lang="pt-PT" i="1" dirty="0" err="1"/>
              <a:t>we</a:t>
            </a:r>
            <a:r>
              <a:rPr lang="pt-PT" i="1" dirty="0"/>
              <a:t> open </a:t>
            </a:r>
            <a:r>
              <a:rPr lang="pt-PT" i="1" dirty="0" err="1"/>
              <a:t>up</a:t>
            </a:r>
            <a:r>
              <a:rPr lang="pt-PT" i="1" dirty="0"/>
              <a:t> </a:t>
            </a:r>
            <a:r>
              <a:rPr lang="pt-PT" i="1" dirty="0" err="1"/>
              <a:t>two</a:t>
            </a:r>
            <a:r>
              <a:rPr lang="pt-PT" i="1" dirty="0"/>
              <a:t> </a:t>
            </a:r>
            <a:r>
              <a:rPr lang="pt-PT" i="1" dirty="0" err="1"/>
              <a:t>avenues</a:t>
            </a:r>
            <a:r>
              <a:rPr lang="pt-PT" i="1" dirty="0"/>
              <a:t> for </a:t>
            </a:r>
            <a:r>
              <a:rPr lang="pt-PT" i="1" dirty="0" err="1"/>
              <a:t>further</a:t>
            </a:r>
            <a:r>
              <a:rPr lang="pt-PT" i="1" dirty="0"/>
              <a:t> research:</a:t>
            </a:r>
          </a:p>
          <a:p>
            <a:pPr lvl="2"/>
            <a:r>
              <a:rPr lang="pt-PT" i="1" dirty="0" err="1"/>
              <a:t>The</a:t>
            </a:r>
            <a:r>
              <a:rPr lang="pt-PT" i="1" dirty="0"/>
              <a:t> </a:t>
            </a:r>
            <a:r>
              <a:rPr lang="pt-PT" i="1" dirty="0" err="1"/>
              <a:t>System</a:t>
            </a:r>
            <a:r>
              <a:rPr lang="pt-PT" i="1" dirty="0"/>
              <a:t> </a:t>
            </a:r>
            <a:r>
              <a:rPr lang="pt-PT" i="1" dirty="0" err="1"/>
              <a:t>lifecycle</a:t>
            </a:r>
            <a:endParaRPr lang="pt-PT" i="1" dirty="0"/>
          </a:p>
          <a:p>
            <a:pPr lvl="2"/>
            <a:r>
              <a:rPr lang="pt-PT" i="1" dirty="0" err="1"/>
              <a:t>Multi-organizational</a:t>
            </a:r>
            <a:r>
              <a:rPr lang="pt-PT" i="1" dirty="0"/>
              <a:t> </a:t>
            </a:r>
            <a:r>
              <a:rPr lang="pt-PT" i="1" dirty="0" err="1"/>
              <a:t>system</a:t>
            </a:r>
            <a:endParaRPr lang="pt-PT" i="1" dirty="0"/>
          </a:p>
          <a:p>
            <a:pPr lvl="2"/>
            <a:endParaRPr lang="pt-PT" i="1" dirty="0"/>
          </a:p>
          <a:p>
            <a:pPr marL="457200" lvl="1" indent="0" algn="just">
              <a:buNone/>
            </a:pPr>
            <a:r>
              <a:rPr lang="pt-PT" i="1" dirty="0" err="1"/>
              <a:t>The</a:t>
            </a:r>
            <a:r>
              <a:rPr lang="pt-PT" i="1" dirty="0"/>
              <a:t> </a:t>
            </a:r>
            <a:r>
              <a:rPr lang="pt-PT" i="1" dirty="0" err="1"/>
              <a:t>system</a:t>
            </a:r>
            <a:r>
              <a:rPr lang="pt-PT" i="1" dirty="0"/>
              <a:t> </a:t>
            </a:r>
            <a:r>
              <a:rPr lang="pt-PT" i="1" dirty="0" err="1"/>
              <a:t>lifecycle</a:t>
            </a:r>
            <a:r>
              <a:rPr lang="pt-PT" i="1" dirty="0"/>
              <a:t> can </a:t>
            </a:r>
            <a:r>
              <a:rPr lang="pt-PT" i="1" dirty="0" err="1"/>
              <a:t>be</a:t>
            </a:r>
            <a:r>
              <a:rPr lang="pt-PT" i="1" dirty="0"/>
              <a:t> </a:t>
            </a:r>
            <a:r>
              <a:rPr lang="pt-PT" i="1" dirty="0" err="1"/>
              <a:t>examined</a:t>
            </a:r>
            <a:r>
              <a:rPr lang="pt-PT" i="1" dirty="0"/>
              <a:t> </a:t>
            </a:r>
            <a:r>
              <a:rPr lang="pt-PT" i="1" dirty="0" err="1"/>
              <a:t>from</a:t>
            </a:r>
            <a:r>
              <a:rPr lang="pt-PT" i="1" dirty="0"/>
              <a:t> </a:t>
            </a:r>
            <a:r>
              <a:rPr lang="pt-PT" i="1" dirty="0" err="1"/>
              <a:t>the</a:t>
            </a:r>
            <a:r>
              <a:rPr lang="pt-PT" i="1" dirty="0"/>
              <a:t> </a:t>
            </a:r>
            <a:r>
              <a:rPr lang="pt-PT" i="1" dirty="0" err="1"/>
              <a:t>viewpoint</a:t>
            </a:r>
            <a:r>
              <a:rPr lang="pt-PT" i="1" dirty="0"/>
              <a:t> </a:t>
            </a:r>
            <a:r>
              <a:rPr lang="pt-PT" i="1" dirty="0" err="1"/>
              <a:t>of</a:t>
            </a:r>
            <a:r>
              <a:rPr lang="pt-PT" i="1" dirty="0"/>
              <a:t> a more general </a:t>
            </a:r>
            <a:r>
              <a:rPr lang="pt-PT" i="1" dirty="0" err="1"/>
              <a:t>concept</a:t>
            </a:r>
            <a:r>
              <a:rPr lang="pt-PT" i="1" dirty="0"/>
              <a:t> </a:t>
            </a:r>
            <a:r>
              <a:rPr lang="pt-PT" i="1" dirty="0" err="1"/>
              <a:t>of</a:t>
            </a:r>
            <a:r>
              <a:rPr lang="pt-PT" i="1" dirty="0"/>
              <a:t> ‘time’.</a:t>
            </a:r>
          </a:p>
          <a:p>
            <a:pPr marL="457200" lvl="1" indent="0" algn="just">
              <a:buNone/>
            </a:pPr>
            <a:endParaRPr lang="pt-PT" i="1" dirty="0"/>
          </a:p>
          <a:p>
            <a:pPr marL="457200" lvl="1" indent="0" algn="just">
              <a:buNone/>
            </a:pPr>
            <a:r>
              <a:rPr lang="pt-PT" i="1" dirty="0" err="1"/>
              <a:t>Multi-organizational</a:t>
            </a:r>
            <a:r>
              <a:rPr lang="pt-PT" i="1" dirty="0"/>
              <a:t> </a:t>
            </a:r>
            <a:r>
              <a:rPr lang="pt-PT" i="1" dirty="0" err="1"/>
              <a:t>systems</a:t>
            </a:r>
            <a:r>
              <a:rPr lang="pt-PT" i="1" dirty="0"/>
              <a:t> </a:t>
            </a:r>
            <a:r>
              <a:rPr lang="pt-PT" i="1" dirty="0" err="1"/>
              <a:t>should</a:t>
            </a:r>
            <a:r>
              <a:rPr lang="pt-PT" i="1" dirty="0"/>
              <a:t> </a:t>
            </a:r>
            <a:r>
              <a:rPr lang="pt-PT" i="1" dirty="0" err="1"/>
              <a:t>be</a:t>
            </a:r>
            <a:r>
              <a:rPr lang="pt-PT" i="1" dirty="0"/>
              <a:t> </a:t>
            </a:r>
            <a:r>
              <a:rPr lang="pt-PT" i="1" dirty="0" err="1"/>
              <a:t>viewed</a:t>
            </a:r>
            <a:r>
              <a:rPr lang="pt-PT" i="1" dirty="0"/>
              <a:t> more </a:t>
            </a:r>
            <a:r>
              <a:rPr lang="pt-PT" i="1" dirty="0" err="1"/>
              <a:t>broadly</a:t>
            </a:r>
            <a:r>
              <a:rPr lang="pt-PT" i="1" dirty="0"/>
              <a:t> as ‘</a:t>
            </a:r>
            <a:r>
              <a:rPr lang="pt-PT" i="1" dirty="0" err="1"/>
              <a:t>multiple</a:t>
            </a:r>
            <a:r>
              <a:rPr lang="pt-PT" i="1" dirty="0"/>
              <a:t> </a:t>
            </a:r>
            <a:r>
              <a:rPr lang="pt-PT" i="1" dirty="0" err="1"/>
              <a:t>stakehlders</a:t>
            </a:r>
            <a:r>
              <a:rPr lang="pt-PT" i="1" dirty="0"/>
              <a:t>’.</a:t>
            </a:r>
          </a:p>
          <a:p>
            <a:endParaRPr lang="pt-PT" dirty="0"/>
          </a:p>
        </p:txBody>
      </p:sp>
    </p:spTree>
    <p:extLst>
      <p:ext uri="{BB962C8B-B14F-4D97-AF65-F5344CB8AC3E}">
        <p14:creationId xmlns:p14="http://schemas.microsoft.com/office/powerpoint/2010/main" val="37481229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496</Words>
  <Application>Microsoft Office PowerPoint</Application>
  <PresentationFormat>Ecrã Panorâmico</PresentationFormat>
  <Paragraphs>145</Paragraphs>
  <Slides>9</Slides>
  <Notes>7</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9</vt:i4>
      </vt:variant>
    </vt:vector>
  </HeadingPairs>
  <TitlesOfParts>
    <vt:vector size="13" baseType="lpstr">
      <vt:lpstr>Arial</vt:lpstr>
      <vt:lpstr>Calibri</vt:lpstr>
      <vt:lpstr>Calibri Light</vt:lpstr>
      <vt:lpstr>Tema do Office</vt:lpstr>
      <vt:lpstr>Parte 4.3</vt:lpstr>
      <vt:lpstr>Non-living technical system and living organizational system (1/3)</vt:lpstr>
      <vt:lpstr>Non-living technical system and living organizational system (2/3)</vt:lpstr>
      <vt:lpstr>Non-living technical system and living organizational system (3/3)</vt:lpstr>
      <vt:lpstr>Parte 5</vt:lpstr>
      <vt:lpstr>Discussion (1/4)</vt:lpstr>
      <vt:lpstr>Discussion (2/4)</vt:lpstr>
      <vt:lpstr>Discussion (3/4)</vt:lpstr>
      <vt:lpstr>Discussion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Ruben Tadeia</dc:creator>
  <cp:lastModifiedBy>Ruben Tadeia</cp:lastModifiedBy>
  <cp:revision>7</cp:revision>
  <dcterms:created xsi:type="dcterms:W3CDTF">2016-03-12T19:43:04Z</dcterms:created>
  <dcterms:modified xsi:type="dcterms:W3CDTF">2016-03-14T08:57:18Z</dcterms:modified>
</cp:coreProperties>
</file>