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5" r:id="rId22"/>
    <p:sldId id="28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0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58"/>
            <p14:sldId id="262"/>
            <p14:sldId id="259"/>
            <p14:sldId id="260"/>
            <p14:sldId id="261"/>
            <p14:sldId id="263"/>
            <p14:sldId id="28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89"/>
            <p14:sldId id="275"/>
            <p14:sldId id="288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80250"/>
  </p:normalViewPr>
  <p:slideViewPr>
    <p:cSldViewPr snapToGrid="0" snapToObjects="1">
      <p:cViewPr>
        <p:scale>
          <a:sx n="101" d="100"/>
          <a:sy n="101" d="100"/>
        </p:scale>
        <p:origin x="159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2400" b="1" dirty="0">
              <a:latin typeface="Times New Roman" charset="0"/>
              <a:ea typeface="Times New Roman" charset="0"/>
              <a:cs typeface="Times New Roman" charset="0"/>
            </a:rPr>
            <a:t>Architects, </a:t>
          </a:r>
        </a:p>
        <a:p>
          <a:r>
            <a:rPr lang="en-US" sz="2200" b="1" dirty="0">
              <a:latin typeface="Times New Roman" charset="0"/>
              <a:ea typeface="Times New Roman" charset="0"/>
              <a:cs typeface="Times New Roman" charset="0"/>
            </a:rPr>
            <a:t>Construction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 custT="1"/>
      <dgm:spPr>
        <a:ln>
          <a:noFill/>
        </a:ln>
      </dgm:spPr>
      <dgm:t>
        <a:bodyPr/>
        <a:lstStyle/>
        <a:p>
          <a:pPr algn="ctr"/>
          <a:r>
            <a:rPr lang="en-US" sz="3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 custScaleX="109583" custScaleY="109583"/>
      <dgm:spPr/>
      <dgm:t>
        <a:bodyPr/>
        <a:lstStyle/>
        <a:p>
          <a:endParaRPr lang="en-US"/>
        </a:p>
      </dgm:t>
    </dgm:pt>
    <dgm:pt modelId="{5096A48B-6A80-4065-B204-FE260DED75EF}" type="pres">
      <dgm:prSet presAssocID="{FF2E6A65-6D38-4A17-AEBE-216E72AC6DD1}" presName="parTrans" presStyleLbl="bgSibTrans2D1" presStyleIdx="0" presStyleCnt="1" custLinFactNeighborY="17878"/>
      <dgm:spPr/>
      <dgm:t>
        <a:bodyPr/>
        <a:lstStyle/>
        <a:p>
          <a:endParaRPr lang="en-US"/>
        </a:p>
      </dgm:t>
    </dgm:pt>
    <dgm:pt modelId="{C72AF3B6-EEEE-4C46-89AF-5DDCD20B1331}" type="pres">
      <dgm:prSet presAssocID="{352A5EC9-540C-4B49-A69C-9A63E1C3DB8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D6239-C3EA-A24C-A861-120D75800B43}" type="presOf" srcId="{08C86704-126F-4E48-9522-E235CCC50B54}" destId="{A660E180-D621-4F18-A686-5CD7194D3624}" srcOrd="0" destOrd="0" presId="urn:microsoft.com/office/officeart/2005/8/layout/radial4"/>
    <dgm:cxn modelId="{AA127EC5-1C7D-EC4E-BC02-EA78FE4DD057}" type="presOf" srcId="{FF2E6A65-6D38-4A17-AEBE-216E72AC6DD1}" destId="{5096A48B-6A80-4065-B204-FE260DED75EF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57534B75-C305-4558-ACB5-A794697CF34F}" srcId="{08C86704-126F-4E48-9522-E235CCC50B54}" destId="{352A5EC9-540C-4B49-A69C-9A63E1C3DB82}" srcOrd="0" destOrd="0" parTransId="{FF2E6A65-6D38-4A17-AEBE-216E72AC6DD1}" sibTransId="{DE0382D6-EDDC-4BF0-80CD-7041BB2E49B0}"/>
    <dgm:cxn modelId="{052985D4-BA32-D64E-9D28-24ED6AE74F1B}" type="presOf" srcId="{EB0D2373-0493-449F-BA10-75B30016B0AC}" destId="{683E0639-805D-44D0-97A0-B49A85CAE91B}" srcOrd="0" destOrd="0" presId="urn:microsoft.com/office/officeart/2005/8/layout/radial4"/>
    <dgm:cxn modelId="{B50469F4-6968-FE4E-8488-E9BE72FD73FB}" type="presOf" srcId="{352A5EC9-540C-4B49-A69C-9A63E1C3DB82}" destId="{C72AF3B6-EEEE-4C46-89AF-5DDCD20B1331}" srcOrd="0" destOrd="0" presId="urn:microsoft.com/office/officeart/2005/8/layout/radial4"/>
    <dgm:cxn modelId="{1F7803C1-60BF-3140-84DF-D062100EE1DC}" type="presParOf" srcId="{683E0639-805D-44D0-97A0-B49A85CAE91B}" destId="{A660E180-D621-4F18-A686-5CD7194D3624}" srcOrd="0" destOrd="0" presId="urn:microsoft.com/office/officeart/2005/8/layout/radial4"/>
    <dgm:cxn modelId="{47218DCD-99A5-7B43-9A35-3E14F2B2BF37}" type="presParOf" srcId="{683E0639-805D-44D0-97A0-B49A85CAE91B}" destId="{5096A48B-6A80-4065-B204-FE260DED75EF}" srcOrd="1" destOrd="0" presId="urn:microsoft.com/office/officeart/2005/8/layout/radial4"/>
    <dgm:cxn modelId="{67B6FB53-2584-D04D-9A6F-F0C11805D0B0}" type="presParOf" srcId="{683E0639-805D-44D0-97A0-B49A85CAE91B}" destId="{C72AF3B6-EEEE-4C46-89AF-5DDCD20B133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2400" b="1" dirty="0">
              <a:latin typeface="Times New Roman" charset="0"/>
              <a:ea typeface="Times New Roman" charset="0"/>
              <a:cs typeface="Times New Roman" charset="0"/>
            </a:rPr>
            <a:t>Retailers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 custT="1"/>
      <dgm:spPr>
        <a:ln>
          <a:noFill/>
        </a:ln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 custScaleX="111763" custScaleY="111763"/>
      <dgm:spPr/>
      <dgm:t>
        <a:bodyPr/>
        <a:lstStyle/>
        <a:p>
          <a:endParaRPr lang="en-US"/>
        </a:p>
      </dgm:t>
    </dgm:pt>
    <dgm:pt modelId="{CD399BD1-1B6C-4BDA-9ED5-16BF11B326F5}" type="pres">
      <dgm:prSet presAssocID="{24B59440-B504-4083-826F-99CBA6A8ECC7}" presName="parTrans" presStyleLbl="bgSibTrans2D1" presStyleIdx="0" presStyleCnt="1" custLinFactNeighborY="17878"/>
      <dgm:spPr/>
      <dgm:t>
        <a:bodyPr/>
        <a:lstStyle/>
        <a:p>
          <a:endParaRPr lang="en-US"/>
        </a:p>
      </dgm:t>
    </dgm:pt>
    <dgm:pt modelId="{4DEE724D-6781-40D4-A334-2E7BFB792938}" type="pres">
      <dgm:prSet presAssocID="{D02345EB-A0BB-40C4-81DD-A04786A4B2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B0B47067-0FF8-C34C-8F90-9D07CD805DDF}" type="presOf" srcId="{24B59440-B504-4083-826F-99CBA6A8ECC7}" destId="{CD399BD1-1B6C-4BDA-9ED5-16BF11B326F5}" srcOrd="0" destOrd="0" presId="urn:microsoft.com/office/officeart/2005/8/layout/radial4"/>
    <dgm:cxn modelId="{411AA201-5EA8-6A48-AE56-B9E0CBBA9C3F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FCBA7AB5-93A8-B942-B8F7-FFD20A72F3BE}" type="presOf" srcId="{08C86704-126F-4E48-9522-E235CCC50B54}" destId="{A660E180-D621-4F18-A686-5CD7194D3624}" srcOrd="0" destOrd="0" presId="urn:microsoft.com/office/officeart/2005/8/layout/radial4"/>
    <dgm:cxn modelId="{221F6AC8-BA61-4949-A6D6-E647A55FB604}" type="presOf" srcId="{D02345EB-A0BB-40C4-81DD-A04786A4B28F}" destId="{4DEE724D-6781-40D4-A334-2E7BFB792938}" srcOrd="0" destOrd="0" presId="urn:microsoft.com/office/officeart/2005/8/layout/radial4"/>
    <dgm:cxn modelId="{613B3A36-3916-F442-9D65-78B099504229}" type="presParOf" srcId="{683E0639-805D-44D0-97A0-B49A85CAE91B}" destId="{A660E180-D621-4F18-A686-5CD7194D3624}" srcOrd="0" destOrd="0" presId="urn:microsoft.com/office/officeart/2005/8/layout/radial4"/>
    <dgm:cxn modelId="{AA78586B-2D9D-3949-8865-54E5AAB9DBC9}" type="presParOf" srcId="{683E0639-805D-44D0-97A0-B49A85CAE91B}" destId="{CD399BD1-1B6C-4BDA-9ED5-16BF11B326F5}" srcOrd="1" destOrd="0" presId="urn:microsoft.com/office/officeart/2005/8/layout/radial4"/>
    <dgm:cxn modelId="{2EF234A0-B566-4D4A-8849-B391489B5310}" type="presParOf" srcId="{683E0639-805D-44D0-97A0-B49A85CAE91B}" destId="{4DEE724D-6781-40D4-A334-2E7BFB7929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3200" b="1" dirty="0">
              <a:latin typeface="Times New Roman" charset="0"/>
              <a:ea typeface="Times New Roman" charset="0"/>
              <a:cs typeface="Times New Roman" charset="0"/>
            </a:rPr>
            <a:t>Owner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 custT="1"/>
      <dgm:spPr>
        <a:ln>
          <a:noFill/>
        </a:ln>
      </dgm:spPr>
      <dgm:t>
        <a:bodyPr/>
        <a:lstStyle/>
        <a:p>
          <a:r>
            <a:rPr lang="en-US" sz="3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/>
      <dgm:spPr>
        <a:ln>
          <a:noFill/>
        </a:ln>
      </dgm:spPr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/>
      <dgm:spPr/>
      <dgm:t>
        <a:bodyPr/>
        <a:lstStyle/>
        <a:p>
          <a:endParaRPr lang="en-US"/>
        </a:p>
      </dgm:t>
    </dgm:pt>
    <dgm:pt modelId="{CD399BD1-1B6C-4BDA-9ED5-16BF11B326F5}" type="pres">
      <dgm:prSet presAssocID="{24B59440-B504-4083-826F-99CBA6A8ECC7}" presName="parTrans" presStyleLbl="bgSibTrans2D1" presStyleIdx="0" presStyleCnt="2" custScaleX="114842"/>
      <dgm:spPr/>
      <dgm:t>
        <a:bodyPr/>
        <a:lstStyle/>
        <a:p>
          <a:endParaRPr lang="en-US"/>
        </a:p>
      </dgm:t>
    </dgm:pt>
    <dgm:pt modelId="{4DEE724D-6781-40D4-A334-2E7BFB792938}" type="pres">
      <dgm:prSet presAssocID="{D02345EB-A0BB-40C4-81DD-A04786A4B28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6A48B-6A80-4065-B204-FE260DED75EF}" type="pres">
      <dgm:prSet presAssocID="{FF2E6A65-6D38-4A17-AEBE-216E72AC6DD1}" presName="parTrans" presStyleLbl="bgSibTrans2D1" presStyleIdx="1" presStyleCnt="2" custScaleX="113948"/>
      <dgm:spPr/>
      <dgm:t>
        <a:bodyPr/>
        <a:lstStyle/>
        <a:p>
          <a:endParaRPr lang="en-US"/>
        </a:p>
      </dgm:t>
    </dgm:pt>
    <dgm:pt modelId="{C72AF3B6-EEEE-4C46-89AF-5DDCD20B1331}" type="pres">
      <dgm:prSet presAssocID="{352A5EC9-540C-4B49-A69C-9A63E1C3DB8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AF0AD-3FB1-0C40-8008-8A0D8A96A309}" type="presOf" srcId="{08C86704-126F-4E48-9522-E235CCC50B54}" destId="{A660E180-D621-4F18-A686-5CD7194D3624}" srcOrd="0" destOrd="0" presId="urn:microsoft.com/office/officeart/2005/8/layout/radial4"/>
    <dgm:cxn modelId="{B4596056-41C7-6A49-87F6-33BC47EDD200}" type="presOf" srcId="{352A5EC9-540C-4B49-A69C-9A63E1C3DB82}" destId="{C72AF3B6-EEEE-4C46-89AF-5DDCD20B1331}" srcOrd="0" destOrd="0" presId="urn:microsoft.com/office/officeart/2005/8/layout/radial4"/>
    <dgm:cxn modelId="{476DE148-D2BE-9E45-8F33-66BEA903BB2C}" type="presOf" srcId="{D02345EB-A0BB-40C4-81DD-A04786A4B28F}" destId="{4DEE724D-6781-40D4-A334-2E7BFB792938}" srcOrd="0" destOrd="0" presId="urn:microsoft.com/office/officeart/2005/8/layout/radial4"/>
    <dgm:cxn modelId="{9BD69B90-C574-3040-B4DD-9F385D19F7C9}" type="presOf" srcId="{24B59440-B504-4083-826F-99CBA6A8ECC7}" destId="{CD399BD1-1B6C-4BDA-9ED5-16BF11B326F5}" srcOrd="0" destOrd="0" presId="urn:microsoft.com/office/officeart/2005/8/layout/radial4"/>
    <dgm:cxn modelId="{57534B75-C305-4558-ACB5-A794697CF34F}" srcId="{08C86704-126F-4E48-9522-E235CCC50B54}" destId="{352A5EC9-540C-4B49-A69C-9A63E1C3DB82}" srcOrd="1" destOrd="0" parTransId="{FF2E6A65-6D38-4A17-AEBE-216E72AC6DD1}" sibTransId="{DE0382D6-EDDC-4BF0-80CD-7041BB2E49B0}"/>
    <dgm:cxn modelId="{4655611C-838E-2C41-9669-0ED84E1EB65F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53469D9B-1544-FD41-ABF4-3CE5959A65C5}" type="presOf" srcId="{FF2E6A65-6D38-4A17-AEBE-216E72AC6DD1}" destId="{5096A48B-6A80-4065-B204-FE260DED75EF}" srcOrd="0" destOrd="0" presId="urn:microsoft.com/office/officeart/2005/8/layout/radial4"/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63A50500-E1AE-4E41-B00B-B77CFC9BD8FF}" type="presParOf" srcId="{683E0639-805D-44D0-97A0-B49A85CAE91B}" destId="{A660E180-D621-4F18-A686-5CD7194D3624}" srcOrd="0" destOrd="0" presId="urn:microsoft.com/office/officeart/2005/8/layout/radial4"/>
    <dgm:cxn modelId="{F3C4F681-5F32-CD42-9D61-DAD8D88681D8}" type="presParOf" srcId="{683E0639-805D-44D0-97A0-B49A85CAE91B}" destId="{CD399BD1-1B6C-4BDA-9ED5-16BF11B326F5}" srcOrd="1" destOrd="0" presId="urn:microsoft.com/office/officeart/2005/8/layout/radial4"/>
    <dgm:cxn modelId="{B9710A12-5FBB-3042-982C-985235048448}" type="presParOf" srcId="{683E0639-805D-44D0-97A0-B49A85CAE91B}" destId="{4DEE724D-6781-40D4-A334-2E7BFB792938}" srcOrd="2" destOrd="0" presId="urn:microsoft.com/office/officeart/2005/8/layout/radial4"/>
    <dgm:cxn modelId="{CEC8B123-E359-614C-94ED-E32EE0C8DBC2}" type="presParOf" srcId="{683E0639-805D-44D0-97A0-B49A85CAE91B}" destId="{5096A48B-6A80-4065-B204-FE260DED75EF}" srcOrd="3" destOrd="0" presId="urn:microsoft.com/office/officeart/2005/8/layout/radial4"/>
    <dgm:cxn modelId="{5C8AD8F3-66FF-BE42-A6E0-02012200586D}" type="presParOf" srcId="{683E0639-805D-44D0-97A0-B49A85CAE91B}" destId="{C72AF3B6-EEEE-4C46-89AF-5DDCD20B13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F8C72-9D99-4D19-9874-61D06E5A52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84C0690-93C5-4336-8ABD-1ABD1BFFB899}">
      <dgm:prSet phldrT="[Text]"/>
      <dgm:spPr/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Creation of value for customers</a:t>
          </a:r>
        </a:p>
      </dgm:t>
    </dgm:pt>
    <dgm:pt modelId="{54210FC3-8AAD-4187-9A46-81930389FDB3}" type="parTrans" cxnId="{FA3CBEE4-47D8-4BF8-8668-B1E0F01E1C01}">
      <dgm:prSet/>
      <dgm:spPr/>
      <dgm:t>
        <a:bodyPr/>
        <a:lstStyle/>
        <a:p>
          <a:endParaRPr lang="en-US"/>
        </a:p>
      </dgm:t>
    </dgm:pt>
    <dgm:pt modelId="{02FC5D27-43C1-4499-8CF2-2CBA62DFE820}" type="sibTrans" cxnId="{FA3CBEE4-47D8-4BF8-8668-B1E0F01E1C01}">
      <dgm:prSet/>
      <dgm:spPr/>
      <dgm:t>
        <a:bodyPr/>
        <a:lstStyle/>
        <a:p>
          <a:endParaRPr lang="en-US"/>
        </a:p>
      </dgm:t>
    </dgm:pt>
    <dgm:pt modelId="{85681046-DE2F-4E24-AA89-EB9F67732D34}">
      <dgm:prSet phldrT="[Text]"/>
      <dgm:spPr/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Profitable growth as individual and whole</a:t>
          </a:r>
        </a:p>
      </dgm:t>
    </dgm:pt>
    <dgm:pt modelId="{6FBBB557-AB98-4A8F-8527-EF5F1517D17C}" type="parTrans" cxnId="{6911F7AD-8321-4018-B653-3393A9831BBD}">
      <dgm:prSet/>
      <dgm:spPr/>
      <dgm:t>
        <a:bodyPr/>
        <a:lstStyle/>
        <a:p>
          <a:endParaRPr lang="en-US"/>
        </a:p>
      </dgm:t>
    </dgm:pt>
    <dgm:pt modelId="{6883A6EC-86BB-4BDB-8A09-C0963381A536}" type="sibTrans" cxnId="{6911F7AD-8321-4018-B653-3393A9831BBD}">
      <dgm:prSet/>
      <dgm:spPr/>
      <dgm:t>
        <a:bodyPr/>
        <a:lstStyle/>
        <a:p>
          <a:endParaRPr lang="en-US"/>
        </a:p>
      </dgm:t>
    </dgm:pt>
    <dgm:pt modelId="{963FEDB8-992E-45D4-904F-FAE55D683981}" type="pres">
      <dgm:prSet presAssocID="{952F8C72-9D99-4D19-9874-61D06E5A52DB}" presName="CompostProcess" presStyleCnt="0">
        <dgm:presLayoutVars>
          <dgm:dir/>
          <dgm:resizeHandles val="exact"/>
        </dgm:presLayoutVars>
      </dgm:prSet>
      <dgm:spPr/>
    </dgm:pt>
    <dgm:pt modelId="{C74F1C57-3E2F-4CC8-87B7-1788C2691123}" type="pres">
      <dgm:prSet presAssocID="{952F8C72-9D99-4D19-9874-61D06E5A52DB}" presName="arrow" presStyleLbl="bgShp" presStyleIdx="0" presStyleCnt="1"/>
      <dgm:spPr/>
    </dgm:pt>
    <dgm:pt modelId="{6C927C03-943C-4CEC-B2D9-5B81EF509BD8}" type="pres">
      <dgm:prSet presAssocID="{952F8C72-9D99-4D19-9874-61D06E5A52DB}" presName="linearProcess" presStyleCnt="0"/>
      <dgm:spPr/>
    </dgm:pt>
    <dgm:pt modelId="{08BB5326-B03A-4FDB-BA90-0E16A2C9D65E}" type="pres">
      <dgm:prSet presAssocID="{484C0690-93C5-4336-8ABD-1ABD1BFFB89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5344C-BDF4-4057-81B8-234B6389F1A2}" type="pres">
      <dgm:prSet presAssocID="{02FC5D27-43C1-4499-8CF2-2CBA62DFE820}" presName="sibTrans" presStyleCnt="0"/>
      <dgm:spPr/>
    </dgm:pt>
    <dgm:pt modelId="{8AA79AEF-E155-4C28-A9DF-9ED08420C08A}" type="pres">
      <dgm:prSet presAssocID="{85681046-DE2F-4E24-AA89-EB9F67732D34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CBEE4-47D8-4BF8-8668-B1E0F01E1C01}" srcId="{952F8C72-9D99-4D19-9874-61D06E5A52DB}" destId="{484C0690-93C5-4336-8ABD-1ABD1BFFB899}" srcOrd="0" destOrd="0" parTransId="{54210FC3-8AAD-4187-9A46-81930389FDB3}" sibTransId="{02FC5D27-43C1-4499-8CF2-2CBA62DFE820}"/>
    <dgm:cxn modelId="{508253BD-676D-AF43-9968-DFE63B274B4B}" type="presOf" srcId="{85681046-DE2F-4E24-AA89-EB9F67732D34}" destId="{8AA79AEF-E155-4C28-A9DF-9ED08420C08A}" srcOrd="0" destOrd="0" presId="urn:microsoft.com/office/officeart/2005/8/layout/hProcess9"/>
    <dgm:cxn modelId="{69AB8BBE-CE6F-C548-BB04-E5E3420BAC53}" type="presOf" srcId="{952F8C72-9D99-4D19-9874-61D06E5A52DB}" destId="{963FEDB8-992E-45D4-904F-FAE55D683981}" srcOrd="0" destOrd="0" presId="urn:microsoft.com/office/officeart/2005/8/layout/hProcess9"/>
    <dgm:cxn modelId="{6911F7AD-8321-4018-B653-3393A9831BBD}" srcId="{952F8C72-9D99-4D19-9874-61D06E5A52DB}" destId="{85681046-DE2F-4E24-AA89-EB9F67732D34}" srcOrd="1" destOrd="0" parTransId="{6FBBB557-AB98-4A8F-8527-EF5F1517D17C}" sibTransId="{6883A6EC-86BB-4BDB-8A09-C0963381A536}"/>
    <dgm:cxn modelId="{FFEAB38E-49E2-CE4C-9AB0-B907941376EB}" type="presOf" srcId="{484C0690-93C5-4336-8ABD-1ABD1BFFB899}" destId="{08BB5326-B03A-4FDB-BA90-0E16A2C9D65E}" srcOrd="0" destOrd="0" presId="urn:microsoft.com/office/officeart/2005/8/layout/hProcess9"/>
    <dgm:cxn modelId="{4B89B10F-9567-2E40-B778-8D1982298942}" type="presParOf" srcId="{963FEDB8-992E-45D4-904F-FAE55D683981}" destId="{C74F1C57-3E2F-4CC8-87B7-1788C2691123}" srcOrd="0" destOrd="0" presId="urn:microsoft.com/office/officeart/2005/8/layout/hProcess9"/>
    <dgm:cxn modelId="{71DEC7FE-2365-F241-9654-C21B6703E816}" type="presParOf" srcId="{963FEDB8-992E-45D4-904F-FAE55D683981}" destId="{6C927C03-943C-4CEC-B2D9-5B81EF509BD8}" srcOrd="1" destOrd="0" presId="urn:microsoft.com/office/officeart/2005/8/layout/hProcess9"/>
    <dgm:cxn modelId="{946C360B-FBDA-2840-838C-FD0D75016960}" type="presParOf" srcId="{6C927C03-943C-4CEC-B2D9-5B81EF509BD8}" destId="{08BB5326-B03A-4FDB-BA90-0E16A2C9D65E}" srcOrd="0" destOrd="0" presId="urn:microsoft.com/office/officeart/2005/8/layout/hProcess9"/>
    <dgm:cxn modelId="{C65C6978-BBF3-924B-A746-1ED54DBEEB98}" type="presParOf" srcId="{6C927C03-943C-4CEC-B2D9-5B81EF509BD8}" destId="{45D5344C-BDF4-4057-81B8-234B6389F1A2}" srcOrd="1" destOrd="0" presId="urn:microsoft.com/office/officeart/2005/8/layout/hProcess9"/>
    <dgm:cxn modelId="{EB976E45-2D24-2E4C-A98D-57773B0F84E3}" type="presParOf" srcId="{6C927C03-943C-4CEC-B2D9-5B81EF509BD8}" destId="{8AA79AEF-E155-4C28-A9DF-9ED08420C08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3AF7C5-7D28-5442-91E8-B2167667B6A4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501F8-0CD2-7D4A-8B93-0D9377C52C0C}">
      <dgm:prSet phldrT="[Text]"/>
      <dgm:spPr>
        <a:solidFill>
          <a:srgbClr val="5B9BD5"/>
        </a:solidFill>
      </dgm:spPr>
      <dgm:t>
        <a:bodyPr/>
        <a:lstStyle/>
        <a:p>
          <a:r>
            <a:rPr lang="en-US" b="1" dirty="0" smtClean="0">
              <a:latin typeface="Times New Roman" charset="0"/>
              <a:ea typeface="Times New Roman" charset="0"/>
              <a:cs typeface="Times New Roman" charset="0"/>
            </a:rPr>
            <a:t>Value Creation</a:t>
          </a:r>
          <a:endParaRPr lang="en-US" b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2A5D1092-E3A2-EE4C-9582-96774F1BAF43}" type="parTrans" cxnId="{6B290012-BD88-2249-8C4A-5ADE889E923C}">
      <dgm:prSet/>
      <dgm:spPr/>
      <dgm:t>
        <a:bodyPr/>
        <a:lstStyle/>
        <a:p>
          <a:endParaRPr lang="en-US"/>
        </a:p>
      </dgm:t>
    </dgm:pt>
    <dgm:pt modelId="{A3290E3C-47A6-CA4E-9E81-B70FF4FC4616}" type="sibTrans" cxnId="{6B290012-BD88-2249-8C4A-5ADE889E923C}">
      <dgm:prSet/>
      <dgm:spPr/>
      <dgm:t>
        <a:bodyPr/>
        <a:lstStyle/>
        <a:p>
          <a:endParaRPr lang="en-US"/>
        </a:p>
      </dgm:t>
    </dgm:pt>
    <dgm:pt modelId="{5BA8E0B0-BDBC-604F-B0C3-5BB66983CE1A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 smtClean="0">
              <a:latin typeface="Times New Roman" charset="0"/>
              <a:ea typeface="Times New Roman" charset="0"/>
              <a:cs typeface="Times New Roman" charset="0"/>
            </a:rPr>
            <a:t>Coordinating body</a:t>
          </a:r>
          <a:endParaRPr 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E2B503F-EF38-4E45-94BA-A8E7A208EEBD}" type="parTrans" cxnId="{207B7D20-1E01-EF4E-AC4F-0ACE835743B2}">
      <dgm:prSet/>
      <dgm:spPr/>
      <dgm:t>
        <a:bodyPr/>
        <a:lstStyle/>
        <a:p>
          <a:endParaRPr lang="en-US"/>
        </a:p>
      </dgm:t>
    </dgm:pt>
    <dgm:pt modelId="{A1F1208A-A093-7F4E-B9BE-79CDEAE4C46E}" type="sibTrans" cxnId="{207B7D20-1E01-EF4E-AC4F-0ACE835743B2}">
      <dgm:prSet/>
      <dgm:spPr/>
      <dgm:t>
        <a:bodyPr/>
        <a:lstStyle/>
        <a:p>
          <a:endParaRPr lang="en-US"/>
        </a:p>
      </dgm:t>
    </dgm:pt>
    <dgm:pt modelId="{19E7B1AC-F3DF-2046-AA3C-A5B5D4FDE516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 smtClean="0">
              <a:latin typeface="Times New Roman" charset="0"/>
              <a:ea typeface="Times New Roman" charset="0"/>
              <a:cs typeface="Times New Roman" charset="0"/>
            </a:rPr>
            <a:t>Non-living technical system</a:t>
          </a:r>
          <a:endParaRPr 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C6FF72F-3DE2-2F49-A769-F8677777C623}" type="parTrans" cxnId="{DD4BDFCF-BD0F-9F4C-ADD0-9A1B5B02B7A9}">
      <dgm:prSet/>
      <dgm:spPr/>
      <dgm:t>
        <a:bodyPr/>
        <a:lstStyle/>
        <a:p>
          <a:endParaRPr lang="en-US"/>
        </a:p>
      </dgm:t>
    </dgm:pt>
    <dgm:pt modelId="{F9C0DEF2-BC85-9B40-A617-2A26DBDB06E2}" type="sibTrans" cxnId="{DD4BDFCF-BD0F-9F4C-ADD0-9A1B5B02B7A9}">
      <dgm:prSet/>
      <dgm:spPr/>
      <dgm:t>
        <a:bodyPr/>
        <a:lstStyle/>
        <a:p>
          <a:endParaRPr lang="en-US"/>
        </a:p>
      </dgm:t>
    </dgm:pt>
    <dgm:pt modelId="{1E2D651A-01EF-6C4E-9884-6A5801E72634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 smtClean="0">
              <a:latin typeface="Times New Roman" charset="0"/>
              <a:ea typeface="Times New Roman" charset="0"/>
              <a:cs typeface="Times New Roman" charset="0"/>
            </a:rPr>
            <a:t>External image and internal identity</a:t>
          </a:r>
          <a:endParaRPr 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46952E6-5D1B-8440-865A-99D1C43EF6FE}" type="parTrans" cxnId="{4FD6B8BE-553D-184C-AF6C-73AB87A6A21A}">
      <dgm:prSet/>
      <dgm:spPr/>
      <dgm:t>
        <a:bodyPr/>
        <a:lstStyle/>
        <a:p>
          <a:endParaRPr lang="en-US"/>
        </a:p>
      </dgm:t>
    </dgm:pt>
    <dgm:pt modelId="{5C8AABB1-7E6A-7E43-A232-0999211CC1ED}" type="sibTrans" cxnId="{4FD6B8BE-553D-184C-AF6C-73AB87A6A21A}">
      <dgm:prSet/>
      <dgm:spPr/>
      <dgm:t>
        <a:bodyPr/>
        <a:lstStyle/>
        <a:p>
          <a:endParaRPr lang="en-US"/>
        </a:p>
      </dgm:t>
    </dgm:pt>
    <dgm:pt modelId="{FB33E4B4-A03D-B243-B441-4805CDEB1760}">
      <dgm:prSet custT="1"/>
      <dgm:spPr>
        <a:solidFill>
          <a:srgbClr val="5B9BD5"/>
        </a:solidFill>
      </dgm:spPr>
      <dgm:t>
        <a:bodyPr/>
        <a:lstStyle/>
        <a:p>
          <a:r>
            <a:rPr lang="en-US" sz="2800" dirty="0" smtClean="0">
              <a:latin typeface="Times New Roman" charset="0"/>
              <a:ea typeface="Times New Roman" charset="0"/>
              <a:cs typeface="Times New Roman" charset="0"/>
            </a:rPr>
            <a:t>Competing businesses and value</a:t>
          </a:r>
          <a:endParaRPr lang="en-US" sz="28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EA1CA458-2CE1-354C-A860-F59DDCF5DE36}" type="parTrans" cxnId="{33D4DDD3-43DC-6C40-A6C0-E5B2F893FD21}">
      <dgm:prSet/>
      <dgm:spPr/>
      <dgm:t>
        <a:bodyPr/>
        <a:lstStyle/>
        <a:p>
          <a:endParaRPr lang="en-US"/>
        </a:p>
      </dgm:t>
    </dgm:pt>
    <dgm:pt modelId="{88433343-A2D1-934C-8A5C-EE62A79639D9}" type="sibTrans" cxnId="{33D4DDD3-43DC-6C40-A6C0-E5B2F893FD21}">
      <dgm:prSet/>
      <dgm:spPr/>
      <dgm:t>
        <a:bodyPr/>
        <a:lstStyle/>
        <a:p>
          <a:endParaRPr lang="en-US"/>
        </a:p>
      </dgm:t>
    </dgm:pt>
    <dgm:pt modelId="{499259CE-0716-4141-8E62-99DB930F86FD}" type="pres">
      <dgm:prSet presAssocID="{083AF7C5-7D28-5442-91E8-B2167667B6A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15ECF-03E6-0140-861B-BA90F65030F9}" type="pres">
      <dgm:prSet presAssocID="{E3F501F8-0CD2-7D4A-8B93-0D9377C52C0C}" presName="centerShape" presStyleLbl="node0" presStyleIdx="0" presStyleCnt="1"/>
      <dgm:spPr/>
      <dgm:t>
        <a:bodyPr/>
        <a:lstStyle/>
        <a:p>
          <a:endParaRPr lang="en-US"/>
        </a:p>
      </dgm:t>
    </dgm:pt>
    <dgm:pt modelId="{CCC948BD-D993-4148-AC24-8C77897A7E5A}" type="pres">
      <dgm:prSet presAssocID="{8E2B503F-EF38-4E45-94BA-A8E7A208EEBD}" presName="parTrans" presStyleLbl="bgSibTrans2D1" presStyleIdx="0" presStyleCnt="4" custLinFactNeighborX="2132"/>
      <dgm:spPr/>
      <dgm:t>
        <a:bodyPr/>
        <a:lstStyle/>
        <a:p>
          <a:endParaRPr lang="en-US"/>
        </a:p>
      </dgm:t>
    </dgm:pt>
    <dgm:pt modelId="{CAD6206C-F2DD-0041-9721-3CFDA4FDC656}" type="pres">
      <dgm:prSet presAssocID="{5BA8E0B0-BDBC-604F-B0C3-5BB66983CE1A}" presName="node" presStyleLbl="node1" presStyleIdx="0" presStyleCnt="4" custScaleX="127751" custRadScaleRad="115893" custRadScaleInc="-3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E0317-CBC5-5146-A261-61EA388AA553}" type="pres">
      <dgm:prSet presAssocID="{8C6FF72F-3DE2-2F49-A769-F8677777C623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FD1067F9-7CCD-D842-9F25-25CF0776565D}" type="pres">
      <dgm:prSet presAssocID="{19E7B1AC-F3DF-2046-AA3C-A5B5D4FDE5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773A-6345-D241-9EC0-C43912632929}" type="pres">
      <dgm:prSet presAssocID="{646952E6-5D1B-8440-865A-99D1C43EF6FE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B00B51D1-F4FC-4247-AF5A-ECF8412B9132}" type="pres">
      <dgm:prSet presAssocID="{1E2D651A-01EF-6C4E-9884-6A5801E72634}" presName="node" presStyleLbl="node1" presStyleIdx="2" presStyleCnt="4" custScaleY="108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5C5C8-4529-4745-8FB8-35E3231518D9}" type="pres">
      <dgm:prSet presAssocID="{EA1CA458-2CE1-354C-A860-F59DDCF5DE36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139367E0-BABF-0D40-9273-39805F621DBF}" type="pres">
      <dgm:prSet presAssocID="{FB33E4B4-A03D-B243-B441-4805CDEB17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998C4-1CD2-364C-8ADE-E773FF0EAE7C}" type="presOf" srcId="{EA1CA458-2CE1-354C-A860-F59DDCF5DE36}" destId="{E085C5C8-4529-4745-8FB8-35E3231518D9}" srcOrd="0" destOrd="0" presId="urn:microsoft.com/office/officeart/2005/8/layout/radial4"/>
    <dgm:cxn modelId="{986AB3A2-2CEF-6742-B9F2-917C91D9DAC6}" type="presOf" srcId="{646952E6-5D1B-8440-865A-99D1C43EF6FE}" destId="{8672773A-6345-D241-9EC0-C43912632929}" srcOrd="0" destOrd="0" presId="urn:microsoft.com/office/officeart/2005/8/layout/radial4"/>
    <dgm:cxn modelId="{4FD6B8BE-553D-184C-AF6C-73AB87A6A21A}" srcId="{E3F501F8-0CD2-7D4A-8B93-0D9377C52C0C}" destId="{1E2D651A-01EF-6C4E-9884-6A5801E72634}" srcOrd="2" destOrd="0" parTransId="{646952E6-5D1B-8440-865A-99D1C43EF6FE}" sibTransId="{5C8AABB1-7E6A-7E43-A232-0999211CC1ED}"/>
    <dgm:cxn modelId="{32F040DE-CAB1-A149-B76A-0E50ECD10FEC}" type="presOf" srcId="{FB33E4B4-A03D-B243-B441-4805CDEB1760}" destId="{139367E0-BABF-0D40-9273-39805F621DBF}" srcOrd="0" destOrd="0" presId="urn:microsoft.com/office/officeart/2005/8/layout/radial4"/>
    <dgm:cxn modelId="{DD4BDFCF-BD0F-9F4C-ADD0-9A1B5B02B7A9}" srcId="{E3F501F8-0CD2-7D4A-8B93-0D9377C52C0C}" destId="{19E7B1AC-F3DF-2046-AA3C-A5B5D4FDE516}" srcOrd="1" destOrd="0" parTransId="{8C6FF72F-3DE2-2F49-A769-F8677777C623}" sibTransId="{F9C0DEF2-BC85-9B40-A617-2A26DBDB06E2}"/>
    <dgm:cxn modelId="{6B290012-BD88-2249-8C4A-5ADE889E923C}" srcId="{083AF7C5-7D28-5442-91E8-B2167667B6A4}" destId="{E3F501F8-0CD2-7D4A-8B93-0D9377C52C0C}" srcOrd="0" destOrd="0" parTransId="{2A5D1092-E3A2-EE4C-9582-96774F1BAF43}" sibTransId="{A3290E3C-47A6-CA4E-9E81-B70FF4FC4616}"/>
    <dgm:cxn modelId="{1E37338A-88BA-2E44-BF46-D20145FDBBB9}" type="presOf" srcId="{8E2B503F-EF38-4E45-94BA-A8E7A208EEBD}" destId="{CCC948BD-D993-4148-AC24-8C77897A7E5A}" srcOrd="0" destOrd="0" presId="urn:microsoft.com/office/officeart/2005/8/layout/radial4"/>
    <dgm:cxn modelId="{7C75EE1D-846A-E24B-BEB5-9B0E4191C9F9}" type="presOf" srcId="{8C6FF72F-3DE2-2F49-A769-F8677777C623}" destId="{65EE0317-CBC5-5146-A261-61EA388AA553}" srcOrd="0" destOrd="0" presId="urn:microsoft.com/office/officeart/2005/8/layout/radial4"/>
    <dgm:cxn modelId="{207B7D20-1E01-EF4E-AC4F-0ACE835743B2}" srcId="{E3F501F8-0CD2-7D4A-8B93-0D9377C52C0C}" destId="{5BA8E0B0-BDBC-604F-B0C3-5BB66983CE1A}" srcOrd="0" destOrd="0" parTransId="{8E2B503F-EF38-4E45-94BA-A8E7A208EEBD}" sibTransId="{A1F1208A-A093-7F4E-B9BE-79CDEAE4C46E}"/>
    <dgm:cxn modelId="{E89A7929-F09A-DF48-BD02-8B0FEFFEB048}" type="presOf" srcId="{19E7B1AC-F3DF-2046-AA3C-A5B5D4FDE516}" destId="{FD1067F9-7CCD-D842-9F25-25CF0776565D}" srcOrd="0" destOrd="0" presId="urn:microsoft.com/office/officeart/2005/8/layout/radial4"/>
    <dgm:cxn modelId="{6B25D652-EE01-9E4B-A6BC-635707C064A0}" type="presOf" srcId="{E3F501F8-0CD2-7D4A-8B93-0D9377C52C0C}" destId="{69615ECF-03E6-0140-861B-BA90F65030F9}" srcOrd="0" destOrd="0" presId="urn:microsoft.com/office/officeart/2005/8/layout/radial4"/>
    <dgm:cxn modelId="{5AF3DC7E-4318-3A4C-A9AA-2BFBC45055CE}" type="presOf" srcId="{1E2D651A-01EF-6C4E-9884-6A5801E72634}" destId="{B00B51D1-F4FC-4247-AF5A-ECF8412B9132}" srcOrd="0" destOrd="0" presId="urn:microsoft.com/office/officeart/2005/8/layout/radial4"/>
    <dgm:cxn modelId="{2C1E7C00-9F2B-5049-98DA-75A87130303D}" type="presOf" srcId="{5BA8E0B0-BDBC-604F-B0C3-5BB66983CE1A}" destId="{CAD6206C-F2DD-0041-9721-3CFDA4FDC656}" srcOrd="0" destOrd="0" presId="urn:microsoft.com/office/officeart/2005/8/layout/radial4"/>
    <dgm:cxn modelId="{33D4DDD3-43DC-6C40-A6C0-E5B2F893FD21}" srcId="{E3F501F8-0CD2-7D4A-8B93-0D9377C52C0C}" destId="{FB33E4B4-A03D-B243-B441-4805CDEB1760}" srcOrd="3" destOrd="0" parTransId="{EA1CA458-2CE1-354C-A860-F59DDCF5DE36}" sibTransId="{88433343-A2D1-934C-8A5C-EE62A79639D9}"/>
    <dgm:cxn modelId="{BBDE6778-85EF-404C-BBDF-03491FFE60D2}" type="presOf" srcId="{083AF7C5-7D28-5442-91E8-B2167667B6A4}" destId="{499259CE-0716-4141-8E62-99DB930F86FD}" srcOrd="0" destOrd="0" presId="urn:microsoft.com/office/officeart/2005/8/layout/radial4"/>
    <dgm:cxn modelId="{F9881510-8F5C-8C4D-9BE3-B86E409C21EA}" type="presParOf" srcId="{499259CE-0716-4141-8E62-99DB930F86FD}" destId="{69615ECF-03E6-0140-861B-BA90F65030F9}" srcOrd="0" destOrd="0" presId="urn:microsoft.com/office/officeart/2005/8/layout/radial4"/>
    <dgm:cxn modelId="{3B09AB9D-CEF6-D044-83CD-E944FA8F5C27}" type="presParOf" srcId="{499259CE-0716-4141-8E62-99DB930F86FD}" destId="{CCC948BD-D993-4148-AC24-8C77897A7E5A}" srcOrd="1" destOrd="0" presId="urn:microsoft.com/office/officeart/2005/8/layout/radial4"/>
    <dgm:cxn modelId="{A5531CEF-ECF5-204E-9A6E-C11087A3B389}" type="presParOf" srcId="{499259CE-0716-4141-8E62-99DB930F86FD}" destId="{CAD6206C-F2DD-0041-9721-3CFDA4FDC656}" srcOrd="2" destOrd="0" presId="urn:microsoft.com/office/officeart/2005/8/layout/radial4"/>
    <dgm:cxn modelId="{EA2DC4E6-962E-5445-BE3D-4EA32127EA9E}" type="presParOf" srcId="{499259CE-0716-4141-8E62-99DB930F86FD}" destId="{65EE0317-CBC5-5146-A261-61EA388AA553}" srcOrd="3" destOrd="0" presId="urn:microsoft.com/office/officeart/2005/8/layout/radial4"/>
    <dgm:cxn modelId="{9A4102C3-CBA7-994A-8923-7984F255329B}" type="presParOf" srcId="{499259CE-0716-4141-8E62-99DB930F86FD}" destId="{FD1067F9-7CCD-D842-9F25-25CF0776565D}" srcOrd="4" destOrd="0" presId="urn:microsoft.com/office/officeart/2005/8/layout/radial4"/>
    <dgm:cxn modelId="{E2143B5C-8A85-F048-BD97-0854624766DB}" type="presParOf" srcId="{499259CE-0716-4141-8E62-99DB930F86FD}" destId="{8672773A-6345-D241-9EC0-C43912632929}" srcOrd="5" destOrd="0" presId="urn:microsoft.com/office/officeart/2005/8/layout/radial4"/>
    <dgm:cxn modelId="{4F1415AA-A6B7-194B-B329-2745D333999A}" type="presParOf" srcId="{499259CE-0716-4141-8E62-99DB930F86FD}" destId="{B00B51D1-F4FC-4247-AF5A-ECF8412B9132}" srcOrd="6" destOrd="0" presId="urn:microsoft.com/office/officeart/2005/8/layout/radial4"/>
    <dgm:cxn modelId="{2D999B3D-0AD0-7C48-A18D-331E23AD6067}" type="presParOf" srcId="{499259CE-0716-4141-8E62-99DB930F86FD}" destId="{E085C5C8-4529-4745-8FB8-35E3231518D9}" srcOrd="7" destOrd="0" presId="urn:microsoft.com/office/officeart/2005/8/layout/radial4"/>
    <dgm:cxn modelId="{650E6962-FF3D-844A-B7C8-64EE79943144}" type="presParOf" srcId="{499259CE-0716-4141-8E62-99DB930F86FD}" destId="{139367E0-BABF-0D40-9273-39805F621DB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776614" y="2202584"/>
          <a:ext cx="2333470" cy="2333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charset="0"/>
              <a:ea typeface="Times New Roman" charset="0"/>
              <a:cs typeface="Times New Roman" charset="0"/>
            </a:rPr>
            <a:t>Architects,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charset="0"/>
              <a:ea typeface="Times New Roman" charset="0"/>
              <a:cs typeface="Times New Roman" charset="0"/>
            </a:rPr>
            <a:t>Construction</a:t>
          </a:r>
        </a:p>
      </dsp:txBody>
      <dsp:txXfrm>
        <a:off x="3118343" y="2544313"/>
        <a:ext cx="1650012" cy="1650012"/>
      </dsp:txXfrm>
    </dsp:sp>
    <dsp:sp modelId="{5096A48B-6A80-4065-B204-FE260DED75EF}">
      <dsp:nvSpPr>
        <dsp:cNvPr id="0" name=""/>
        <dsp:cNvSpPr/>
      </dsp:nvSpPr>
      <dsp:spPr>
        <a:xfrm rot="16200000">
          <a:off x="3261443" y="1246359"/>
          <a:ext cx="1363813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2931880" y="-49779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sp:txBody>
      <dsp:txXfrm>
        <a:off x="2979280" y="-2379"/>
        <a:ext cx="1928138" cy="152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753404" y="2167768"/>
          <a:ext cx="2379891" cy="237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charset="0"/>
              <a:ea typeface="Times New Roman" charset="0"/>
              <a:cs typeface="Times New Roman" charset="0"/>
            </a:rPr>
            <a:t>Retailers</a:t>
          </a:r>
        </a:p>
      </dsp:txBody>
      <dsp:txXfrm>
        <a:off x="3101931" y="2516295"/>
        <a:ext cx="1682837" cy="1682837"/>
      </dsp:txXfrm>
    </dsp:sp>
    <dsp:sp modelId="{CD399BD1-1B6C-4BDA-9ED5-16BF11B326F5}">
      <dsp:nvSpPr>
        <dsp:cNvPr id="0" name=""/>
        <dsp:cNvSpPr/>
      </dsp:nvSpPr>
      <dsp:spPr>
        <a:xfrm rot="16200000">
          <a:off x="3272410" y="1223787"/>
          <a:ext cx="1341879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2931880" y="-61385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sp:txBody>
      <dsp:txXfrm>
        <a:off x="2979280" y="-13985"/>
        <a:ext cx="1928138" cy="152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532006" y="1765351"/>
          <a:ext cx="2335458" cy="2335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>
              <a:latin typeface="Times New Roman" charset="0"/>
              <a:ea typeface="Times New Roman" charset="0"/>
              <a:cs typeface="Times New Roman" charset="0"/>
            </a:rPr>
            <a:t>Owner</a:t>
          </a:r>
        </a:p>
      </dsp:txBody>
      <dsp:txXfrm>
        <a:off x="2874026" y="2107371"/>
        <a:ext cx="1651418" cy="1651418"/>
      </dsp:txXfrm>
    </dsp:sp>
    <dsp:sp modelId="{CD399BD1-1B6C-4BDA-9ED5-16BF11B326F5}">
      <dsp:nvSpPr>
        <dsp:cNvPr id="0" name=""/>
        <dsp:cNvSpPr/>
      </dsp:nvSpPr>
      <dsp:spPr>
        <a:xfrm rot="12900000">
          <a:off x="799137" y="1327052"/>
          <a:ext cx="2164488" cy="6656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89" y="231855"/>
          <a:ext cx="2218685" cy="177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sp:txBody>
      <dsp:txXfrm>
        <a:off x="52075" y="283841"/>
        <a:ext cx="2114713" cy="1670976"/>
      </dsp:txXfrm>
    </dsp:sp>
    <dsp:sp modelId="{5096A48B-6A80-4065-B204-FE260DED75EF}">
      <dsp:nvSpPr>
        <dsp:cNvPr id="0" name=""/>
        <dsp:cNvSpPr/>
      </dsp:nvSpPr>
      <dsp:spPr>
        <a:xfrm rot="19500000">
          <a:off x="4444270" y="1327052"/>
          <a:ext cx="2147639" cy="6656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5180697" y="231855"/>
          <a:ext cx="2218685" cy="177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sp:txBody>
      <dsp:txXfrm>
        <a:off x="5232683" y="283841"/>
        <a:ext cx="2114713" cy="1670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1C57-3E2F-4CC8-87B7-1788C2691123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B5326-B03A-4FDB-BA90-0E16A2C9D65E}">
      <dsp:nvSpPr>
        <dsp:cNvPr id="0" name=""/>
        <dsp:cNvSpPr/>
      </dsp:nvSpPr>
      <dsp:spPr>
        <a:xfrm>
          <a:off x="446033" y="1305401"/>
          <a:ext cx="340113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Creation of value for customers</a:t>
          </a:r>
        </a:p>
      </dsp:txBody>
      <dsp:txXfrm>
        <a:off x="530999" y="1390367"/>
        <a:ext cx="3231207" cy="1570603"/>
      </dsp:txXfrm>
    </dsp:sp>
    <dsp:sp modelId="{8AA79AEF-E155-4C28-A9DF-9ED08420C08A}">
      <dsp:nvSpPr>
        <dsp:cNvPr id="0" name=""/>
        <dsp:cNvSpPr/>
      </dsp:nvSpPr>
      <dsp:spPr>
        <a:xfrm>
          <a:off x="4039526" y="1305401"/>
          <a:ext cx="340113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Profitable growth as individual and whole</a:t>
          </a:r>
        </a:p>
      </dsp:txBody>
      <dsp:txXfrm>
        <a:off x="4124492" y="1390367"/>
        <a:ext cx="3231207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5ECF-03E6-0140-861B-BA90F65030F9}">
      <dsp:nvSpPr>
        <dsp:cNvPr id="0" name=""/>
        <dsp:cNvSpPr/>
      </dsp:nvSpPr>
      <dsp:spPr>
        <a:xfrm>
          <a:off x="2890315" y="2545529"/>
          <a:ext cx="2038648" cy="2038648"/>
        </a:xfrm>
        <a:prstGeom prst="ellipse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charset="0"/>
              <a:ea typeface="Times New Roman" charset="0"/>
              <a:cs typeface="Times New Roman" charset="0"/>
            </a:rPr>
            <a:t>Value Creation</a:t>
          </a:r>
          <a:endParaRPr lang="en-US" sz="2900" b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188868" y="2844082"/>
        <a:ext cx="1441542" cy="1441542"/>
      </dsp:txXfrm>
    </dsp:sp>
    <dsp:sp modelId="{CCC948BD-D993-4148-AC24-8C77897A7E5A}">
      <dsp:nvSpPr>
        <dsp:cNvPr id="0" name=""/>
        <dsp:cNvSpPr/>
      </dsp:nvSpPr>
      <dsp:spPr>
        <a:xfrm rot="11723385">
          <a:off x="1110050" y="2739160"/>
          <a:ext cx="1786681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206C-F2DD-0041-9721-3CFDA4FDC656}">
      <dsp:nvSpPr>
        <dsp:cNvPr id="0" name=""/>
        <dsp:cNvSpPr/>
      </dsp:nvSpPr>
      <dsp:spPr>
        <a:xfrm>
          <a:off x="-133096" y="2017903"/>
          <a:ext cx="2474174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charset="0"/>
              <a:ea typeface="Times New Roman" charset="0"/>
              <a:cs typeface="Times New Roman" charset="0"/>
            </a:rPr>
            <a:t>Coordinating body</a:t>
          </a:r>
          <a:endParaRPr 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-87716" y="2063283"/>
        <a:ext cx="2383414" cy="1458612"/>
      </dsp:txXfrm>
    </dsp:sp>
    <dsp:sp modelId="{65EE0317-CBC5-5146-A261-61EA388AA553}">
      <dsp:nvSpPr>
        <dsp:cNvPr id="0" name=""/>
        <dsp:cNvSpPr/>
      </dsp:nvSpPr>
      <dsp:spPr>
        <a:xfrm rot="14700000">
          <a:off x="2167760" y="1449207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067F9-7CCD-D842-9F25-25CF0776565D}">
      <dsp:nvSpPr>
        <dsp:cNvPr id="0" name=""/>
        <dsp:cNvSpPr/>
      </dsp:nvSpPr>
      <dsp:spPr>
        <a:xfrm>
          <a:off x="1713735" y="157686"/>
          <a:ext cx="1936716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charset="0"/>
              <a:ea typeface="Times New Roman" charset="0"/>
              <a:cs typeface="Times New Roman" charset="0"/>
            </a:rPr>
            <a:t>Non-living technical system</a:t>
          </a:r>
          <a:endParaRPr 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759115" y="203066"/>
        <a:ext cx="1845956" cy="1458612"/>
      </dsp:txXfrm>
    </dsp:sp>
    <dsp:sp modelId="{8672773A-6345-D241-9EC0-C43912632929}">
      <dsp:nvSpPr>
        <dsp:cNvPr id="0" name=""/>
        <dsp:cNvSpPr/>
      </dsp:nvSpPr>
      <dsp:spPr>
        <a:xfrm rot="17700000">
          <a:off x="3869913" y="1449207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B51D1-F4FC-4247-AF5A-ECF8412B9132}">
      <dsp:nvSpPr>
        <dsp:cNvPr id="0" name=""/>
        <dsp:cNvSpPr/>
      </dsp:nvSpPr>
      <dsp:spPr>
        <a:xfrm>
          <a:off x="4168827" y="90660"/>
          <a:ext cx="1936716" cy="1683424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charset="0"/>
              <a:ea typeface="Times New Roman" charset="0"/>
              <a:cs typeface="Times New Roman" charset="0"/>
            </a:rPr>
            <a:t>External image and internal identity</a:t>
          </a:r>
          <a:endParaRPr 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218133" y="139966"/>
        <a:ext cx="1838104" cy="1584812"/>
      </dsp:txXfrm>
    </dsp:sp>
    <dsp:sp modelId="{E085C5C8-4529-4745-8FB8-35E3231518D9}">
      <dsp:nvSpPr>
        <dsp:cNvPr id="0" name=""/>
        <dsp:cNvSpPr/>
      </dsp:nvSpPr>
      <dsp:spPr>
        <a:xfrm rot="20700000">
          <a:off x="4964035" y="2753131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367E0-BABF-0D40-9273-39805F621DBF}">
      <dsp:nvSpPr>
        <dsp:cNvPr id="0" name=""/>
        <dsp:cNvSpPr/>
      </dsp:nvSpPr>
      <dsp:spPr>
        <a:xfrm>
          <a:off x="5746930" y="2038396"/>
          <a:ext cx="1936716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charset="0"/>
              <a:ea typeface="Times New Roman" charset="0"/>
              <a:cs typeface="Times New Roman" charset="0"/>
            </a:rPr>
            <a:t>Competing businesses and value</a:t>
          </a:r>
          <a:endParaRPr lang="en-US" sz="2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792310" y="2083776"/>
        <a:ext cx="1845956" cy="14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numeraç</a:t>
            </a:r>
            <a:r>
              <a:rPr lang="pt-PT" baseline="0" dirty="0" err="1" smtClean="0"/>
              <a:t>ão</a:t>
            </a:r>
            <a:r>
              <a:rPr lang="pt-PT" baseline="0" dirty="0" smtClean="0"/>
              <a:t> de paginas na 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Cautela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as cores!!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The paper has some problems</a:t>
            </a:r>
            <a:r>
              <a:rPr lang="en-US" baseline="0" noProof="0" dirty="0" smtClean="0"/>
              <a:t> such as: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Beginning of the project, it should have started from the project phase instead of the operations? To </a:t>
            </a:r>
            <a:r>
              <a:rPr lang="en-US" baseline="0" noProof="0" dirty="0" err="1" smtClean="0"/>
              <a:t>trully</a:t>
            </a:r>
            <a:r>
              <a:rPr lang="en-US" baseline="0" noProof="0" dirty="0" smtClean="0"/>
              <a:t> study the product lifecycle.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There is no study of this methods and there is no way to really say if they work or not. The measure for success used is very subjective.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Not very “scientific”.</a:t>
            </a:r>
          </a:p>
          <a:p>
            <a:pPr rtl="0"/>
            <a:r>
              <a:rPr lang="en-US" baseline="0" noProof="0" dirty="0" smtClean="0"/>
              <a:t>		They say without any justification that competition is good for the shopping center as a hole and so good for each and every individual store. But they say this without any justification 		beyond intuition that having a bigger sample of different and similar products is more attractive for the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In a lot of ways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Of 12 stores, in which every participant would suggest another one, cannot do this if you want to diversify.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Faz</a:t>
            </a:r>
            <a:r>
              <a:rPr lang="en-US" dirty="0" smtClean="0"/>
              <a:t>-se? </a:t>
            </a:r>
            <a:r>
              <a:rPr lang="en-US" dirty="0" err="1" smtClean="0"/>
              <a:t>Falei</a:t>
            </a:r>
            <a:r>
              <a:rPr lang="en-US" baseline="0" dirty="0" smtClean="0"/>
              <a:t> com o Ruben B. </a:t>
            </a:r>
            <a:r>
              <a:rPr lang="en-US" baseline="0" dirty="0" err="1" smtClean="0"/>
              <a:t>ontem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Temos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</a:t>
            </a:r>
            <a:r>
              <a:rPr lang="en-US" baseline="0" dirty="0" smtClean="0"/>
              <a:t> end –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fizeste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primeiro</a:t>
            </a:r>
            <a:endParaRPr lang="en-US" baseline="0" dirty="0" smtClean="0"/>
          </a:p>
          <a:p>
            <a:r>
              <a:rPr lang="en-US" baseline="0" dirty="0" smtClean="0"/>
              <a:t>Back end - o </a:t>
            </a:r>
            <a:r>
              <a:rPr lang="en-US" baseline="0" dirty="0" err="1" smtClean="0"/>
              <a:t>teu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important an IM is: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way to create value for the multi organization system.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categorized the four integration mechanisms and propositions concerning new project management approaches under four themes.</a:t>
            </a:r>
            <a:endParaRPr lang="en-US" dirty="0" smtClean="0"/>
          </a:p>
          <a:p>
            <a:r>
              <a:rPr lang="en-US" dirty="0" smtClean="0"/>
              <a:t>These mechanisms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multiple organizations within Big Apple's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Individual business </a:t>
            </a:r>
            <a:r>
              <a:rPr lang="pt-PT" dirty="0" err="1" smtClean="0"/>
              <a:t>cannot</a:t>
            </a:r>
            <a:r>
              <a:rPr lang="pt-PT" dirty="0" smtClean="0"/>
              <a:t> </a:t>
            </a:r>
            <a:r>
              <a:rPr lang="pt-PT" dirty="0" err="1" smtClean="0"/>
              <a:t>survive</a:t>
            </a:r>
            <a:r>
              <a:rPr lang="pt-PT" dirty="0" smtClean="0"/>
              <a:t> </a:t>
            </a:r>
            <a:r>
              <a:rPr lang="pt-PT" dirty="0" err="1" smtClean="0"/>
              <a:t>alone</a:t>
            </a:r>
            <a:r>
              <a:rPr lang="pt-PT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Nem sempre é </a:t>
            </a:r>
            <a:r>
              <a:rPr lang="pt-PT" dirty="0" err="1" smtClean="0"/>
              <a:t>facil</a:t>
            </a:r>
            <a:r>
              <a:rPr lang="pt-PT" dirty="0" smtClean="0"/>
              <a:t> coordenar antes de estar </a:t>
            </a:r>
            <a:r>
              <a:rPr lang="pt-PT" dirty="0" err="1" smtClean="0"/>
              <a:t>construido</a:t>
            </a:r>
            <a:r>
              <a:rPr lang="pt-PT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compete for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footfall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nearby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businesses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municipal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coordenating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bodies)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ideal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Actor –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pt-PT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Integrator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sub-optimal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wich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owner's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conflicted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 smtClean="0"/>
              <a:t>Linn</a:t>
            </a:r>
            <a:r>
              <a:rPr lang="pt-PT" dirty="0" smtClean="0"/>
              <a:t>:	Informal </a:t>
            </a:r>
            <a:r>
              <a:rPr lang="pt-PT" dirty="0" err="1" smtClean="0"/>
              <a:t>coordenating</a:t>
            </a:r>
            <a:r>
              <a:rPr lang="pt-PT" dirty="0" smtClean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	</a:t>
            </a:r>
            <a:r>
              <a:rPr lang="pt-PT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center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owner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  <a:r>
              <a:rPr lang="pt-PT" baseline="0" dirty="0" err="1" smtClean="0"/>
              <a:t>stakeholders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  <a:r>
              <a:rPr lang="pt-PT" baseline="0" dirty="0" err="1" smtClean="0"/>
              <a:t>store</a:t>
            </a:r>
            <a:r>
              <a:rPr lang="pt-PT" baseline="0" dirty="0" smtClean="0"/>
              <a:t> managers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Coordinationg</a:t>
            </a:r>
            <a:r>
              <a:rPr lang="pt-PT" baseline="0" dirty="0" smtClean="0"/>
              <a:t> bodies </a:t>
            </a:r>
            <a:r>
              <a:rPr lang="pt-PT" baseline="0" dirty="0" err="1" smtClean="0"/>
              <a:t>since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begining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enhance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value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over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system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lifecycle</a:t>
            </a:r>
            <a:r>
              <a:rPr lang="pt-PT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Advertising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companies</a:t>
            </a:r>
            <a:r>
              <a:rPr lang="pt-PT" baseline="0" dirty="0" smtClean="0"/>
              <a:t> - </a:t>
            </a:r>
            <a:r>
              <a:rPr lang="pt-PT" baseline="0" dirty="0" err="1" smtClean="0"/>
              <a:t>Joint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activities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User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associations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integrative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activities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Project management </a:t>
            </a:r>
            <a:r>
              <a:rPr lang="pt-PT" baseline="0" dirty="0" err="1" smtClean="0"/>
              <a:t>approaches</a:t>
            </a:r>
            <a:r>
              <a:rPr lang="pt-PT" baseline="0" dirty="0" smtClean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-</a:t>
            </a:r>
            <a:r>
              <a:rPr lang="pt-PT" baseline="0" dirty="0" err="1" smtClean="0"/>
              <a:t>encourage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organizational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arrangements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allow</a:t>
            </a:r>
            <a:r>
              <a:rPr lang="pt-PT" baseline="0" dirty="0" smtClean="0"/>
              <a:t> for “</a:t>
            </a:r>
            <a:r>
              <a:rPr lang="pt-PT" baseline="0" dirty="0" err="1" smtClean="0"/>
              <a:t>openess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flexability</a:t>
            </a:r>
            <a:r>
              <a:rPr lang="pt-PT" baseline="0" dirty="0" smtClean="0"/>
              <a:t>” to emerge – </a:t>
            </a:r>
            <a:r>
              <a:rPr lang="pt-PT" baseline="0" dirty="0" err="1" smtClean="0"/>
              <a:t>entrepreneurial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individuals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cores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estao</a:t>
            </a:r>
            <a:r>
              <a:rPr lang="en-US" dirty="0" smtClean="0"/>
              <a:t> </a:t>
            </a:r>
            <a:r>
              <a:rPr lang="en-US" smtClean="0"/>
              <a:t>bem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Cautela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as cores!!</a:t>
            </a:r>
          </a:p>
          <a:p>
            <a:endParaRPr lang="en-US" dirty="0" smtClean="0"/>
          </a:p>
          <a:p>
            <a:r>
              <a:rPr lang="en-US" dirty="0" smtClean="0"/>
              <a:t>For reference: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Finlandia</a:t>
            </a:r>
            <a:r>
              <a:rPr lang="en-US" baseline="0" dirty="0" smtClean="0"/>
              <a:t> tem 5 </a:t>
            </a:r>
            <a:r>
              <a:rPr lang="en-US" baseline="0" dirty="0" err="1" smtClean="0"/>
              <a:t>milhoes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pessoas</a:t>
            </a:r>
            <a:endParaRPr lang="en-US" baseline="0" dirty="0" smtClean="0"/>
          </a:p>
          <a:p>
            <a:r>
              <a:rPr lang="en-US" baseline="0" dirty="0" smtClean="0"/>
              <a:t>	Colombo </a:t>
            </a:r>
            <a:r>
              <a:rPr lang="en-US" baseline="0" dirty="0" err="1" smtClean="0"/>
              <a:t>passam</a:t>
            </a:r>
            <a:r>
              <a:rPr lang="en-US" baseline="0" dirty="0" smtClean="0"/>
              <a:t> 20 </a:t>
            </a:r>
            <a:r>
              <a:rPr lang="en-US" baseline="0" dirty="0" err="1" smtClean="0"/>
              <a:t>milhoes</a:t>
            </a:r>
            <a:r>
              <a:rPr lang="en-US" baseline="0" dirty="0" smtClean="0"/>
              <a:t> (2012)</a:t>
            </a:r>
          </a:p>
          <a:p>
            <a:endParaRPr lang="en-US" baseline="0" dirty="0" smtClean="0"/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Omena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attracts approximately 25,800 customers on weekdays, 22,600 on Saturdays and 13,600 on Sundays.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The paper has some problems</a:t>
            </a:r>
            <a:r>
              <a:rPr lang="en-US" baseline="0" noProof="0" dirty="0" smtClean="0"/>
              <a:t> such as: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Beginning of the project, it should have started from the project phase instead of the operations? To </a:t>
            </a:r>
            <a:r>
              <a:rPr lang="en-US" baseline="0" noProof="0" dirty="0" err="1" smtClean="0"/>
              <a:t>trully</a:t>
            </a:r>
            <a:r>
              <a:rPr lang="en-US" baseline="0" noProof="0" dirty="0" smtClean="0"/>
              <a:t> study the product lifecycle.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There is no study of this methods and there is no way to really say if they work or not. The measure for success used is very subjective.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Not very “scientific”.</a:t>
            </a:r>
          </a:p>
          <a:p>
            <a:pPr rtl="0"/>
            <a:r>
              <a:rPr lang="en-US" baseline="0" noProof="0" dirty="0" smtClean="0"/>
              <a:t>		They say without any justification that competition is good for the shopping center as a hole and so good for each and every individual store. But they say this without any justification 		beyond intuition that having a bigger sample of different and similar products is more attractive for the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In a lot of ways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Of 12 stores, in which every participant would suggest another one, cannot do this if you want to diversify.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Gest</a:t>
            </a:r>
            <a:r>
              <a:rPr lang="pt-PT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1100" b="1" dirty="0" smtClean="0">
                <a:latin typeface="Times New Roman" charset="0"/>
                <a:ea typeface="Times New Roman" charset="0"/>
                <a:cs typeface="Times New Roman" charset="0"/>
              </a:rPr>
              <a:t> de Projetos em Engenharia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8438"/>
            <a:ext cx="9144000" cy="179832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From the front end of projects to the back end of </a:t>
            </a:r>
            <a:r>
              <a:rPr lang="en-US" sz="4400" b="1" dirty="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operations</a:t>
            </a:r>
            <a:r>
              <a:rPr lang="en-US" sz="4400" dirty="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Paper Review</a:t>
            </a:r>
            <a:endParaRPr lang="en-US" sz="4400" dirty="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 smtClean="0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 dirty="0" smtClean="0">
                <a:latin typeface="Times New Roman" charset="0"/>
                <a:ea typeface="Times New Roman" charset="0"/>
                <a:cs typeface="Times New Roman" charset="0"/>
              </a:rPr>
              <a:t> M. L. M. Soares de Melo</a:t>
            </a:r>
          </a:p>
          <a:p>
            <a:r>
              <a:rPr lang="pt-PT" sz="3200" dirty="0" smtClean="0">
                <a:latin typeface="Times New Roman" charset="0"/>
                <a:ea typeface="Times New Roman" charset="0"/>
                <a:cs typeface="Times New Roman" charset="0"/>
              </a:rPr>
              <a:t>Manuel Lemos Ribeiro</a:t>
            </a:r>
          </a:p>
          <a:p>
            <a:r>
              <a:rPr lang="pt-PT" sz="3200" dirty="0" smtClean="0">
                <a:latin typeface="Times New Roman" charset="0"/>
                <a:ea typeface="Times New Roman" charset="0"/>
                <a:cs typeface="Times New Roman" charset="0"/>
              </a:rPr>
              <a:t>Miguel Pinheiro Rodrigues</a:t>
            </a:r>
          </a:p>
          <a:p>
            <a:r>
              <a:rPr lang="pt-PT" sz="3200" dirty="0" smtClean="0">
                <a:latin typeface="Times New Roman" charset="0"/>
                <a:ea typeface="Times New Roman" charset="0"/>
                <a:cs typeface="Times New Roman" charset="0"/>
              </a:rPr>
              <a:t>Rúben A. Guerra Borralho</a:t>
            </a:r>
          </a:p>
          <a:p>
            <a:r>
              <a:rPr lang="pt-PT" sz="3200" dirty="0" smtClean="0">
                <a:latin typeface="Times New Roman" charset="0"/>
                <a:ea typeface="Times New Roman" charset="0"/>
                <a:cs typeface="Times New Roman" charset="0"/>
              </a:rPr>
              <a:t>Rúben M. Oliveira Tadeia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94908"/>
              </p:ext>
            </p:extLst>
          </p:nvPr>
        </p:nvGraphicFramePr>
        <p:xfrm>
          <a:off x="-509506" y="1566701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44671"/>
              </p:ext>
            </p:extLst>
          </p:nvPr>
        </p:nvGraphicFramePr>
        <p:xfrm>
          <a:off x="2689926" y="1566700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96894"/>
              </p:ext>
            </p:extLst>
          </p:nvPr>
        </p:nvGraphicFramePr>
        <p:xfrm>
          <a:off x="1286359" y="1642820"/>
          <a:ext cx="7399472" cy="433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2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30599"/>
              </p:ext>
            </p:extLst>
          </p:nvPr>
        </p:nvGraphicFramePr>
        <p:xfrm>
          <a:off x="1058242" y="142266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>
            <a:noAutofit/>
          </a:bodyPr>
          <a:lstStyle/>
          <a:p>
            <a:r>
              <a:rPr lang="en-US" dirty="0" smtClean="0"/>
              <a:t>Research Methods and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736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Analyze </a:t>
            </a:r>
            <a:r>
              <a:rPr lang="en-US" b="1" dirty="0"/>
              <a:t>I</a:t>
            </a:r>
            <a:r>
              <a:rPr lang="en-US" b="1" dirty="0" smtClean="0"/>
              <a:t>ntegration Mechanisms </a:t>
            </a:r>
            <a:r>
              <a:rPr lang="en-US" dirty="0"/>
              <a:t>among multiple organization within the </a:t>
            </a:r>
            <a:r>
              <a:rPr lang="en-US" b="1" dirty="0"/>
              <a:t>Big </a:t>
            </a:r>
            <a:r>
              <a:rPr lang="en-US" b="1" dirty="0" smtClean="0"/>
              <a:t>Apple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Interviewed:</a:t>
            </a:r>
          </a:p>
          <a:p>
            <a:pPr lvl="1"/>
            <a:r>
              <a:rPr lang="en-US" dirty="0"/>
              <a:t>12 </a:t>
            </a:r>
            <a:r>
              <a:rPr lang="en-US" b="1" dirty="0"/>
              <a:t>senior members </a:t>
            </a:r>
            <a:r>
              <a:rPr lang="en-US" dirty="0"/>
              <a:t>from 10 </a:t>
            </a:r>
            <a:r>
              <a:rPr lang="en-US" b="1" dirty="0" smtClean="0"/>
              <a:t>organizations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endParaRPr lang="en-US" sz="2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All </a:t>
            </a:r>
            <a:r>
              <a:rPr lang="en-US" sz="2800" dirty="0"/>
              <a:t>recommended by each other in terms of knowledge and practices </a:t>
            </a:r>
            <a:r>
              <a:rPr lang="en-US" sz="2800" dirty="0" smtClean="0"/>
              <a:t>on </a:t>
            </a:r>
            <a:r>
              <a:rPr lang="en-US" sz="2800" b="1" dirty="0"/>
              <a:t>value enhancing </a:t>
            </a:r>
            <a:r>
              <a:rPr lang="en-US" sz="2800" dirty="0" smtClean="0"/>
              <a:t>activities.</a:t>
            </a:r>
            <a:endParaRPr lang="en-US" sz="2800" dirty="0"/>
          </a:p>
          <a:p>
            <a:endParaRPr lang="en-US" sz="195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upo 4"/>
          <p:cNvGrpSpPr/>
          <p:nvPr/>
        </p:nvGrpSpPr>
        <p:grpSpPr>
          <a:xfrm>
            <a:off x="2295743" y="3921991"/>
            <a:ext cx="6520990" cy="1046440"/>
            <a:chOff x="2105620" y="5643685"/>
            <a:chExt cx="6520990" cy="1046440"/>
          </a:xfrm>
        </p:grpSpPr>
        <p:grpSp>
          <p:nvGrpSpPr>
            <p:cNvPr id="14" name="Group 13"/>
            <p:cNvGrpSpPr/>
            <p:nvPr/>
          </p:nvGrpSpPr>
          <p:grpSpPr>
            <a:xfrm>
              <a:off x="2886887" y="5643685"/>
              <a:ext cx="3212691" cy="523220"/>
              <a:chOff x="1857213" y="5971163"/>
              <a:chExt cx="3212691" cy="523220"/>
            </a:xfrm>
          </p:grpSpPr>
          <p:sp>
            <p:nvSpPr>
              <p:cNvPr id="12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38479" y="5971163"/>
                <a:ext cx="2431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Store Managers</a:t>
                </a:r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05620" y="6166905"/>
              <a:ext cx="1862381" cy="523220"/>
              <a:chOff x="1857213" y="5971163"/>
              <a:chExt cx="1862381" cy="523220"/>
            </a:xfrm>
          </p:grpSpPr>
          <p:sp>
            <p:nvSpPr>
              <p:cNvPr id="16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38480" y="5971163"/>
                <a:ext cx="10811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CEOs</a:t>
                </a:r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267896" y="6166905"/>
              <a:ext cx="4358714" cy="523220"/>
              <a:chOff x="1857213" y="5971163"/>
              <a:chExt cx="4358714" cy="523220"/>
            </a:xfrm>
          </p:grpSpPr>
          <p:sp>
            <p:nvSpPr>
              <p:cNvPr id="19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38479" y="5971163"/>
                <a:ext cx="3577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Development Directors</a:t>
                </a:r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4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3" y="201478"/>
            <a:ext cx="7928701" cy="852407"/>
          </a:xfrm>
        </p:spPr>
        <p:txBody>
          <a:bodyPr/>
          <a:lstStyle/>
          <a:p>
            <a:r>
              <a:rPr lang="en-US" dirty="0"/>
              <a:t>Research Methods and </a:t>
            </a:r>
            <a:r>
              <a:rPr lang="en-US" dirty="0" smtClean="0"/>
              <a:t>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3987175"/>
          </a:xfrm>
        </p:spPr>
        <p:txBody>
          <a:bodyPr>
            <a:normAutofit/>
          </a:bodyPr>
          <a:lstStyle/>
          <a:p>
            <a:r>
              <a:rPr lang="en-US" dirty="0"/>
              <a:t>Interview focus:</a:t>
            </a:r>
          </a:p>
          <a:p>
            <a:pPr lvl="1"/>
            <a:r>
              <a:rPr lang="en-US" dirty="0"/>
              <a:t>Practices that connect the activity of multiple </a:t>
            </a:r>
            <a:r>
              <a:rPr lang="en-US" dirty="0" smtClean="0"/>
              <a:t>organizations;</a:t>
            </a:r>
            <a:endParaRPr lang="en-US" dirty="0"/>
          </a:p>
          <a:p>
            <a:pPr lvl="1"/>
            <a:r>
              <a:rPr lang="en-US" dirty="0"/>
              <a:t>Significant events where multiple organizations have been </a:t>
            </a:r>
            <a:r>
              <a:rPr lang="en-US" dirty="0" smtClean="0"/>
              <a:t>involved;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3021934" y="3901270"/>
            <a:ext cx="4961713" cy="1192553"/>
            <a:chOff x="2505887" y="5376985"/>
            <a:chExt cx="4961713" cy="1192553"/>
          </a:xfrm>
        </p:grpSpPr>
        <p:grpSp>
          <p:nvGrpSpPr>
            <p:cNvPr id="5" name="Group 4"/>
            <p:cNvGrpSpPr/>
            <p:nvPr/>
          </p:nvGrpSpPr>
          <p:grpSpPr>
            <a:xfrm>
              <a:off x="2505887" y="5376985"/>
              <a:ext cx="4961713" cy="523220"/>
              <a:chOff x="1857213" y="5971163"/>
              <a:chExt cx="4961713" cy="523220"/>
            </a:xfrm>
          </p:grpSpPr>
          <p:sp>
            <p:nvSpPr>
              <p:cNvPr id="6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38479" y="5971163"/>
                <a:ext cx="418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Joint Marketing Campaigns</a:t>
                </a:r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54909" y="6046318"/>
              <a:ext cx="3212691" cy="523220"/>
              <a:chOff x="1857213" y="5971163"/>
              <a:chExt cx="3212691" cy="523220"/>
            </a:xfrm>
          </p:grpSpPr>
          <p:sp>
            <p:nvSpPr>
              <p:cNvPr id="9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38479" y="5971163"/>
                <a:ext cx="2431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Meetings</a:t>
                </a:r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730272" y="4974657"/>
            <a:ext cx="7928701" cy="1883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3000" dirty="0"/>
              <a:t>Analyzing documents, archived data and newspapers articles about these practices and their </a:t>
            </a:r>
            <a:r>
              <a:rPr lang="en-US" sz="3000" dirty="0" smtClean="0"/>
              <a:t>results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upo 13"/>
          <p:cNvGrpSpPr/>
          <p:nvPr/>
        </p:nvGrpSpPr>
        <p:grpSpPr>
          <a:xfrm>
            <a:off x="1075813" y="898261"/>
            <a:ext cx="7851557" cy="5556515"/>
            <a:chOff x="1314480" y="1670741"/>
            <a:chExt cx="7134186" cy="4892619"/>
          </a:xfrm>
        </p:grpSpPr>
        <p:sp>
          <p:nvSpPr>
            <p:cNvPr id="6" name="Retângulo 14"/>
            <p:cNvSpPr/>
            <p:nvPr/>
          </p:nvSpPr>
          <p:spPr>
            <a:xfrm>
              <a:off x="1564026" y="1670741"/>
              <a:ext cx="6635094" cy="4892619"/>
            </a:xfrm>
            <a:prstGeom prst="rect">
              <a:avLst/>
            </a:prstGeom>
            <a:noFill/>
          </p:spPr>
        </p:sp>
        <p:sp>
          <p:nvSpPr>
            <p:cNvPr id="7" name="Forma livre 15"/>
            <p:cNvSpPr/>
            <p:nvPr/>
          </p:nvSpPr>
          <p:spPr>
            <a:xfrm>
              <a:off x="3799544" y="4538925"/>
              <a:ext cx="2134935" cy="2024435"/>
            </a:xfrm>
            <a:custGeom>
              <a:avLst/>
              <a:gdLst>
                <a:gd name="connsiteX0" fmla="*/ 0 w 1751113"/>
                <a:gd name="connsiteY0" fmla="*/ 853862 h 1707723"/>
                <a:gd name="connsiteX1" fmla="*/ 875557 w 1751113"/>
                <a:gd name="connsiteY1" fmla="*/ 0 h 1707723"/>
                <a:gd name="connsiteX2" fmla="*/ 1751114 w 1751113"/>
                <a:gd name="connsiteY2" fmla="*/ 853862 h 1707723"/>
                <a:gd name="connsiteX3" fmla="*/ 875557 w 1751113"/>
                <a:gd name="connsiteY3" fmla="*/ 1707724 h 1707723"/>
                <a:gd name="connsiteX4" fmla="*/ 0 w 1751113"/>
                <a:gd name="connsiteY4" fmla="*/ 853862 h 170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113" h="1707723">
                  <a:moveTo>
                    <a:pt x="0" y="853862"/>
                  </a:moveTo>
                  <a:cubicBezTo>
                    <a:pt x="0" y="382287"/>
                    <a:pt x="392000" y="0"/>
                    <a:pt x="875557" y="0"/>
                  </a:cubicBezTo>
                  <a:cubicBezTo>
                    <a:pt x="1359114" y="0"/>
                    <a:pt x="1751114" y="382287"/>
                    <a:pt x="1751114" y="853862"/>
                  </a:cubicBezTo>
                  <a:cubicBezTo>
                    <a:pt x="1751114" y="1325437"/>
                    <a:pt x="1359114" y="1707724"/>
                    <a:pt x="875557" y="1707724"/>
                  </a:cubicBezTo>
                  <a:cubicBezTo>
                    <a:pt x="392000" y="1707724"/>
                    <a:pt x="0" y="1325437"/>
                    <a:pt x="0" y="853862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875" tIns="261520" rIns="267875" bIns="2615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Allowed to derive 4 Integration Mechanisms</a:t>
              </a:r>
              <a:endParaRPr lang="en-US" sz="28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Seta para a esquerda 16"/>
            <p:cNvSpPr/>
            <p:nvPr/>
          </p:nvSpPr>
          <p:spPr>
            <a:xfrm rot="11915427">
              <a:off x="3167738" y="4925867"/>
              <a:ext cx="699666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vre 17"/>
            <p:cNvSpPr/>
            <p:nvPr/>
          </p:nvSpPr>
          <p:spPr>
            <a:xfrm>
              <a:off x="1314480" y="3933007"/>
              <a:ext cx="2042243" cy="1272082"/>
            </a:xfrm>
            <a:custGeom>
              <a:avLst/>
              <a:gdLst>
                <a:gd name="connsiteX0" fmla="*/ 0 w 1496090"/>
                <a:gd name="connsiteY0" fmla="*/ 127208 h 1272082"/>
                <a:gd name="connsiteX1" fmla="*/ 127208 w 1496090"/>
                <a:gd name="connsiteY1" fmla="*/ 0 h 1272082"/>
                <a:gd name="connsiteX2" fmla="*/ 1368882 w 1496090"/>
                <a:gd name="connsiteY2" fmla="*/ 0 h 1272082"/>
                <a:gd name="connsiteX3" fmla="*/ 1496090 w 1496090"/>
                <a:gd name="connsiteY3" fmla="*/ 127208 h 1272082"/>
                <a:gd name="connsiteX4" fmla="*/ 1496090 w 1496090"/>
                <a:gd name="connsiteY4" fmla="*/ 1144874 h 1272082"/>
                <a:gd name="connsiteX5" fmla="*/ 1368882 w 1496090"/>
                <a:gd name="connsiteY5" fmla="*/ 1272082 h 1272082"/>
                <a:gd name="connsiteX6" fmla="*/ 127208 w 1496090"/>
                <a:gd name="connsiteY6" fmla="*/ 1272082 h 1272082"/>
                <a:gd name="connsiteX7" fmla="*/ 0 w 1496090"/>
                <a:gd name="connsiteY7" fmla="*/ 1144874 h 1272082"/>
                <a:gd name="connsiteX8" fmla="*/ 0 w 1496090"/>
                <a:gd name="connsiteY8" fmla="*/ 127208 h 12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6090" h="1272082">
                  <a:moveTo>
                    <a:pt x="0" y="127208"/>
                  </a:moveTo>
                  <a:cubicBezTo>
                    <a:pt x="0" y="56953"/>
                    <a:pt x="56953" y="0"/>
                    <a:pt x="127208" y="0"/>
                  </a:cubicBezTo>
                  <a:lnTo>
                    <a:pt x="1368882" y="0"/>
                  </a:lnTo>
                  <a:cubicBezTo>
                    <a:pt x="1439137" y="0"/>
                    <a:pt x="1496090" y="56953"/>
                    <a:pt x="1496090" y="127208"/>
                  </a:cubicBezTo>
                  <a:lnTo>
                    <a:pt x="1496090" y="1144874"/>
                  </a:lnTo>
                  <a:cubicBezTo>
                    <a:pt x="1496090" y="1215129"/>
                    <a:pt x="1439137" y="1272082"/>
                    <a:pt x="1368882" y="1272082"/>
                  </a:cubicBezTo>
                  <a:lnTo>
                    <a:pt x="127208" y="1272082"/>
                  </a:lnTo>
                  <a:cubicBezTo>
                    <a:pt x="56953" y="1272082"/>
                    <a:pt x="0" y="1215129"/>
                    <a:pt x="0" y="1144874"/>
                  </a:cubicBezTo>
                  <a:lnTo>
                    <a:pt x="0" y="127208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548" tIns="71548" rIns="71548" bIns="7154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Development of summaries</a:t>
              </a:r>
              <a:endParaRPr lang="en-US" sz="28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Seta para a esquerda 18"/>
            <p:cNvSpPr/>
            <p:nvPr/>
          </p:nvSpPr>
          <p:spPr>
            <a:xfrm rot="19253771">
              <a:off x="3195524" y="3417617"/>
              <a:ext cx="1077917" cy="494773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vre 19"/>
            <p:cNvSpPr/>
            <p:nvPr/>
          </p:nvSpPr>
          <p:spPr>
            <a:xfrm>
              <a:off x="3933898" y="2068869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Micro-level analysis</a:t>
              </a:r>
              <a:endParaRPr lang="en-US" sz="1800" kern="1200" dirty="0"/>
            </a:p>
          </p:txBody>
        </p:sp>
        <p:sp>
          <p:nvSpPr>
            <p:cNvPr id="12" name="Seta para a esquerda 20"/>
            <p:cNvSpPr/>
            <p:nvPr/>
          </p:nvSpPr>
          <p:spPr>
            <a:xfrm rot="12830826">
              <a:off x="5230079" y="3372066"/>
              <a:ext cx="1328609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vre 21"/>
            <p:cNvSpPr/>
            <p:nvPr/>
          </p:nvSpPr>
          <p:spPr>
            <a:xfrm>
              <a:off x="3918346" y="2085372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Micro-level analysis</a:t>
              </a:r>
              <a:endParaRPr lang="en-US" sz="28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Seta para a esquerda 22"/>
            <p:cNvSpPr/>
            <p:nvPr/>
          </p:nvSpPr>
          <p:spPr>
            <a:xfrm rot="20382444">
              <a:off x="5845893" y="4774116"/>
              <a:ext cx="1493884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vre 23"/>
            <p:cNvSpPr/>
            <p:nvPr/>
          </p:nvSpPr>
          <p:spPr>
            <a:xfrm>
              <a:off x="6377299" y="3939794"/>
              <a:ext cx="2071367" cy="1258508"/>
            </a:xfrm>
            <a:custGeom>
              <a:avLst/>
              <a:gdLst>
                <a:gd name="connsiteX0" fmla="*/ 0 w 1548883"/>
                <a:gd name="connsiteY0" fmla="*/ 125851 h 1258508"/>
                <a:gd name="connsiteX1" fmla="*/ 125851 w 1548883"/>
                <a:gd name="connsiteY1" fmla="*/ 0 h 1258508"/>
                <a:gd name="connsiteX2" fmla="*/ 1423032 w 1548883"/>
                <a:gd name="connsiteY2" fmla="*/ 0 h 1258508"/>
                <a:gd name="connsiteX3" fmla="*/ 1548883 w 1548883"/>
                <a:gd name="connsiteY3" fmla="*/ 125851 h 1258508"/>
                <a:gd name="connsiteX4" fmla="*/ 1548883 w 1548883"/>
                <a:gd name="connsiteY4" fmla="*/ 1132657 h 1258508"/>
                <a:gd name="connsiteX5" fmla="*/ 1423032 w 1548883"/>
                <a:gd name="connsiteY5" fmla="*/ 1258508 h 1258508"/>
                <a:gd name="connsiteX6" fmla="*/ 125851 w 1548883"/>
                <a:gd name="connsiteY6" fmla="*/ 1258508 h 1258508"/>
                <a:gd name="connsiteX7" fmla="*/ 0 w 1548883"/>
                <a:gd name="connsiteY7" fmla="*/ 1132657 h 1258508"/>
                <a:gd name="connsiteX8" fmla="*/ 0 w 1548883"/>
                <a:gd name="connsiteY8" fmla="*/ 125851 h 125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883" h="1258508">
                  <a:moveTo>
                    <a:pt x="0" y="125851"/>
                  </a:moveTo>
                  <a:cubicBezTo>
                    <a:pt x="0" y="56345"/>
                    <a:pt x="56345" y="0"/>
                    <a:pt x="125851" y="0"/>
                  </a:cubicBezTo>
                  <a:lnTo>
                    <a:pt x="1423032" y="0"/>
                  </a:lnTo>
                  <a:cubicBezTo>
                    <a:pt x="1492538" y="0"/>
                    <a:pt x="1548883" y="56345"/>
                    <a:pt x="1548883" y="125851"/>
                  </a:cubicBezTo>
                  <a:lnTo>
                    <a:pt x="1548883" y="1132657"/>
                  </a:lnTo>
                  <a:cubicBezTo>
                    <a:pt x="1548883" y="1202163"/>
                    <a:pt x="1492538" y="1258508"/>
                    <a:pt x="1423032" y="1258508"/>
                  </a:cubicBezTo>
                  <a:lnTo>
                    <a:pt x="125851" y="1258508"/>
                  </a:lnTo>
                  <a:cubicBezTo>
                    <a:pt x="56345" y="1258508"/>
                    <a:pt x="0" y="1202163"/>
                    <a:pt x="0" y="1132657"/>
                  </a:cubicBezTo>
                  <a:lnTo>
                    <a:pt x="0" y="125851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50" tIns="71150" rIns="71150" bIns="7115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Times New Roman" charset="0"/>
                  <a:ea typeface="Times New Roman" charset="0"/>
                  <a:cs typeface="Times New Roman" charset="0"/>
                </a:rPr>
                <a:t>Development of visual models</a:t>
              </a:r>
              <a:endParaRPr lang="en-US" sz="2800" kern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75813" y="201478"/>
            <a:ext cx="7928701" cy="852407"/>
          </a:xfrm>
        </p:spPr>
        <p:txBody>
          <a:bodyPr/>
          <a:lstStyle/>
          <a:p>
            <a:r>
              <a:rPr lang="en-US" dirty="0"/>
              <a:t>Research Methods and </a:t>
            </a:r>
            <a:r>
              <a:rPr lang="en-US" dirty="0" smtClean="0"/>
              <a:t>Data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0945145"/>
              </p:ext>
            </p:extLst>
          </p:nvPr>
        </p:nvGraphicFramePr>
        <p:xfrm>
          <a:off x="1226317" y="1295400"/>
          <a:ext cx="7550550" cy="467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Body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be a </a:t>
            </a:r>
            <a:r>
              <a:rPr lang="en-US" b="1" dirty="0" smtClean="0"/>
              <a:t>coordination</a:t>
            </a:r>
            <a:r>
              <a:rPr lang="en-US" dirty="0" smtClean="0"/>
              <a:t> of activities.</a:t>
            </a:r>
          </a:p>
          <a:p>
            <a:r>
              <a:rPr lang="en-US" dirty="0" smtClean="0"/>
              <a:t>Coordinating bodies in </a:t>
            </a:r>
            <a:r>
              <a:rPr lang="en-US" b="1" dirty="0" smtClean="0"/>
              <a:t>Big Apple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Citycon</a:t>
            </a:r>
            <a:r>
              <a:rPr lang="en-US" dirty="0" smtClean="0"/>
              <a:t> - Owner;</a:t>
            </a:r>
          </a:p>
          <a:p>
            <a:pPr lvl="1"/>
            <a:r>
              <a:rPr lang="en-US" dirty="0" err="1" smtClean="0"/>
              <a:t>Linnunrata</a:t>
            </a:r>
            <a:r>
              <a:rPr lang="en-US" dirty="0" smtClean="0"/>
              <a:t> – Advertising agency;</a:t>
            </a:r>
          </a:p>
          <a:p>
            <a:pPr lvl="1"/>
            <a:r>
              <a:rPr lang="en-US" dirty="0" smtClean="0"/>
              <a:t>Shopkeeper association.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Body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Owner: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Actors selection;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Long-term </a:t>
            </a:r>
            <a:r>
              <a:rPr lang="en-US" b="1" dirty="0"/>
              <a:t>value creation</a:t>
            </a:r>
            <a:r>
              <a:rPr lang="en-US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Imposed long opening hours.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Shopkeeper association: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Informal joint activities: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i="1" dirty="0"/>
              <a:t>“Change for the better began in 2004. Actually, there was an obvious date when this all began — the date of the shopkeeper association's joint excursion. (</a:t>
            </a:r>
            <a:r>
              <a:rPr lang="is-IS" i="1" dirty="0"/>
              <a:t>…</a:t>
            </a:r>
            <a:r>
              <a:rPr lang="en-US" i="1" dirty="0"/>
              <a:t>)”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Linnunrata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“</a:t>
            </a:r>
            <a:r>
              <a:rPr lang="pt-PT" dirty="0" err="1"/>
              <a:t>Monday-morning</a:t>
            </a:r>
            <a:r>
              <a:rPr lang="pt-PT" dirty="0"/>
              <a:t> </a:t>
            </a:r>
            <a:r>
              <a:rPr lang="pt-PT" dirty="0" err="1"/>
              <a:t>coffee</a:t>
            </a:r>
            <a:r>
              <a:rPr lang="pt-PT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Body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Integration Mechanism 1:</a:t>
            </a:r>
          </a:p>
          <a:p>
            <a:pPr marL="457200" lvl="1" indent="0" algn="just">
              <a:buNone/>
            </a:pPr>
            <a:r>
              <a:rPr lang="en-US" sz="3000" i="1" dirty="0" smtClean="0"/>
              <a:t>“A </a:t>
            </a:r>
            <a:r>
              <a:rPr lang="en-US" sz="3000" b="1" i="1" dirty="0" smtClean="0"/>
              <a:t>coordinating body</a:t>
            </a:r>
            <a:r>
              <a:rPr lang="en-US" sz="3000" i="1" dirty="0" smtClean="0"/>
              <a:t> that integrates activities in commercial operations by multiple organizations is an </a:t>
            </a:r>
            <a:r>
              <a:rPr lang="en-US" sz="3000" b="1" i="1" dirty="0" smtClean="0"/>
              <a:t>essential</a:t>
            </a:r>
            <a:r>
              <a:rPr lang="en-US" sz="3000" i="1" dirty="0" smtClean="0"/>
              <a:t> element for joint </a:t>
            </a:r>
            <a:r>
              <a:rPr lang="en-US" sz="3000" b="1" i="1" dirty="0" smtClean="0"/>
              <a:t>value creation</a:t>
            </a:r>
            <a:r>
              <a:rPr lang="en-US" sz="3000" i="1" dirty="0" smtClean="0"/>
              <a:t> within the entire system.”</a:t>
            </a:r>
          </a:p>
          <a:p>
            <a:pPr marL="457200" lvl="1" indent="0">
              <a:buNone/>
            </a:pPr>
            <a:endParaRPr lang="en-US" sz="700" i="1" dirty="0" smtClean="0"/>
          </a:p>
          <a:p>
            <a:r>
              <a:rPr lang="en-US" sz="3500" dirty="0" smtClean="0"/>
              <a:t>Proposition 1:</a:t>
            </a:r>
          </a:p>
          <a:p>
            <a:pPr marL="457200" lvl="1" indent="0" algn="just">
              <a:buNone/>
            </a:pPr>
            <a:r>
              <a:rPr lang="en-US" sz="3000" dirty="0" smtClean="0"/>
              <a:t>“</a:t>
            </a:r>
            <a:r>
              <a:rPr lang="en-US" sz="3000" i="1" dirty="0" smtClean="0"/>
              <a:t>Establishing several </a:t>
            </a:r>
            <a:r>
              <a:rPr lang="en-US" sz="3000" b="1" i="1" dirty="0" smtClean="0"/>
              <a:t>coordinating bodies </a:t>
            </a:r>
            <a:r>
              <a:rPr lang="en-US" sz="3000" i="1" dirty="0" smtClean="0"/>
              <a:t>in a project enhances </a:t>
            </a:r>
            <a:r>
              <a:rPr lang="en-US" sz="3000" b="1" i="1" dirty="0" smtClean="0"/>
              <a:t>value creation </a:t>
            </a:r>
            <a:r>
              <a:rPr lang="en-US" sz="3000" i="1" dirty="0" smtClean="0"/>
              <a:t>in that project by developing a </a:t>
            </a:r>
            <a:r>
              <a:rPr lang="en-US" sz="3000" b="1" i="1" dirty="0" smtClean="0"/>
              <a:t>coordinated</a:t>
            </a:r>
            <a:r>
              <a:rPr lang="en-US" sz="3000" i="1" dirty="0" smtClean="0"/>
              <a:t> network of organizations that can transform into a smoothly-functioning multi-organizational system in the </a:t>
            </a:r>
            <a:r>
              <a:rPr lang="en-US" sz="3000" b="1" i="1" dirty="0" smtClean="0"/>
              <a:t>operations</a:t>
            </a:r>
            <a:r>
              <a:rPr lang="en-US" sz="3000" i="1" dirty="0" smtClean="0"/>
              <a:t> phase.”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Image and Internal Identity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Joint activities </a:t>
            </a:r>
            <a:r>
              <a:rPr lang="en-US" dirty="0" smtClean="0"/>
              <a:t>to design a brand image and marketing strategies in </a:t>
            </a:r>
            <a:r>
              <a:rPr lang="en-US" b="1" dirty="0" smtClean="0"/>
              <a:t>collaboration</a:t>
            </a:r>
            <a:r>
              <a:rPr lang="en-US" dirty="0" smtClean="0"/>
              <a:t> with an advertisement agency throughout the </a:t>
            </a:r>
            <a:r>
              <a:rPr lang="en-US" b="1" dirty="0" smtClean="0"/>
              <a:t>operations</a:t>
            </a:r>
            <a:r>
              <a:rPr lang="en-US" dirty="0" smtClean="0"/>
              <a:t> phase.</a:t>
            </a:r>
          </a:p>
          <a:p>
            <a:r>
              <a:rPr lang="en-US" dirty="0" smtClean="0"/>
              <a:t>Board members fostered a feeling of pride for Big Apple being </a:t>
            </a:r>
            <a:r>
              <a:rPr lang="en-US" b="1" dirty="0" smtClean="0"/>
              <a:t>superior</a:t>
            </a:r>
            <a:r>
              <a:rPr lang="en-US" dirty="0" smtClean="0"/>
              <a:t> to other Shopping centers and promoted to other </a:t>
            </a:r>
            <a:r>
              <a:rPr lang="en-US" b="1" dirty="0" smtClean="0"/>
              <a:t>stakeholders</a:t>
            </a:r>
            <a:r>
              <a:rPr lang="en-US" dirty="0" smtClean="0"/>
              <a:t> the idea of their </a:t>
            </a:r>
            <a:r>
              <a:rPr lang="en-US" b="1" dirty="0" smtClean="0"/>
              <a:t>customers</a:t>
            </a:r>
            <a:r>
              <a:rPr lang="en-US" dirty="0" smtClean="0"/>
              <a:t> being the best.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Image and Internal Identity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Mechanism 2:</a:t>
            </a:r>
          </a:p>
          <a:p>
            <a:pPr marL="457200" lvl="1" indent="0" algn="just">
              <a:buNone/>
            </a:pPr>
            <a:r>
              <a:rPr lang="en-US" dirty="0" smtClean="0"/>
              <a:t>“</a:t>
            </a:r>
            <a:r>
              <a:rPr lang="en-US" i="1" dirty="0"/>
              <a:t>Activities aimed at creating an </a:t>
            </a:r>
            <a:r>
              <a:rPr lang="en-US" b="1" i="1" dirty="0"/>
              <a:t>external image </a:t>
            </a:r>
            <a:r>
              <a:rPr lang="en-US" i="1" dirty="0"/>
              <a:t>of a system for increased business value in the operations phase </a:t>
            </a:r>
            <a:r>
              <a:rPr lang="en-US" b="1" i="1" dirty="0"/>
              <a:t>reinforce internal identity </a:t>
            </a:r>
            <a:r>
              <a:rPr lang="en-US" i="1" dirty="0"/>
              <a:t>building and thereby </a:t>
            </a:r>
            <a:r>
              <a:rPr lang="en-US" b="1" i="1" dirty="0"/>
              <a:t>further internal integration </a:t>
            </a:r>
            <a:r>
              <a:rPr lang="en-US" i="1" dirty="0"/>
              <a:t>among multiple organizations over the system </a:t>
            </a:r>
            <a:r>
              <a:rPr lang="en-US" b="1" i="1" dirty="0"/>
              <a:t>lifecycle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Image and Internal Identity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 2:</a:t>
            </a:r>
          </a:p>
          <a:p>
            <a:pPr marL="457200" lvl="1" indent="0" algn="just">
              <a:buNone/>
            </a:pPr>
            <a:r>
              <a:rPr lang="en-US" i="1" dirty="0" smtClean="0"/>
              <a:t>“</a:t>
            </a:r>
            <a:r>
              <a:rPr lang="en-US" i="1" dirty="0"/>
              <a:t>Involving </a:t>
            </a:r>
            <a:r>
              <a:rPr lang="en-US" b="1" i="1" dirty="0"/>
              <a:t>multiple organizations </a:t>
            </a:r>
            <a:r>
              <a:rPr lang="en-US" i="1" dirty="0"/>
              <a:t>from </a:t>
            </a:r>
            <a:r>
              <a:rPr lang="en-US" i="1" dirty="0" smtClean="0"/>
              <a:t>different </a:t>
            </a:r>
            <a:r>
              <a:rPr lang="en-US" i="1" dirty="0"/>
              <a:t>phases of the system lifecycle </a:t>
            </a:r>
            <a:r>
              <a:rPr lang="en-US" b="1" i="1" dirty="0"/>
              <a:t>in external image </a:t>
            </a:r>
            <a:r>
              <a:rPr lang="en-US" i="1" dirty="0"/>
              <a:t>building activities early in a project contributes to </a:t>
            </a:r>
            <a:r>
              <a:rPr lang="en-US" b="1" i="1" dirty="0"/>
              <a:t>increased integrative value-enhancing</a:t>
            </a:r>
            <a:r>
              <a:rPr lang="en-US" i="1" dirty="0"/>
              <a:t> activities and identity building within that project, and also </a:t>
            </a:r>
            <a:r>
              <a:rPr lang="en-US" b="1" i="1" dirty="0"/>
              <a:t>connects organizations </a:t>
            </a:r>
            <a:r>
              <a:rPr lang="en-US" i="1" dirty="0"/>
              <a:t>in the </a:t>
            </a:r>
            <a:r>
              <a:rPr lang="en-US" b="1" i="1" dirty="0"/>
              <a:t>project</a:t>
            </a:r>
            <a:r>
              <a:rPr lang="en-US" i="1" dirty="0"/>
              <a:t> and </a:t>
            </a:r>
            <a:r>
              <a:rPr lang="en-US" b="1" i="1" dirty="0"/>
              <a:t>operations</a:t>
            </a:r>
            <a:r>
              <a:rPr lang="en-US" i="1" dirty="0"/>
              <a:t> phases through a shared brand image and identity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Non-living technical system and living organizational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Observations indicated: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/>
              <a:t>multi-organizational</a:t>
            </a:r>
            <a:r>
              <a:rPr lang="en-US" sz="3000" dirty="0"/>
              <a:t> setting is a living business organism;</a:t>
            </a:r>
          </a:p>
          <a:p>
            <a:pPr lvl="1"/>
            <a:r>
              <a:rPr lang="en-US" sz="3000" dirty="0"/>
              <a:t>It is required to </a:t>
            </a:r>
            <a:r>
              <a:rPr lang="en-US" sz="3000" b="1" dirty="0"/>
              <a:t>adapt</a:t>
            </a:r>
            <a:r>
              <a:rPr lang="en-US" sz="3000" dirty="0"/>
              <a:t> the technical systems to different business </a:t>
            </a:r>
            <a:r>
              <a:rPr lang="en-US" sz="3000" dirty="0" smtClean="0"/>
              <a:t>needs</a:t>
            </a:r>
            <a:r>
              <a:rPr lang="en-US" sz="3000" dirty="0"/>
              <a:t>.</a:t>
            </a:r>
          </a:p>
          <a:p>
            <a:r>
              <a:rPr lang="en-US" sz="3500" dirty="0"/>
              <a:t>Analysis shows that:</a:t>
            </a:r>
          </a:p>
          <a:p>
            <a:pPr lvl="1"/>
            <a:r>
              <a:rPr lang="en-US" sz="3000" dirty="0"/>
              <a:t>Business actors and public service providers are active in launching initiatives based on their own business visions;</a:t>
            </a:r>
          </a:p>
          <a:p>
            <a:pPr lvl="1"/>
            <a:r>
              <a:rPr lang="en-US" sz="3000" dirty="0"/>
              <a:t>It is essential in the </a:t>
            </a:r>
            <a:r>
              <a:rPr lang="en-US" sz="3000" b="1" dirty="0"/>
              <a:t>project</a:t>
            </a:r>
            <a:r>
              <a:rPr lang="en-US" sz="3000" dirty="0"/>
              <a:t> phase, the creation of different scenarios for use of the technical system to select the appropriate forms of </a:t>
            </a:r>
            <a:r>
              <a:rPr lang="en-US" sz="3000" dirty="0" smtClean="0"/>
              <a:t>flexibility-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Integration</a:t>
            </a:r>
            <a:r>
              <a:rPr lang="pt-PT" dirty="0"/>
              <a:t> </a:t>
            </a:r>
            <a:r>
              <a:rPr lang="pt-PT" dirty="0" err="1"/>
              <a:t>Mechanism</a:t>
            </a:r>
            <a:r>
              <a:rPr lang="pt-PT" dirty="0"/>
              <a:t> </a:t>
            </a:r>
            <a:r>
              <a:rPr lang="pt-PT" dirty="0" smtClean="0"/>
              <a:t>3:</a:t>
            </a:r>
            <a:endParaRPr lang="pt-PT" dirty="0"/>
          </a:p>
          <a:p>
            <a:pPr marL="457200" lvl="1" indent="0" algn="just">
              <a:buNone/>
            </a:pPr>
            <a:r>
              <a:rPr lang="en-US" i="1" dirty="0"/>
              <a:t>“Even though the manner in which they are interrelated is </a:t>
            </a:r>
            <a:r>
              <a:rPr lang="en-US" b="1" i="1" dirty="0"/>
              <a:t>complex</a:t>
            </a:r>
            <a:r>
              <a:rPr lang="en-US" i="1" dirty="0"/>
              <a:t>, </a:t>
            </a:r>
            <a:r>
              <a:rPr lang="en-US" b="1" i="1" dirty="0"/>
              <a:t>integration</a:t>
            </a:r>
            <a:r>
              <a:rPr lang="en-US" i="1" dirty="0"/>
              <a:t> between the living organizational and non-living technical system dimensions is </a:t>
            </a:r>
            <a:r>
              <a:rPr lang="en-US" b="1" i="1" dirty="0"/>
              <a:t>beneficial</a:t>
            </a:r>
            <a:r>
              <a:rPr lang="en-US" i="1" dirty="0"/>
              <a:t>: in the </a:t>
            </a:r>
            <a:r>
              <a:rPr lang="en-US" b="1" i="1" dirty="0"/>
              <a:t>operations</a:t>
            </a:r>
            <a:r>
              <a:rPr lang="en-US" i="1" dirty="0"/>
              <a:t> phase, continuous change in multiple organizations and their businesses require </a:t>
            </a:r>
            <a:r>
              <a:rPr lang="en-US" b="1" i="1" dirty="0"/>
              <a:t>adjustments</a:t>
            </a:r>
            <a:r>
              <a:rPr lang="en-US" i="1" dirty="0"/>
              <a:t>, </a:t>
            </a:r>
            <a:r>
              <a:rPr lang="en-US" b="1" i="1" dirty="0"/>
              <a:t>refurbishment</a:t>
            </a:r>
            <a:r>
              <a:rPr lang="en-US" i="1" dirty="0"/>
              <a:t> and the </a:t>
            </a:r>
            <a:r>
              <a:rPr lang="en-US" b="1" i="1" dirty="0"/>
              <a:t>expansion</a:t>
            </a:r>
            <a:r>
              <a:rPr lang="en-US" i="1" dirty="0"/>
              <a:t> of technical systems, and technical systems which feature inbuilt flexibility offer higher use value to the system of multiple organizations in the </a:t>
            </a:r>
            <a:r>
              <a:rPr lang="en-US" b="1" i="1" dirty="0"/>
              <a:t>operations</a:t>
            </a:r>
            <a:r>
              <a:rPr lang="en-US" i="1" dirty="0"/>
              <a:t> phase.”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Non-living technical system and living organizational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Proposition</a:t>
            </a:r>
            <a:r>
              <a:rPr lang="pt-PT" dirty="0"/>
              <a:t> 3:</a:t>
            </a:r>
          </a:p>
          <a:p>
            <a:pPr marL="457200" lvl="1" indent="0" algn="just">
              <a:buNone/>
            </a:pPr>
            <a:r>
              <a:rPr lang="pt-PT" i="1" dirty="0"/>
              <a:t>“</a:t>
            </a:r>
            <a:r>
              <a:rPr lang="en-US" i="1" dirty="0"/>
              <a:t>Creating long-term scenarios involving possible future developments in the </a:t>
            </a:r>
            <a:r>
              <a:rPr lang="en-US" b="1" i="1" dirty="0"/>
              <a:t>multi-organizational </a:t>
            </a:r>
            <a:r>
              <a:rPr lang="en-US" i="1" dirty="0"/>
              <a:t>business system of the </a:t>
            </a:r>
            <a:r>
              <a:rPr lang="en-US" b="1" i="1" dirty="0"/>
              <a:t>operations</a:t>
            </a:r>
            <a:r>
              <a:rPr lang="en-US" i="1" dirty="0"/>
              <a:t> phase and the careful selection of an appropriate strategy for incorporating </a:t>
            </a:r>
            <a:r>
              <a:rPr lang="en-US" b="1" i="1" dirty="0"/>
              <a:t>flexibility</a:t>
            </a:r>
            <a:r>
              <a:rPr lang="en-US" i="1" dirty="0"/>
              <a:t> into the design of the capital element and its technical systems are likely to </a:t>
            </a:r>
            <a:r>
              <a:rPr lang="en-US" b="1" i="1" dirty="0"/>
              <a:t>increase</a:t>
            </a:r>
            <a:r>
              <a:rPr lang="en-US" i="1" dirty="0"/>
              <a:t> the system's use </a:t>
            </a:r>
            <a:r>
              <a:rPr lang="en-US" b="1" i="1" dirty="0"/>
              <a:t>value</a:t>
            </a:r>
            <a:r>
              <a:rPr lang="en-US" i="1" dirty="0"/>
              <a:t>.”</a:t>
            </a:r>
            <a:endParaRPr lang="pt-PT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Non-living technical system and living organizational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 smtClean="0"/>
              <a:t>Competing Businesses and Value (1)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similar stores with differentiated </a:t>
            </a:r>
            <a:r>
              <a:rPr lang="en-US" dirty="0" smtClean="0"/>
              <a:t>brands.</a:t>
            </a:r>
            <a:endParaRPr lang="en-US" dirty="0"/>
          </a:p>
          <a:p>
            <a:r>
              <a:rPr lang="en-US" dirty="0"/>
              <a:t>Collaborative </a:t>
            </a:r>
            <a:r>
              <a:rPr lang="en-US" dirty="0" smtClean="0"/>
              <a:t>activities.</a:t>
            </a:r>
            <a:endParaRPr lang="en-US" dirty="0"/>
          </a:p>
          <a:p>
            <a:r>
              <a:rPr lang="en-US" dirty="0"/>
              <a:t>Diverse choice for </a:t>
            </a:r>
            <a:r>
              <a:rPr lang="en-US" dirty="0" smtClean="0"/>
              <a:t>customers.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Mechanism 4:</a:t>
            </a:r>
          </a:p>
          <a:p>
            <a:pPr marL="457200" lvl="1" indent="0" algn="just">
              <a:buNone/>
            </a:pPr>
            <a:r>
              <a:rPr lang="en-US" dirty="0" smtClean="0"/>
              <a:t>“</a:t>
            </a:r>
            <a:r>
              <a:rPr lang="en-US" i="1" dirty="0"/>
              <a:t>Individual organizations competing within a </a:t>
            </a:r>
            <a:r>
              <a:rPr lang="en-US" b="1" i="1" dirty="0" smtClean="0"/>
              <a:t>multi-organizational</a:t>
            </a:r>
            <a:r>
              <a:rPr lang="en-US" i="1" dirty="0" smtClean="0"/>
              <a:t> </a:t>
            </a:r>
            <a:r>
              <a:rPr lang="en-US" i="1" dirty="0"/>
              <a:t>system </a:t>
            </a:r>
            <a:r>
              <a:rPr lang="en-US" b="1" i="1" dirty="0"/>
              <a:t>increase</a:t>
            </a:r>
            <a:r>
              <a:rPr lang="en-US" i="1" dirty="0"/>
              <a:t> value for both the </a:t>
            </a:r>
            <a:r>
              <a:rPr lang="en-US" b="1" i="1" dirty="0"/>
              <a:t>final customer </a:t>
            </a:r>
            <a:r>
              <a:rPr lang="en-US" i="1" dirty="0"/>
              <a:t>and the </a:t>
            </a:r>
            <a:r>
              <a:rPr lang="en-US" b="1" i="1" dirty="0"/>
              <a:t>system</a:t>
            </a:r>
            <a:r>
              <a:rPr lang="en-US" i="1" dirty="0"/>
              <a:t> as a </a:t>
            </a:r>
            <a:r>
              <a:rPr lang="en-US" b="1" i="1" dirty="0"/>
              <a:t>whole</a:t>
            </a:r>
            <a:r>
              <a:rPr lang="en-US" i="1" dirty="0"/>
              <a:t> because as a single integrated system, the competing organizations working together represent a </a:t>
            </a:r>
            <a:r>
              <a:rPr lang="en-US" b="1" i="1" dirty="0"/>
              <a:t>broader</a:t>
            </a:r>
            <a:r>
              <a:rPr lang="en-US" i="1" dirty="0"/>
              <a:t> overall offering to final customers than would be the case with similar organizations in a non-competitive setting.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 smtClean="0"/>
              <a:t>Competing Businesses and Value (</a:t>
            </a:r>
            <a:r>
              <a:rPr lang="pt-PT" sz="4100" dirty="0" smtClean="0"/>
              <a:t>2</a:t>
            </a:r>
            <a:r>
              <a:rPr lang="en-US" sz="4100" dirty="0" smtClean="0"/>
              <a:t>)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138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 </a:t>
            </a:r>
            <a:r>
              <a:rPr lang="en-US" dirty="0" smtClean="0"/>
              <a:t>4:</a:t>
            </a:r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r>
              <a:rPr lang="en-US" i="1" dirty="0" smtClean="0"/>
              <a:t>“Starting </a:t>
            </a:r>
            <a:r>
              <a:rPr lang="en-US" i="1" dirty="0"/>
              <a:t>in the </a:t>
            </a:r>
            <a:r>
              <a:rPr lang="en-US" b="1" i="1" dirty="0"/>
              <a:t>project</a:t>
            </a:r>
            <a:r>
              <a:rPr lang="en-US" i="1" dirty="0"/>
              <a:t> phase, </a:t>
            </a:r>
            <a:r>
              <a:rPr lang="en-US" b="1" i="1" dirty="0"/>
              <a:t>value creation </a:t>
            </a:r>
            <a:r>
              <a:rPr lang="en-US" i="1" dirty="0"/>
              <a:t>over the lifetime of a multi-organizational system can be </a:t>
            </a:r>
            <a:r>
              <a:rPr lang="en-US" b="1" i="1" dirty="0"/>
              <a:t>enhanced</a:t>
            </a:r>
            <a:r>
              <a:rPr lang="en-US" i="1" dirty="0"/>
              <a:t> by involving a </a:t>
            </a:r>
            <a:r>
              <a:rPr lang="en-US" b="1" i="1" dirty="0"/>
              <a:t>combination</a:t>
            </a:r>
            <a:r>
              <a:rPr lang="en-US" i="1" dirty="0"/>
              <a:t> of business organizations with operations that include </a:t>
            </a:r>
            <a:r>
              <a:rPr lang="en-US" b="1" i="1" dirty="0"/>
              <a:t>internally-competing</a:t>
            </a:r>
            <a:r>
              <a:rPr lang="en-US" i="1" dirty="0"/>
              <a:t> offerings and brands</a:t>
            </a:r>
            <a:r>
              <a:rPr lang="en-US" i="1" dirty="0" smtClean="0"/>
              <a:t>.”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 smtClean="0"/>
              <a:t>Competing Businesses and Value (</a:t>
            </a:r>
            <a:r>
              <a:rPr lang="pt-PT" sz="4100" dirty="0"/>
              <a:t>3</a:t>
            </a:r>
            <a:r>
              <a:rPr lang="en-US" sz="4100" dirty="0" smtClean="0"/>
              <a:t>)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701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This detailed level of analysis is new to research on the theme of long-term </a:t>
            </a:r>
            <a:r>
              <a:rPr lang="en-US" b="1" dirty="0" smtClean="0"/>
              <a:t>value creation</a:t>
            </a:r>
            <a:r>
              <a:rPr lang="en-US" dirty="0" smtClean="0"/>
              <a:t> in projects;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New project management approaches aimed at creating an appropriately-designed </a:t>
            </a:r>
            <a:r>
              <a:rPr lang="en-US" b="1" dirty="0" smtClean="0"/>
              <a:t>organizational system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/>
              <a:t>Front end</a:t>
            </a:r>
            <a:r>
              <a:rPr lang="en-US" dirty="0"/>
              <a:t>” and “</a:t>
            </a:r>
            <a:r>
              <a:rPr lang="en-US" b="1" dirty="0"/>
              <a:t>Back end</a:t>
            </a:r>
            <a:r>
              <a:rPr lang="en-US" dirty="0"/>
              <a:t>” 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3200" dirty="0"/>
              <a:t>Project phase and operations </a:t>
            </a:r>
            <a:r>
              <a:rPr lang="en-US" sz="3200" dirty="0" smtClean="0"/>
              <a:t>phase.</a:t>
            </a:r>
            <a:endParaRPr lang="en-US" sz="3200" dirty="0"/>
          </a:p>
          <a:p>
            <a:r>
              <a:rPr lang="en-US" b="1" dirty="0"/>
              <a:t>Value </a:t>
            </a:r>
            <a:r>
              <a:rPr lang="en-US" b="1" dirty="0" smtClean="0"/>
              <a:t>Creation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IM</a:t>
            </a:r>
            <a:r>
              <a:rPr lang="en-US" dirty="0"/>
              <a:t> - Integration </a:t>
            </a:r>
            <a:r>
              <a:rPr lang="en-US" dirty="0" smtClean="0"/>
              <a:t>Mechanism.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 1:</a:t>
            </a:r>
          </a:p>
          <a:p>
            <a:pPr marL="457200" lvl="1" indent="0">
              <a:buNone/>
            </a:pPr>
            <a:r>
              <a:rPr lang="en-US" dirty="0" smtClean="0"/>
              <a:t>Multiple </a:t>
            </a:r>
            <a:r>
              <a:rPr lang="en-US" b="1" dirty="0" smtClean="0"/>
              <a:t>coordinating</a:t>
            </a:r>
            <a:r>
              <a:rPr lang="en-US" dirty="0" smtClean="0"/>
              <a:t> bodies be involved at an </a:t>
            </a:r>
            <a:r>
              <a:rPr lang="en-US" dirty="0"/>
              <a:t>e</a:t>
            </a:r>
            <a:r>
              <a:rPr lang="en-US" dirty="0" smtClean="0"/>
              <a:t>arly stage complements previous research.</a:t>
            </a:r>
          </a:p>
          <a:p>
            <a:r>
              <a:rPr lang="en-US" dirty="0" smtClean="0"/>
              <a:t>Proposition 2:</a:t>
            </a:r>
          </a:p>
          <a:p>
            <a:pPr marL="457200" lvl="1" indent="0">
              <a:buNone/>
            </a:pPr>
            <a:r>
              <a:rPr lang="en-US" dirty="0" smtClean="0"/>
              <a:t>Concerns </a:t>
            </a:r>
            <a:r>
              <a:rPr lang="en-US" b="1" dirty="0" smtClean="0"/>
              <a:t>external image </a:t>
            </a:r>
            <a:r>
              <a:rPr lang="en-US" dirty="0" smtClean="0"/>
              <a:t>and</a:t>
            </a:r>
            <a:r>
              <a:rPr lang="en-US" b="1" dirty="0" smtClean="0"/>
              <a:t> internal identity </a:t>
            </a:r>
            <a:r>
              <a:rPr lang="en-US" dirty="0" smtClean="0"/>
              <a:t>building activities and is based on the </a:t>
            </a:r>
            <a:r>
              <a:rPr lang="en-US" b="1" dirty="0" smtClean="0"/>
              <a:t>observation</a:t>
            </a:r>
            <a:r>
              <a:rPr lang="en-US" dirty="0" smtClean="0"/>
              <a:t> that joint activities aimed at external image building server as </a:t>
            </a:r>
            <a:r>
              <a:rPr lang="en-US" b="1" dirty="0" smtClean="0"/>
              <a:t>integration mechanisms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 3:</a:t>
            </a:r>
          </a:p>
          <a:p>
            <a:pPr marL="457200" lvl="1" indent="0">
              <a:buNone/>
            </a:pPr>
            <a:r>
              <a:rPr lang="en-US" dirty="0" smtClean="0"/>
              <a:t>Is based on the observation that s </a:t>
            </a:r>
            <a:r>
              <a:rPr lang="en-US" b="1" dirty="0" smtClean="0"/>
              <a:t>continuously</a:t>
            </a:r>
            <a:r>
              <a:rPr lang="en-US" dirty="0" smtClean="0"/>
              <a:t> </a:t>
            </a:r>
            <a:r>
              <a:rPr lang="en-US" b="1" dirty="0" smtClean="0"/>
              <a:t>changing</a:t>
            </a:r>
            <a:r>
              <a:rPr lang="en-US" dirty="0" smtClean="0"/>
              <a:t> organizational system in the </a:t>
            </a:r>
            <a:r>
              <a:rPr lang="en-US" b="1" dirty="0" smtClean="0"/>
              <a:t>operations</a:t>
            </a:r>
            <a:r>
              <a:rPr lang="en-US" dirty="0" smtClean="0"/>
              <a:t> phase of a shopping center raises continuing demands for changes in the center’s </a:t>
            </a:r>
            <a:r>
              <a:rPr lang="en-US" b="1" dirty="0" smtClean="0"/>
              <a:t>technical</a:t>
            </a:r>
            <a:r>
              <a:rPr lang="en-US" dirty="0" smtClean="0"/>
              <a:t> system;</a:t>
            </a:r>
          </a:p>
          <a:p>
            <a:r>
              <a:rPr lang="en-US" dirty="0" smtClean="0"/>
              <a:t>Proposition 4:</a:t>
            </a:r>
          </a:p>
          <a:p>
            <a:pPr marL="457200" lvl="1" indent="0" algn="just">
              <a:buNone/>
            </a:pPr>
            <a:r>
              <a:rPr lang="en-US" dirty="0" smtClean="0"/>
              <a:t>Establishes that an optimal mix of organizations with </a:t>
            </a:r>
            <a:r>
              <a:rPr lang="en-US" b="1" dirty="0" smtClean="0"/>
              <a:t>competing</a:t>
            </a:r>
            <a:r>
              <a:rPr lang="en-US" dirty="0" smtClean="0"/>
              <a:t> and </a:t>
            </a:r>
            <a:r>
              <a:rPr lang="en-US" b="1" dirty="0" smtClean="0"/>
              <a:t>complementary</a:t>
            </a:r>
            <a:r>
              <a:rPr lang="en-US" dirty="0" smtClean="0"/>
              <a:t> offering can be selected at an early stage in the project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Future Research:</a:t>
            </a:r>
          </a:p>
          <a:p>
            <a:pPr lvl="1"/>
            <a:r>
              <a:rPr lang="en-US" sz="3000" i="1" dirty="0" smtClean="0"/>
              <a:t>With this we open up two avenues for further research:</a:t>
            </a:r>
          </a:p>
          <a:p>
            <a:pPr lvl="2"/>
            <a:r>
              <a:rPr lang="en-US" sz="2400" i="1" dirty="0" smtClean="0"/>
              <a:t>The </a:t>
            </a:r>
            <a:r>
              <a:rPr lang="en-US" sz="2400" b="1" i="1" dirty="0" smtClean="0"/>
              <a:t>System lifecycle</a:t>
            </a:r>
          </a:p>
          <a:p>
            <a:pPr lvl="2"/>
            <a:r>
              <a:rPr lang="en-US" sz="2400" b="1" i="1" dirty="0" smtClean="0"/>
              <a:t>Multi-organizational</a:t>
            </a:r>
            <a:r>
              <a:rPr lang="en-US" sz="2400" i="1" dirty="0" smtClean="0"/>
              <a:t> system</a:t>
            </a:r>
            <a:endParaRPr lang="en-US" i="1" dirty="0" smtClean="0"/>
          </a:p>
          <a:p>
            <a:r>
              <a:rPr lang="en-US" sz="3500" i="1" dirty="0" smtClean="0"/>
              <a:t>The </a:t>
            </a:r>
            <a:r>
              <a:rPr lang="en-US" sz="3500" b="1" i="1" dirty="0" smtClean="0"/>
              <a:t>system lifecycle</a:t>
            </a:r>
            <a:r>
              <a:rPr lang="en-US" sz="3500" i="1" dirty="0" smtClean="0"/>
              <a:t> can be examined from the viewpoint of a more general concept of ‘time’.</a:t>
            </a:r>
          </a:p>
          <a:p>
            <a:r>
              <a:rPr lang="en-US" sz="3500" b="1" i="1" dirty="0" smtClean="0"/>
              <a:t>Multi-organizational </a:t>
            </a:r>
            <a:r>
              <a:rPr lang="en-US" sz="3500" i="1" dirty="0" smtClean="0"/>
              <a:t>systems should be viewed more broadly as ‘multiple stakeholders</a:t>
            </a:r>
            <a:r>
              <a:rPr lang="en-US" i="1" dirty="0" smtClean="0"/>
              <a:t>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49778" y="3244334"/>
            <a:ext cx="230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Linnunrata</a:t>
            </a:r>
            <a:r>
              <a:rPr lang="en-US" dirty="0"/>
              <a:t> </a:t>
            </a:r>
            <a:r>
              <a:rPr lang="en-US" dirty="0" err="1"/>
              <a:t>Linnunrata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 smtClean="0"/>
              <a:t>Sales</a:t>
            </a:r>
            <a:r>
              <a:rPr lang="en-US" dirty="0"/>
              <a:t>	</a:t>
            </a:r>
            <a:r>
              <a:rPr lang="en-US" dirty="0" smtClean="0"/>
              <a:t>				181.6 M€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 smtClean="0"/>
              <a:t>Visitors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mtClean="0"/>
              <a:t>8.0 </a:t>
            </a:r>
            <a:r>
              <a:rPr lang="en-US" smtClean="0"/>
              <a:t>M/year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Gross leasable </a:t>
            </a:r>
            <a:r>
              <a:rPr lang="en-US" dirty="0" smtClean="0"/>
              <a:t>area 		</a:t>
            </a:r>
            <a:r>
              <a:rPr lang="en-US" dirty="0"/>
              <a:t>	</a:t>
            </a:r>
            <a:r>
              <a:rPr lang="en-US" dirty="0" smtClean="0"/>
              <a:t>62,700 m</a:t>
            </a:r>
            <a:r>
              <a:rPr lang="en-US" baseline="30000" dirty="0" smtClean="0"/>
              <a:t>2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Retail premises 	</a:t>
            </a:r>
            <a:r>
              <a:rPr lang="en-US" dirty="0" smtClean="0"/>
              <a:t>		50,100 m</a:t>
            </a:r>
            <a:r>
              <a:rPr lang="en-US" baseline="30000" dirty="0" smtClean="0"/>
              <a:t>2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Number of stores	</a:t>
            </a:r>
            <a:r>
              <a:rPr lang="en-US" dirty="0" smtClean="0"/>
              <a:t>		114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Parking </a:t>
            </a:r>
            <a:r>
              <a:rPr lang="en-US" dirty="0" smtClean="0"/>
              <a:t>spaces			</a:t>
            </a:r>
            <a:r>
              <a:rPr lang="en-US" dirty="0"/>
              <a:t>	2,200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Statistical sample – One Shopping </a:t>
            </a:r>
            <a:r>
              <a:rPr lang="en-US" dirty="0" smtClean="0"/>
              <a:t>center.</a:t>
            </a:r>
            <a:endParaRPr lang="en-US" i="1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Beginning of the project – Should have started </a:t>
            </a:r>
            <a:r>
              <a:rPr lang="en-US" dirty="0" smtClean="0"/>
              <a:t>sooner.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No precise measure for </a:t>
            </a:r>
            <a:r>
              <a:rPr lang="en-US" dirty="0" smtClean="0"/>
              <a:t>success.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Lack of statistical </a:t>
            </a:r>
            <a:r>
              <a:rPr lang="en-US" dirty="0" smtClean="0"/>
              <a:t>information.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Based on 12 </a:t>
            </a:r>
            <a:r>
              <a:rPr lang="en-US" dirty="0" smtClean="0"/>
              <a:t>interviews.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Mentioning results in the Prior literature </a:t>
            </a:r>
            <a:r>
              <a:rPr lang="en-US" dirty="0" smtClean="0"/>
              <a:t>chapter.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70" y="1281942"/>
            <a:ext cx="7966129" cy="527384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Alternative way of managing </a:t>
            </a:r>
            <a:r>
              <a:rPr lang="en-US" dirty="0" smtClean="0"/>
              <a:t>projects.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Nowadays projects: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Constructing </a:t>
            </a:r>
            <a:r>
              <a:rPr lang="en-US" dirty="0" smtClean="0"/>
              <a:t>facilities;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Long-term </a:t>
            </a:r>
            <a:r>
              <a:rPr lang="en-US" dirty="0" smtClean="0"/>
              <a:t>objectives/outcomes.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Main idea: </a:t>
            </a:r>
            <a:r>
              <a:rPr lang="en-US" dirty="0" smtClean="0"/>
              <a:t>creating </a:t>
            </a:r>
            <a:r>
              <a:rPr lang="en-US" dirty="0"/>
              <a:t>value during all project </a:t>
            </a:r>
            <a:r>
              <a:rPr lang="en-US" dirty="0" smtClean="0"/>
              <a:t>stages: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From project phase to and during operations </a:t>
            </a:r>
            <a:r>
              <a:rPr lang="en-US" dirty="0" smtClean="0"/>
              <a:t>phase.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Projects as a </a:t>
            </a:r>
            <a:r>
              <a:rPr lang="en-US" b="1" dirty="0"/>
              <a:t>multi-organizational </a:t>
            </a:r>
            <a:r>
              <a:rPr lang="en-US" b="1" dirty="0" smtClean="0"/>
              <a:t>system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Research case: The </a:t>
            </a:r>
            <a:r>
              <a:rPr lang="en-US" b="1" dirty="0"/>
              <a:t>Big Apple</a:t>
            </a:r>
            <a:r>
              <a:rPr lang="en-US" dirty="0"/>
              <a:t> shopping </a:t>
            </a:r>
            <a:r>
              <a:rPr lang="en-US" dirty="0" smtClean="0"/>
              <a:t>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is yet known about these </a:t>
            </a:r>
            <a:r>
              <a:rPr lang="en-US" dirty="0" smtClean="0"/>
              <a:t>practices.</a:t>
            </a:r>
          </a:p>
          <a:p>
            <a:r>
              <a:rPr lang="en-US" dirty="0"/>
              <a:t>Understanding how a multi-organizational system is able to constantly creating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Study new project management </a:t>
            </a:r>
            <a:r>
              <a:rPr lang="en-US" dirty="0" smtClean="0"/>
              <a:t>approach.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Derivation of </a:t>
            </a:r>
            <a:r>
              <a:rPr lang="en-US" dirty="0"/>
              <a:t>integration </a:t>
            </a:r>
            <a:r>
              <a:rPr lang="en-US" dirty="0" smtClean="0"/>
              <a:t>mechanisms.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Creation of propositions to apply in project </a:t>
            </a:r>
            <a:r>
              <a:rPr lang="en-US" dirty="0" smtClean="0"/>
              <a:t>management.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Derive a new project management </a:t>
            </a:r>
            <a:r>
              <a:rPr lang="en-US" dirty="0" smtClean="0"/>
              <a:t>approach.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Creation and System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Project Management adds </a:t>
            </a:r>
            <a:r>
              <a:rPr lang="en-US" b="1" dirty="0"/>
              <a:t>value</a:t>
            </a:r>
            <a:r>
              <a:rPr lang="en-US" dirty="0"/>
              <a:t> by achieving the outcome desired by stakeholders.</a:t>
            </a:r>
          </a:p>
          <a:p>
            <a:pPr>
              <a:spcBef>
                <a:spcPts val="0"/>
              </a:spcBef>
            </a:pPr>
            <a:r>
              <a:rPr lang="en-US" dirty="0"/>
              <a:t>A system Lifecycle involves two major phases: the </a:t>
            </a:r>
            <a:r>
              <a:rPr lang="en-US" b="1" dirty="0"/>
              <a:t>project phase</a:t>
            </a:r>
            <a:r>
              <a:rPr lang="en-US" dirty="0"/>
              <a:t> and the </a:t>
            </a:r>
            <a:r>
              <a:rPr lang="en-US" b="1" dirty="0"/>
              <a:t>operations phase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/>
              <a:t>These two phases are responsible for establishing an </a:t>
            </a:r>
            <a:r>
              <a:rPr lang="en-US" b="1" dirty="0"/>
              <a:t>operational networked organization</a:t>
            </a:r>
            <a:r>
              <a:rPr lang="en-US" dirty="0"/>
              <a:t>, in between.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Mutual </a:t>
            </a:r>
            <a:r>
              <a:rPr lang="en-US" b="1" dirty="0"/>
              <a:t>adjustments</a:t>
            </a:r>
            <a:r>
              <a:rPr lang="en-US" dirty="0"/>
              <a:t> and </a:t>
            </a:r>
            <a:r>
              <a:rPr lang="en-US" b="1" dirty="0"/>
              <a:t>interactions</a:t>
            </a:r>
            <a:r>
              <a:rPr lang="en-US" dirty="0"/>
              <a:t> are required due to the system complexity and dynamism throughout time.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Morris (1983) states that integration through planning </a:t>
            </a:r>
            <a:r>
              <a:rPr lang="en-US" b="1" dirty="0"/>
              <a:t>is not</a:t>
            </a:r>
            <a:r>
              <a:rPr lang="en-US" dirty="0"/>
              <a:t> necessarily </a:t>
            </a:r>
            <a:r>
              <a:rPr lang="en-US" b="1" dirty="0"/>
              <a:t>effective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Creating complex multi-organizational systems between </a:t>
            </a:r>
            <a:r>
              <a:rPr lang="en-US" b="1" dirty="0"/>
              <a:t>multiple</a:t>
            </a:r>
            <a:r>
              <a:rPr lang="en-US" dirty="0"/>
              <a:t> organizations in the two phases is the only </a:t>
            </a:r>
            <a:r>
              <a:rPr lang="en-US" b="1" dirty="0"/>
              <a:t>effective</a:t>
            </a:r>
            <a:r>
              <a:rPr lang="en-US" dirty="0"/>
              <a:t> way of value creation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Research Framework and Central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No </a:t>
            </a:r>
            <a:r>
              <a:rPr lang="pt-PT" b="1" dirty="0" err="1"/>
              <a:t>earlier</a:t>
            </a:r>
            <a:r>
              <a:rPr lang="pt-PT" b="1" dirty="0"/>
              <a:t> </a:t>
            </a:r>
            <a:r>
              <a:rPr lang="pt-PT" dirty="0"/>
              <a:t>research in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</a:t>
            </a:r>
            <a:r>
              <a:rPr lang="pt-PT" dirty="0" err="1" smtClean="0"/>
              <a:t>subject</a:t>
            </a:r>
            <a:r>
              <a:rPr lang="pt-PT" dirty="0"/>
              <a:t>.</a:t>
            </a:r>
          </a:p>
          <a:p>
            <a:r>
              <a:rPr lang="en-US" dirty="0"/>
              <a:t>Goal is to help form </a:t>
            </a:r>
            <a:r>
              <a:rPr lang="en-US" dirty="0" smtClean="0"/>
              <a:t>arrangements</a:t>
            </a:r>
            <a:r>
              <a:rPr lang="en-US" dirty="0"/>
              <a:t>.</a:t>
            </a:r>
          </a:p>
          <a:p>
            <a:r>
              <a:rPr lang="en-US" dirty="0"/>
              <a:t>Analysis of </a:t>
            </a:r>
            <a:r>
              <a:rPr lang="en-US" b="1" dirty="0"/>
              <a:t>value creating </a:t>
            </a:r>
            <a:r>
              <a:rPr lang="en-US" b="1" dirty="0" smtClean="0"/>
              <a:t>mechanisms </a:t>
            </a:r>
            <a:r>
              <a:rPr lang="en-US" dirty="0"/>
              <a:t>existing in the operational </a:t>
            </a:r>
            <a:r>
              <a:rPr lang="en-US" dirty="0" smtClean="0"/>
              <a:t>phase.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b="1" dirty="0"/>
              <a:t>Paper findings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Going </a:t>
            </a:r>
            <a:r>
              <a:rPr lang="en-US" dirty="0"/>
              <a:t>further than just building </a:t>
            </a:r>
            <a:r>
              <a:rPr lang="en-US" dirty="0" smtClean="0"/>
              <a:t>facilities.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1628</Words>
  <Application>Microsoft Macintosh PowerPoint</Application>
  <PresentationFormat>On-screen Show (4:3)</PresentationFormat>
  <Paragraphs>299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Times New Roman</vt:lpstr>
      <vt:lpstr>Arial</vt:lpstr>
      <vt:lpstr>Office Theme</vt:lpstr>
      <vt:lpstr>From the front end of projects to the back end of operations Paper Review</vt:lpstr>
      <vt:lpstr>Outline</vt:lpstr>
      <vt:lpstr>Key Words</vt:lpstr>
      <vt:lpstr>Introduction</vt:lpstr>
      <vt:lpstr>Motivation</vt:lpstr>
      <vt:lpstr>Objectives</vt:lpstr>
      <vt:lpstr>Value Creation and System Lifecycle</vt:lpstr>
      <vt:lpstr>Temporal Integration</vt:lpstr>
      <vt:lpstr>Research Framework and Central Concepts</vt:lpstr>
      <vt:lpstr>PowerPoint Presentation</vt:lpstr>
      <vt:lpstr>PowerPoint Presentation</vt:lpstr>
      <vt:lpstr>Why?</vt:lpstr>
      <vt:lpstr>Research Methods and Data (1)</vt:lpstr>
      <vt:lpstr>Research Methods and Data (2)</vt:lpstr>
      <vt:lpstr>Research Methods and Data (3)</vt:lpstr>
      <vt:lpstr>Development of IMs</vt:lpstr>
      <vt:lpstr>Coordinating Body (1)</vt:lpstr>
      <vt:lpstr>Coordinating Body (2)</vt:lpstr>
      <vt:lpstr>Coordinating Body (3)</vt:lpstr>
      <vt:lpstr>External Image and Internal Identity (1)</vt:lpstr>
      <vt:lpstr>External Image and Internal Identity (2)</vt:lpstr>
      <vt:lpstr>External Image and Internal Identity (3)</vt:lpstr>
      <vt:lpstr>Non-living technical system and living organizational system (1)</vt:lpstr>
      <vt:lpstr>Non-living technical system and living organizational system (2)</vt:lpstr>
      <vt:lpstr>Non-living technical system and living organizational system (3)</vt:lpstr>
      <vt:lpstr>Competing Businesses and Value (1)</vt:lpstr>
      <vt:lpstr>Competing Businesses and Value (2)</vt:lpstr>
      <vt:lpstr>Competing Businesses and Value (3)</vt:lpstr>
      <vt:lpstr>Discussion (1)</vt:lpstr>
      <vt:lpstr>Discussion (2)</vt:lpstr>
      <vt:lpstr>Discussion (3)</vt:lpstr>
      <vt:lpstr>Discussion (4)</vt:lpstr>
      <vt:lpstr>Results</vt:lpstr>
      <vt:lpstr>Our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Miguel Rodrigues</cp:lastModifiedBy>
  <cp:revision>59</cp:revision>
  <dcterms:created xsi:type="dcterms:W3CDTF">2016-03-15T14:20:47Z</dcterms:created>
  <dcterms:modified xsi:type="dcterms:W3CDTF">2016-03-17T00:17:25Z</dcterms:modified>
</cp:coreProperties>
</file>