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83326a51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83326a51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83326a51a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83326a51a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83326a51a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83326a51a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83326a51a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83326a51a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83326a51a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83326a51a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3326a51a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3326a51a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83326a51a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83326a51a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83326a51a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83326a51a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83326a51a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83326a51a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883b330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883b3305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3326a51a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83326a51a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83326a51a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83326a51a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83326a51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83326a51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esearchgate.net/figure/Confusion-matrix-Exemplified-CM-with-the-formulas-of-precision-PR-recall-RE_fig1_33017451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38975" y="8401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AA: Recomendador de ascensos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38975" y="35878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Rubén Gómez Blanco y Adrián Sanjuán Espejo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Red neuronal</a:t>
            </a:r>
            <a:endParaRPr sz="2800"/>
          </a:p>
        </p:txBody>
      </p:sp>
      <p:sp>
        <p:nvSpPr>
          <p:cNvPr id="364" name="Google Shape;364;p22"/>
          <p:cNvSpPr txBox="1"/>
          <p:nvPr/>
        </p:nvSpPr>
        <p:spPr>
          <a:xfrm>
            <a:off x="222725" y="1193275"/>
            <a:ext cx="2553900" cy="3105435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Parámetros: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-number_layers: 3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-layer_1_u: 1024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-layer_1_a: ‘relu’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-layer_2_u: 512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-layer_2_a: ‘relu’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-layer_3_u: 16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-layer_3_a: ‘relu’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-reg: 0.0006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787" y="1554788"/>
            <a:ext cx="2969813" cy="238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013" y="1556225"/>
            <a:ext cx="2940363" cy="238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Red neuronal</a:t>
            </a:r>
            <a:endParaRPr sz="2800"/>
          </a:p>
        </p:txBody>
      </p:sp>
      <p:sp>
        <p:nvSpPr>
          <p:cNvPr id="372" name="Google Shape;372;p23"/>
          <p:cNvSpPr txBox="1"/>
          <p:nvPr/>
        </p:nvSpPr>
        <p:spPr>
          <a:xfrm>
            <a:off x="1058400" y="1472400"/>
            <a:ext cx="2771700" cy="2748414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Métricas (test) - 87.38 seg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-Loss: 0.4884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-Accuracy: 0.9034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-Precision: 0.4545</a:t>
            </a:r>
            <a:endParaRPr sz="1200" dirty="0">
              <a:solidFill>
                <a:schemeClr val="lt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-Recall: 0.5036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</a:t>
            </a:r>
            <a:r>
              <a:rPr lang="es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F1 score: 0.4178</a:t>
            </a:r>
            <a:endParaRPr sz="12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-Falsos negativos: 404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7600"/>
            <a:ext cx="3970801" cy="3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XGBClassifier</a:t>
            </a:r>
            <a:endParaRPr sz="2800"/>
          </a:p>
        </p:txBody>
      </p:sp>
      <p:sp>
        <p:nvSpPr>
          <p:cNvPr id="379" name="Google Shape;379;p24"/>
          <p:cNvSpPr txBox="1"/>
          <p:nvPr/>
        </p:nvSpPr>
        <p:spPr>
          <a:xfrm>
            <a:off x="1021650" y="1654350"/>
            <a:ext cx="2583900" cy="296078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Parámetros: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-learning_rate: 0.01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-mas_depth: 10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-n_estimators: 100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-subsample: 0.3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-colsample_bytree: 0.7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-min_child_weight: 1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-scale_pos_weight: 10.39  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7600"/>
            <a:ext cx="3970800" cy="3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>
            <a:spLocks noGrp="1"/>
          </p:cNvSpPr>
          <p:nvPr>
            <p:ph type="title"/>
          </p:nvPr>
        </p:nvSpPr>
        <p:spPr>
          <a:xfrm>
            <a:off x="1056750" y="194400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XGBClassifier</a:t>
            </a:r>
            <a:endParaRPr sz="2800"/>
          </a:p>
        </p:txBody>
      </p:sp>
      <p:sp>
        <p:nvSpPr>
          <p:cNvPr id="386" name="Google Shape;386;p25"/>
          <p:cNvSpPr txBox="1"/>
          <p:nvPr/>
        </p:nvSpPr>
        <p:spPr>
          <a:xfrm>
            <a:off x="1058400" y="1472400"/>
            <a:ext cx="2771700" cy="244063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Métricas 2º modelo (test) - 8.88 seg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-Accuracy: 0.8803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-Precision: 0.3750</a:t>
            </a:r>
            <a:endParaRPr sz="1200" dirty="0">
              <a:solidFill>
                <a:schemeClr val="lt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-Recall: 0.5455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-</a:t>
            </a:r>
            <a:r>
              <a:rPr lang="es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F1 score: 0.4444</a:t>
            </a:r>
            <a:endParaRPr sz="12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-Falsos negativos: 370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7600"/>
            <a:ext cx="3970800" cy="32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/>
          <p:nvPr/>
        </p:nvSpPr>
        <p:spPr>
          <a:xfrm>
            <a:off x="3465537" y="1426975"/>
            <a:ext cx="2212500" cy="2988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Ventajas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6"/>
          <p:cNvSpPr txBox="1">
            <a:spLocks noGrp="1"/>
          </p:cNvSpPr>
          <p:nvPr>
            <p:ph type="title"/>
          </p:nvPr>
        </p:nvSpPr>
        <p:spPr>
          <a:xfrm>
            <a:off x="1056750" y="37252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50"/>
              <a:t>Conclusión: Comparativa</a:t>
            </a:r>
            <a:endParaRPr sz="2450"/>
          </a:p>
        </p:txBody>
      </p:sp>
      <p:sp>
        <p:nvSpPr>
          <p:cNvPr id="394" name="Google Shape;394;p26"/>
          <p:cNvSpPr/>
          <p:nvPr/>
        </p:nvSpPr>
        <p:spPr>
          <a:xfrm>
            <a:off x="5677903" y="1426225"/>
            <a:ext cx="2212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Desventajas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5" name="Google Shape;395;p26"/>
          <p:cNvGrpSpPr/>
          <p:nvPr/>
        </p:nvGrpSpPr>
        <p:grpSpPr>
          <a:xfrm>
            <a:off x="1056706" y="3075375"/>
            <a:ext cx="4620933" cy="674450"/>
            <a:chOff x="943723" y="4469050"/>
            <a:chExt cx="4566590" cy="674450"/>
          </a:xfrm>
        </p:grpSpPr>
        <p:sp>
          <p:nvSpPr>
            <p:cNvPr id="396" name="Google Shape;396;p26"/>
            <p:cNvSpPr/>
            <p:nvPr/>
          </p:nvSpPr>
          <p:spPr>
            <a:xfrm>
              <a:off x="3323614" y="4469050"/>
              <a:ext cx="21867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Minimiza falsos negativos (FN)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F1 score alto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Rápido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2" name="Google Shape;402;p26"/>
          <p:cNvSpPr/>
          <p:nvPr/>
        </p:nvSpPr>
        <p:spPr>
          <a:xfrm>
            <a:off x="5677906" y="3075375"/>
            <a:ext cx="2212800" cy="6744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Maximiza falsos positivos (FP)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Precisión baja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3" name="Google Shape;403;p26"/>
          <p:cNvGrpSpPr/>
          <p:nvPr/>
        </p:nvGrpSpPr>
        <p:grpSpPr>
          <a:xfrm>
            <a:off x="1056706" y="2400925"/>
            <a:ext cx="4620933" cy="674450"/>
            <a:chOff x="943723" y="4469050"/>
            <a:chExt cx="4566590" cy="674450"/>
          </a:xfrm>
        </p:grpSpPr>
        <p:sp>
          <p:nvSpPr>
            <p:cNvPr id="404" name="Google Shape;404;p26"/>
            <p:cNvSpPr/>
            <p:nvPr/>
          </p:nvSpPr>
          <p:spPr>
            <a:xfrm>
              <a:off x="3323614" y="4469050"/>
              <a:ext cx="21867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Falsos positivos bajos (FP)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Falsos negativos bajos (FN)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F1 score alto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 neuronal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0" name="Google Shape;410;p26"/>
          <p:cNvSpPr/>
          <p:nvPr/>
        </p:nvSpPr>
        <p:spPr>
          <a:xfrm>
            <a:off x="5677906" y="2400925"/>
            <a:ext cx="2212800" cy="6744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Lento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optimiza ninguna métrica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1" name="Google Shape;411;p26"/>
          <p:cNvGrpSpPr/>
          <p:nvPr/>
        </p:nvGrpSpPr>
        <p:grpSpPr>
          <a:xfrm>
            <a:off x="1056706" y="1726500"/>
            <a:ext cx="4620933" cy="674450"/>
            <a:chOff x="943723" y="4469050"/>
            <a:chExt cx="4566590" cy="674450"/>
          </a:xfrm>
        </p:grpSpPr>
        <p:sp>
          <p:nvSpPr>
            <p:cNvPr id="412" name="Google Shape;412;p26"/>
            <p:cNvSpPr/>
            <p:nvPr/>
          </p:nvSpPr>
          <p:spPr>
            <a:xfrm>
              <a:off x="3323614" y="4469050"/>
              <a:ext cx="21867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Minimiza falsos positivos (FP)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Precisión alta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Regresión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8" name="Google Shape;418;p26"/>
          <p:cNvSpPr/>
          <p:nvPr/>
        </p:nvSpPr>
        <p:spPr>
          <a:xfrm>
            <a:off x="5677906" y="1726525"/>
            <a:ext cx="2212800" cy="6744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Maximiza falsos negativos (FN)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Verdaderos positivos bajos (TP)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●"/>
            </a:pPr>
            <a:r>
              <a:rPr lang="es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F1 score bajo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68181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rabicPeriod"/>
            </a:pPr>
            <a:r>
              <a:rPr lang="es" sz="2450"/>
              <a:t>Descripción del problema</a:t>
            </a:r>
            <a:endParaRPr sz="2450"/>
          </a:p>
          <a:p>
            <a:pPr marL="457200" lvl="0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rabicPeriod"/>
            </a:pPr>
            <a:r>
              <a:rPr lang="es" sz="2450"/>
              <a:t>Preprocesamiento</a:t>
            </a:r>
            <a:endParaRPr sz="2450"/>
          </a:p>
          <a:p>
            <a:pPr marL="457200" lvl="0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rabicPeriod"/>
            </a:pPr>
            <a:r>
              <a:rPr lang="es" sz="2450"/>
              <a:t>Modelos</a:t>
            </a:r>
            <a:endParaRPr sz="2450"/>
          </a:p>
          <a:p>
            <a:pPr marL="914400" lvl="1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lphaLcPeriod"/>
            </a:pPr>
            <a:r>
              <a:rPr lang="es" sz="2450"/>
              <a:t>Regresión</a:t>
            </a:r>
            <a:endParaRPr sz="2450"/>
          </a:p>
          <a:p>
            <a:pPr marL="914400" lvl="1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lphaLcPeriod"/>
            </a:pPr>
            <a:r>
              <a:rPr lang="es" sz="2450"/>
              <a:t>Red neuronal</a:t>
            </a:r>
            <a:endParaRPr sz="2450"/>
          </a:p>
          <a:p>
            <a:pPr marL="914400" lvl="1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lphaLcPeriod"/>
            </a:pPr>
            <a:r>
              <a:rPr lang="es" sz="2450"/>
              <a:t>XGBClassifier</a:t>
            </a:r>
            <a:endParaRPr sz="2450"/>
          </a:p>
          <a:p>
            <a:pPr marL="457200" lvl="0" indent="-384175" algn="l" rtl="0">
              <a:spcBef>
                <a:spcPts val="0"/>
              </a:spcBef>
              <a:spcAft>
                <a:spcPts val="0"/>
              </a:spcAft>
              <a:buSzPts val="2450"/>
              <a:buAutoNum type="arabicPeriod"/>
            </a:pPr>
            <a:r>
              <a:rPr lang="es" sz="2450"/>
              <a:t>Conclusión</a:t>
            </a:r>
            <a:endParaRPr sz="245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body" idx="4294967295"/>
          </p:nvPr>
        </p:nvSpPr>
        <p:spPr>
          <a:xfrm>
            <a:off x="1788600" y="1184775"/>
            <a:ext cx="46971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4182"/>
              <a:buChar char="●"/>
            </a:pPr>
            <a:r>
              <a:rPr lang="es" sz="6875" i="1">
                <a:solidFill>
                  <a:schemeClr val="lt1"/>
                </a:solidFill>
              </a:rPr>
              <a:t>employee_id</a:t>
            </a:r>
            <a:endParaRPr sz="6875" i="1">
              <a:solidFill>
                <a:schemeClr val="lt1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94182"/>
              <a:buChar char="●"/>
            </a:pPr>
            <a:r>
              <a:rPr lang="es" sz="6875">
                <a:solidFill>
                  <a:srgbClr val="FFF2CC"/>
                </a:solidFill>
              </a:rPr>
              <a:t>department</a:t>
            </a:r>
            <a:endParaRPr sz="6875">
              <a:solidFill>
                <a:srgbClr val="FFF2CC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94182"/>
              <a:buChar char="●"/>
            </a:pPr>
            <a:r>
              <a:rPr lang="es" sz="6875">
                <a:solidFill>
                  <a:srgbClr val="FFF2CC"/>
                </a:solidFill>
              </a:rPr>
              <a:t>region</a:t>
            </a:r>
            <a:endParaRPr sz="6875">
              <a:solidFill>
                <a:srgbClr val="FFF2CC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94182"/>
              <a:buChar char="●"/>
            </a:pPr>
            <a:r>
              <a:rPr lang="es" sz="6875">
                <a:solidFill>
                  <a:srgbClr val="FFF2CC"/>
                </a:solidFill>
              </a:rPr>
              <a:t>education</a:t>
            </a:r>
            <a:endParaRPr sz="6875">
              <a:solidFill>
                <a:srgbClr val="FFF2CC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94182"/>
              <a:buChar char="●"/>
            </a:pPr>
            <a:r>
              <a:rPr lang="es" sz="6875">
                <a:solidFill>
                  <a:srgbClr val="FFF2CC"/>
                </a:solidFill>
              </a:rPr>
              <a:t>gender </a:t>
            </a:r>
            <a:endParaRPr sz="6875">
              <a:solidFill>
                <a:srgbClr val="FFF2CC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ct val="94182"/>
              <a:buChar char="●"/>
            </a:pPr>
            <a:r>
              <a:rPr lang="es" sz="6875">
                <a:solidFill>
                  <a:srgbClr val="FFF2CC"/>
                </a:solidFill>
              </a:rPr>
              <a:t>recruitment_channel</a:t>
            </a:r>
            <a:endParaRPr sz="6875">
              <a:solidFill>
                <a:srgbClr val="FFF2CC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no_trainings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age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previous_year_rating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len_of_service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awards_won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ct val="94182"/>
              <a:buChar char="●"/>
            </a:pPr>
            <a:r>
              <a:rPr lang="es" sz="6875">
                <a:solidFill>
                  <a:srgbClr val="D0E0E3"/>
                </a:solidFill>
              </a:rPr>
              <a:t>avg_trainin_score</a:t>
            </a:r>
            <a:endParaRPr sz="6875">
              <a:solidFill>
                <a:srgbClr val="D0E0E3"/>
              </a:solidFill>
            </a:endParaRPr>
          </a:p>
          <a:p>
            <a:pPr marL="457200" lvl="0" indent="-33140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4182"/>
              <a:buChar char="●"/>
            </a:pPr>
            <a:r>
              <a:rPr lang="es" sz="6875" b="1">
                <a:solidFill>
                  <a:schemeClr val="lt1"/>
                </a:solidFill>
              </a:rPr>
              <a:t>is_promoted </a:t>
            </a:r>
            <a:r>
              <a:rPr lang="es" sz="6875">
                <a:solidFill>
                  <a:schemeClr val="lt1"/>
                </a:solidFill>
              </a:rPr>
              <a:t>(0 o 1)</a:t>
            </a:r>
            <a:endParaRPr sz="6875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5287875" y="1184775"/>
            <a:ext cx="1592700" cy="1605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CATEGORICAL</a:t>
            </a:r>
            <a:endParaRPr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NUMERIC</a:t>
            </a:r>
            <a:endParaRPr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TARGET</a:t>
            </a:r>
            <a:endParaRPr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788600" y="185475"/>
            <a:ext cx="55668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Descripción del problema: </a:t>
            </a:r>
            <a:r>
              <a:rPr lang="es" sz="2800"/>
              <a:t>Dataset</a:t>
            </a:r>
            <a:endParaRPr sz="2800"/>
          </a:p>
        </p:txBody>
      </p:sp>
      <p:sp>
        <p:nvSpPr>
          <p:cNvPr id="291" name="Google Shape;291;p15"/>
          <p:cNvSpPr txBox="1"/>
          <p:nvPr/>
        </p:nvSpPr>
        <p:spPr>
          <a:xfrm>
            <a:off x="5259075" y="3062350"/>
            <a:ext cx="165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Número total de instancias: 54808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056750" y="1482525"/>
            <a:ext cx="2308800" cy="1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DISTRIBUCIÓN DE CLASES: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0    50140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1     4668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7" name="Google Shape;297;p16"/>
          <p:cNvCxnSpPr>
            <a:stCxn id="296" idx="3"/>
          </p:cNvCxnSpPr>
          <p:nvPr/>
        </p:nvCxnSpPr>
        <p:spPr>
          <a:xfrm>
            <a:off x="3365550" y="2058975"/>
            <a:ext cx="2726400" cy="20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16"/>
          <p:cNvSpPr txBox="1"/>
          <p:nvPr/>
        </p:nvSpPr>
        <p:spPr>
          <a:xfrm>
            <a:off x="6411400" y="1427925"/>
            <a:ext cx="272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Recall       +   </a:t>
            </a:r>
            <a:r>
              <a:rPr lang="es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Falsos Negativos 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F1 Score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056750" y="37252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</a:rPr>
              <a:t>Descripción del problema: </a:t>
            </a:r>
            <a:r>
              <a:rPr lang="es" sz="2800" dirty="0"/>
              <a:t>Métricas</a:t>
            </a:r>
            <a:endParaRPr sz="2800" dirty="0"/>
          </a:p>
        </p:txBody>
      </p:sp>
      <p:sp>
        <p:nvSpPr>
          <p:cNvPr id="300" name="Google Shape;300;p16"/>
          <p:cNvSpPr/>
          <p:nvPr/>
        </p:nvSpPr>
        <p:spPr>
          <a:xfrm>
            <a:off x="6198850" y="1371825"/>
            <a:ext cx="246600" cy="139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/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01" name="Google Shape;301;p16"/>
          <p:cNvGrpSpPr/>
          <p:nvPr/>
        </p:nvGrpSpPr>
        <p:grpSpPr>
          <a:xfrm>
            <a:off x="953000" y="2975100"/>
            <a:ext cx="5057700" cy="2213350"/>
            <a:chOff x="953000" y="2975100"/>
            <a:chExt cx="5057700" cy="2213350"/>
          </a:xfrm>
        </p:grpSpPr>
        <p:pic>
          <p:nvPicPr>
            <p:cNvPr id="302" name="Google Shape;3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6754" y="2975100"/>
              <a:ext cx="4852950" cy="187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6"/>
            <p:cNvSpPr txBox="1"/>
            <p:nvPr/>
          </p:nvSpPr>
          <p:spPr>
            <a:xfrm>
              <a:off x="953000" y="4788250"/>
              <a:ext cx="505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 u="sng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https://www.researchgate.net/figure/Confusion-matrix-Exemplified-CM-with-the-formulas-of-precision-PR-recall-RE_fig1_330174519</a:t>
              </a:r>
              <a:endParaRPr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Descripción del problema: </a:t>
            </a:r>
            <a:r>
              <a:rPr lang="es" sz="2800"/>
              <a:t>Análisis de datos</a:t>
            </a:r>
            <a:endParaRPr sz="28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00" y="956075"/>
            <a:ext cx="3954300" cy="38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277" y="3186842"/>
            <a:ext cx="1442649" cy="146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4275" y="1430050"/>
            <a:ext cx="1442650" cy="12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311" y="2398011"/>
            <a:ext cx="1331112" cy="120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0071" y="956075"/>
            <a:ext cx="1293591" cy="13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1299" y="3725895"/>
            <a:ext cx="1331125" cy="131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1056750" y="164750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Descripción del problema: </a:t>
            </a:r>
            <a:r>
              <a:rPr lang="es" sz="2800"/>
              <a:t>Análisis de datos</a:t>
            </a:r>
            <a:endParaRPr sz="2800"/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t="677" b="83374"/>
          <a:stretch/>
        </p:blipFill>
        <p:spPr>
          <a:xfrm>
            <a:off x="1531200" y="993225"/>
            <a:ext cx="6081599" cy="13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713" y="2636467"/>
            <a:ext cx="3040572" cy="226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1056750" y="37252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Preprocesamiento</a:t>
            </a:r>
            <a:endParaRPr sz="2800"/>
          </a:p>
        </p:txBody>
      </p:sp>
      <p:sp>
        <p:nvSpPr>
          <p:cNvPr id="327" name="Google Shape;327;p19"/>
          <p:cNvSpPr txBox="1">
            <a:spLocks noGrp="1"/>
          </p:cNvSpPr>
          <p:nvPr>
            <p:ph type="body" idx="1"/>
          </p:nvPr>
        </p:nvSpPr>
        <p:spPr>
          <a:xfrm>
            <a:off x="829850" y="1444875"/>
            <a:ext cx="21948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Char char="●"/>
            </a:pPr>
            <a:r>
              <a:rPr lang="es" sz="1200">
                <a:solidFill>
                  <a:srgbClr val="FFF2CC"/>
                </a:solidFill>
              </a:rPr>
              <a:t>department</a:t>
            </a:r>
            <a:endParaRPr sz="1200">
              <a:solidFill>
                <a:srgbClr val="FFF2CC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Char char="●"/>
            </a:pPr>
            <a:r>
              <a:rPr lang="es" sz="1200">
                <a:solidFill>
                  <a:srgbClr val="FFF2CC"/>
                </a:solidFill>
              </a:rPr>
              <a:t>region</a:t>
            </a:r>
            <a:endParaRPr sz="1200">
              <a:solidFill>
                <a:srgbClr val="FFF2CC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Char char="●"/>
            </a:pPr>
            <a:r>
              <a:rPr lang="es" sz="1200">
                <a:solidFill>
                  <a:srgbClr val="FFF2CC"/>
                </a:solidFill>
              </a:rPr>
              <a:t>gender </a:t>
            </a:r>
            <a:endParaRPr sz="1200">
              <a:solidFill>
                <a:srgbClr val="FFF2CC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Char char="●"/>
            </a:pPr>
            <a:r>
              <a:rPr lang="es" sz="1200">
                <a:solidFill>
                  <a:srgbClr val="FFF2CC"/>
                </a:solidFill>
              </a:rPr>
              <a:t>recruitment_channel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241560" y="1778275"/>
            <a:ext cx="1505100" cy="323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One-hot encoding</a:t>
            </a:r>
            <a:endParaRPr sz="900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4266731" y="2410201"/>
            <a:ext cx="1505100" cy="323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Ordinal encoding</a:t>
            </a:r>
            <a:endParaRPr sz="900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0" name="Google Shape;330;p19"/>
          <p:cNvCxnSpPr>
            <a:stCxn id="331" idx="1"/>
            <a:endCxn id="328" idx="1"/>
          </p:cNvCxnSpPr>
          <p:nvPr/>
        </p:nvCxnSpPr>
        <p:spPr>
          <a:xfrm rot="10800000" flipH="1">
            <a:off x="3172000" y="1939975"/>
            <a:ext cx="1069500" cy="1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9"/>
          <p:cNvSpPr/>
          <p:nvPr/>
        </p:nvSpPr>
        <p:spPr>
          <a:xfrm rot="10800000">
            <a:off x="2899900" y="1566775"/>
            <a:ext cx="272100" cy="7770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"/>
          <p:cNvSpPr/>
          <p:nvPr/>
        </p:nvSpPr>
        <p:spPr>
          <a:xfrm rot="10800000">
            <a:off x="6340075" y="1271300"/>
            <a:ext cx="272100" cy="268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6911075" y="2438600"/>
            <a:ext cx="1592700" cy="35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StandardScaler</a:t>
            </a:r>
            <a:endParaRPr sz="1100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829850" y="2410200"/>
            <a:ext cx="21255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education</a:t>
            </a:r>
            <a:endParaRPr sz="12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no_trainings</a:t>
            </a:r>
            <a:endParaRPr sz="12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endParaRPr sz="12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previous_year_rating</a:t>
            </a:r>
            <a:endParaRPr sz="12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len_of_service</a:t>
            </a:r>
            <a:endParaRPr sz="12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awards_won</a:t>
            </a:r>
            <a:endParaRPr sz="1200">
              <a:solidFill>
                <a:srgbClr val="D0E0E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D0E0E3"/>
                </a:solidFill>
                <a:latin typeface="Nunito"/>
                <a:ea typeface="Nunito"/>
                <a:cs typeface="Nunito"/>
                <a:sym typeface="Nunito"/>
              </a:rPr>
              <a:t>avg_trainin_score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5" name="Google Shape;335;p19"/>
          <p:cNvCxnSpPr>
            <a:endCxn id="329" idx="1"/>
          </p:cNvCxnSpPr>
          <p:nvPr/>
        </p:nvCxnSpPr>
        <p:spPr>
          <a:xfrm rot="10800000" flipH="1">
            <a:off x="2168831" y="2571751"/>
            <a:ext cx="2097900" cy="3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19"/>
          <p:cNvSpPr txBox="1"/>
          <p:nvPr/>
        </p:nvSpPr>
        <p:spPr>
          <a:xfrm>
            <a:off x="7400513" y="1444875"/>
            <a:ext cx="6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region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9"/>
          <p:cNvCxnSpPr/>
          <p:nvPr/>
        </p:nvCxnSpPr>
        <p:spPr>
          <a:xfrm rot="10800000" flipH="1">
            <a:off x="7400513" y="1500675"/>
            <a:ext cx="613800" cy="257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19"/>
          <p:cNvSpPr/>
          <p:nvPr/>
        </p:nvSpPr>
        <p:spPr>
          <a:xfrm>
            <a:off x="7571375" y="1830263"/>
            <a:ext cx="272100" cy="48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9" name="Google Shape;339;p19"/>
          <p:cNvCxnSpPr/>
          <p:nvPr/>
        </p:nvCxnSpPr>
        <p:spPr>
          <a:xfrm>
            <a:off x="7400525" y="1500675"/>
            <a:ext cx="536100" cy="2637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19"/>
          <p:cNvSpPr/>
          <p:nvPr/>
        </p:nvSpPr>
        <p:spPr>
          <a:xfrm>
            <a:off x="4824000" y="2887125"/>
            <a:ext cx="340200" cy="3231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4266731" y="3364051"/>
            <a:ext cx="1505100" cy="323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Eliminar valores nulos</a:t>
            </a:r>
            <a:endParaRPr sz="900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7571375" y="2920613"/>
            <a:ext cx="272100" cy="48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 txBox="1"/>
          <p:nvPr/>
        </p:nvSpPr>
        <p:spPr>
          <a:xfrm>
            <a:off x="7262200" y="3417025"/>
            <a:ext cx="1172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Total: 46380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60% Train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20% Validation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20% Test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Regresión</a:t>
            </a:r>
            <a:endParaRPr sz="2800"/>
          </a:p>
        </p:txBody>
      </p:sp>
      <p:sp>
        <p:nvSpPr>
          <p:cNvPr id="349" name="Google Shape;349;p20"/>
          <p:cNvSpPr txBox="1"/>
          <p:nvPr/>
        </p:nvSpPr>
        <p:spPr>
          <a:xfrm>
            <a:off x="435024" y="1654350"/>
            <a:ext cx="2087111" cy="2015906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Parámetros: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-reg_coef: 0.01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-alpha: 0.1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-umbral: 0.2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-pol_grad: 1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450" y="1425675"/>
            <a:ext cx="2825550" cy="2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514" y="1425675"/>
            <a:ext cx="2856362" cy="2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1056750" y="193975"/>
            <a:ext cx="7030500" cy="9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</a:t>
            </a:r>
            <a:r>
              <a:rPr lang="es" sz="2800">
                <a:solidFill>
                  <a:schemeClr val="lt1"/>
                </a:solidFill>
              </a:rPr>
              <a:t>: </a:t>
            </a:r>
            <a:r>
              <a:rPr lang="es" sz="2800"/>
              <a:t>Regresión</a:t>
            </a:r>
            <a:endParaRPr sz="2800"/>
          </a:p>
        </p:txBody>
      </p:sp>
      <p:sp>
        <p:nvSpPr>
          <p:cNvPr id="357" name="Google Shape;357;p21"/>
          <p:cNvSpPr txBox="1"/>
          <p:nvPr/>
        </p:nvSpPr>
        <p:spPr>
          <a:xfrm>
            <a:off x="1056750" y="1471200"/>
            <a:ext cx="2771700" cy="2748414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Métricas (test) - 27.73 seg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-Loss: 0.2555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-Accuracy: 0.9139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-Precision: 0.5162</a:t>
            </a:r>
            <a:endParaRPr sz="1200" dirty="0">
              <a:solidFill>
                <a:schemeClr val="lt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-Recall: 0.3120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</a:t>
            </a:r>
            <a:r>
              <a:rPr lang="es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F1 score: 0.3889</a:t>
            </a:r>
            <a:endParaRPr sz="12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-Falsos negativos: 560</a:t>
            </a:r>
            <a:endParaRPr sz="12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8475"/>
            <a:ext cx="3971800" cy="3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Presentación en pantalla (16:9)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Maven Pro</vt:lpstr>
      <vt:lpstr>Nunito</vt:lpstr>
      <vt:lpstr>Roboto</vt:lpstr>
      <vt:lpstr>Arial</vt:lpstr>
      <vt:lpstr>Momentum</vt:lpstr>
      <vt:lpstr>Proyecto final AA: Recomendador de ascensos</vt:lpstr>
      <vt:lpstr>Descripción del problema Preprocesamiento Modelos Regresión Red neuronal XGBClassifier Conclusión </vt:lpstr>
      <vt:lpstr>Descripción del problema: Dataset</vt:lpstr>
      <vt:lpstr>Descripción del problema: Métricas</vt:lpstr>
      <vt:lpstr>Descripción del problema: Análisis de datos</vt:lpstr>
      <vt:lpstr>Descripción del problema: Análisis de datos</vt:lpstr>
      <vt:lpstr>Preprocesamiento</vt:lpstr>
      <vt:lpstr>Modelos: Regresión</vt:lpstr>
      <vt:lpstr>Modelos: Regresión</vt:lpstr>
      <vt:lpstr>Modelos: Red neuronal</vt:lpstr>
      <vt:lpstr>Modelos: Red neuronal</vt:lpstr>
      <vt:lpstr>Modelos: XGBClassifier</vt:lpstr>
      <vt:lpstr>Modelos: XGBClassifier</vt:lpstr>
      <vt:lpstr>Conclusión: Comparativa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AA: Recomendador de ascensos</dc:title>
  <cp:lastModifiedBy>Ruben Gomez Blanco</cp:lastModifiedBy>
  <cp:revision>2</cp:revision>
  <dcterms:modified xsi:type="dcterms:W3CDTF">2023-05-23T12:29:23Z</dcterms:modified>
</cp:coreProperties>
</file>