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7" r:id="rId8"/>
    <p:sldId id="264" r:id="rId9"/>
    <p:sldId id="265" r:id="rId10"/>
    <p:sldId id="266" r:id="rId11"/>
    <p:sldId id="261" r:id="rId12"/>
    <p:sldId id="262" r:id="rId13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467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330017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4800" b="1" strike="noStrike" spc="-1" dirty="0">
                <a:solidFill>
                  <a:srgbClr val="FFFFFF"/>
                </a:solidFill>
                <a:latin typeface="Arial"/>
              </a:rPr>
              <a:t>Web Semántica y </a:t>
            </a:r>
            <a:r>
              <a:rPr lang="es-ES" sz="4800" b="1" spc="-1" dirty="0" err="1">
                <a:solidFill>
                  <a:srgbClr val="FFFFFF"/>
                </a:solidFill>
                <a:latin typeface="Arial"/>
              </a:rPr>
              <a:t>L</a:t>
            </a:r>
            <a:r>
              <a:rPr lang="es-ES" sz="4800" b="1" strike="noStrike" spc="-1" dirty="0" err="1">
                <a:solidFill>
                  <a:srgbClr val="FFFFFF"/>
                </a:solidFill>
                <a:latin typeface="Arial"/>
              </a:rPr>
              <a:t>inked</a:t>
            </a:r>
            <a:r>
              <a:rPr lang="es-ES" sz="48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s-ES" sz="4800" b="1" spc="-1" dirty="0">
                <a:solidFill>
                  <a:srgbClr val="FFFFFF"/>
                </a:solidFill>
                <a:latin typeface="Arial"/>
              </a:rPr>
              <a:t>D</a:t>
            </a:r>
            <a:r>
              <a:rPr lang="es-ES" sz="4800" b="1" strike="noStrike" spc="-1" dirty="0">
                <a:solidFill>
                  <a:srgbClr val="FFFFFF"/>
                </a:solidFill>
                <a:latin typeface="Arial"/>
              </a:rPr>
              <a:t>ata</a:t>
            </a:r>
            <a:endParaRPr lang="es-ES" sz="48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1C1C1C"/>
                </a:solidFill>
                <a:latin typeface="Georgia"/>
              </a:rPr>
              <a:t>Grupo 14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	Aisha </a:t>
            </a:r>
            <a:r>
              <a:rPr lang="es-ES" sz="2200" b="0" strike="noStrike" spc="-1" dirty="0" err="1">
                <a:solidFill>
                  <a:srgbClr val="1C1C1C"/>
                </a:solidFill>
                <a:latin typeface="Georgia"/>
              </a:rPr>
              <a:t>Aljaber</a:t>
            </a: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 Mate - 150215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	</a:t>
            </a:r>
            <a:r>
              <a:rPr lang="es-ES" sz="2200" b="0" strike="noStrike" spc="-1" dirty="0" err="1">
                <a:solidFill>
                  <a:srgbClr val="1C1C1C"/>
                </a:solidFill>
                <a:latin typeface="Georgia"/>
              </a:rPr>
              <a:t>Adrian</a:t>
            </a: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 </a:t>
            </a:r>
            <a:r>
              <a:rPr lang="es-ES" sz="2200" b="0" strike="noStrike" spc="-1" dirty="0" err="1">
                <a:solidFill>
                  <a:srgbClr val="1C1C1C"/>
                </a:solidFill>
                <a:latin typeface="Georgia"/>
              </a:rPr>
              <a:t>Tabacaru</a:t>
            </a: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 – 150063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	Andrés Molina Díaz - 150317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	José Francisco Martín Antequera - 150183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Georgia"/>
              </a:rPr>
              <a:t>	Iván Martín Carreras - 150169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Source Sans Pro Light"/>
              </a:rPr>
              <a:t>	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Source Sans Pro Light"/>
              </a:rPr>
              <a:t>	</a:t>
            </a:r>
            <a:endParaRPr lang="es-E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200" b="0" strike="noStrike" spc="-1" dirty="0">
                <a:solidFill>
                  <a:srgbClr val="1C1C1C"/>
                </a:solidFill>
                <a:latin typeface="Source Sans Pro Light"/>
              </a:rPr>
              <a:t>	</a:t>
            </a:r>
            <a:endParaRPr lang="es-ES" sz="2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499D7A-D67C-4709-9764-A408C7E19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60035"/>
            <a:ext cx="3333767" cy="2344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C92A2E-C6BE-4624-BA76-5964D36E2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59" y="295234"/>
            <a:ext cx="2137227" cy="234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pc="-1" dirty="0">
                <a:solidFill>
                  <a:srgbClr val="FFFFFF"/>
                </a:solidFill>
                <a:latin typeface="Arial"/>
              </a:rPr>
              <a:t>Data </a:t>
            </a:r>
            <a:r>
              <a:rPr lang="es-ES" sz="3600" b="1" spc="-1" dirty="0" err="1">
                <a:solidFill>
                  <a:srgbClr val="FFFFFF"/>
                </a:solidFill>
                <a:latin typeface="Arial"/>
              </a:rPr>
              <a:t>Linking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27364" y="1656000"/>
            <a:ext cx="8749144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 typeface="Arial" panose="020B0604020202020204" pitchFamily="34" charset="0"/>
              <a:buChar char="•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En nuestro caso las columnas que se han podido enlazar con datos “</a:t>
            </a:r>
            <a:r>
              <a:rPr lang="es-ES" sz="2000" b="1" strike="noStrike" spc="-1" dirty="0" err="1">
                <a:solidFill>
                  <a:srgbClr val="1C1C1C"/>
                </a:solidFill>
                <a:latin typeface="Georgia"/>
              </a:rPr>
              <a:t>Wikidata</a:t>
            </a: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” han sido:</a:t>
            </a:r>
          </a:p>
          <a:p>
            <a:pPr marL="1030950" lvl="1" indent="-285750">
              <a:lnSpc>
                <a:spcPct val="150000"/>
              </a:lnSpc>
              <a:spcAft>
                <a:spcPts val="1134"/>
              </a:spcAft>
              <a:buFont typeface="Courier New" panose="02070309020205020404" pitchFamily="49" charset="0"/>
              <a:buChar char="o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Ciudad</a:t>
            </a:r>
          </a:p>
          <a:p>
            <a:pPr marL="1030950" lvl="1" indent="-285750">
              <a:lnSpc>
                <a:spcPct val="150000"/>
              </a:lnSpc>
              <a:spcAft>
                <a:spcPts val="1134"/>
              </a:spcAft>
              <a:buFont typeface="Courier New" panose="02070309020205020404" pitchFamily="49" charset="0"/>
              <a:buChar char="o"/>
            </a:pPr>
            <a:r>
              <a:rPr lang="es-ES" sz="2000" b="1" spc="-1" dirty="0">
                <a:solidFill>
                  <a:srgbClr val="1C1C1C"/>
                </a:solidFill>
                <a:latin typeface="Georgia"/>
              </a:rPr>
              <a:t>Provincia</a:t>
            </a:r>
          </a:p>
          <a:p>
            <a:pPr marL="1030950" lvl="1" indent="-285750">
              <a:lnSpc>
                <a:spcPct val="150000"/>
              </a:lnSpc>
              <a:spcAft>
                <a:spcPts val="1134"/>
              </a:spcAft>
              <a:buFont typeface="Courier New" panose="02070309020205020404" pitchFamily="49" charset="0"/>
              <a:buChar char="o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Barrio</a:t>
            </a:r>
          </a:p>
          <a:p>
            <a:pPr marL="1030950" lvl="1" indent="-285750">
              <a:lnSpc>
                <a:spcPct val="150000"/>
              </a:lnSpc>
              <a:spcAft>
                <a:spcPts val="1134"/>
              </a:spcAft>
              <a:buFont typeface="Courier New" panose="02070309020205020404" pitchFamily="49" charset="0"/>
              <a:buChar char="o"/>
            </a:pPr>
            <a:r>
              <a:rPr lang="es-ES" sz="2000" b="1" spc="-1" dirty="0">
                <a:solidFill>
                  <a:srgbClr val="1C1C1C"/>
                </a:solidFill>
                <a:latin typeface="Georgia"/>
              </a:rPr>
              <a:t>Distrito</a:t>
            </a:r>
            <a:endParaRPr lang="es-ES" sz="2000" b="1" strike="noStrike" spc="-1" dirty="0">
              <a:solidFill>
                <a:srgbClr val="1C1C1C"/>
              </a:solidFill>
              <a:latin typeface="Georgia"/>
            </a:endParaRPr>
          </a:p>
          <a:p>
            <a:pPr marL="1030950" lvl="1" indent="-285750">
              <a:spcAft>
                <a:spcPts val="1134"/>
              </a:spcAft>
              <a:buFont typeface="Courier New" panose="02070309020205020404" pitchFamily="49" charset="0"/>
              <a:buChar char="o"/>
            </a:pPr>
            <a:endParaRPr lang="es-ES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>
                <a:solidFill>
                  <a:srgbClr val="FFFFFF"/>
                </a:solidFill>
                <a:latin typeface="Arial"/>
              </a:rPr>
              <a:t>Conclusiones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06582" y="1656000"/>
            <a:ext cx="8653058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 </a:t>
            </a: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No ha sido sencillo el manejo de nuevas herramientas y entender nuevos conceptos.</a:t>
            </a:r>
            <a:endParaRPr lang="es-ES" sz="20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 </a:t>
            </a:r>
            <a:endParaRPr lang="es-ES" sz="20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El uso del refinador es intuitivo aunque el enlazado ha supuesto un reto inesperado.</a:t>
            </a:r>
            <a:endParaRPr lang="es-ES" sz="2000" b="0" strike="noStrike" spc="-1" dirty="0">
              <a:latin typeface="Arial"/>
            </a:endParaRP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 </a:t>
            </a:r>
            <a:endParaRPr lang="es-ES" sz="20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2000" b="1" strike="noStrike" spc="-1" dirty="0">
                <a:solidFill>
                  <a:srgbClr val="1C1C1C"/>
                </a:solidFill>
                <a:latin typeface="Georgia"/>
              </a:rPr>
              <a:t>Estamos contentos con el resultado final del proyecto.</a:t>
            </a:r>
          </a:p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pc="-1" dirty="0">
                <a:solidFill>
                  <a:srgbClr val="FFFFFF"/>
                </a:solidFill>
                <a:latin typeface="Arial"/>
              </a:rPr>
              <a:t>Í</a:t>
            </a:r>
            <a:r>
              <a:rPr lang="es-ES" sz="3600" b="1" strike="noStrike" spc="-1" dirty="0">
                <a:solidFill>
                  <a:srgbClr val="FFFFFF"/>
                </a:solidFill>
                <a:latin typeface="Arial"/>
              </a:rPr>
              <a:t>ndice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381991"/>
            <a:ext cx="8999640" cy="4953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1" strike="noStrike" spc="-1" dirty="0">
              <a:latin typeface="Georgia" panose="02040502050405020303" pitchFamily="18" charset="0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 panose="02040502050405020303" pitchFamily="18" charset="0"/>
              </a:rPr>
              <a:t>Introducción</a:t>
            </a:r>
            <a:endParaRPr lang="es-ES" sz="1800" b="1" strike="noStrike" spc="-1" dirty="0">
              <a:latin typeface="Georgia" panose="02040502050405020303" pitchFamily="18" charset="0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 panose="02040502050405020303" pitchFamily="18" charset="0"/>
              </a:rPr>
              <a:t>Elección del </a:t>
            </a:r>
            <a:r>
              <a:rPr lang="es-ES" sz="1800" b="1" strike="noStrike" spc="-1" dirty="0" err="1">
                <a:solidFill>
                  <a:srgbClr val="1C1C1C"/>
                </a:solidFill>
                <a:latin typeface="Georgia" panose="02040502050405020303" pitchFamily="18" charset="0"/>
              </a:rPr>
              <a:t>Dataset</a:t>
            </a:r>
            <a:endParaRPr lang="es-ES" b="1" spc="-1" dirty="0">
              <a:solidFill>
                <a:srgbClr val="1C1C1C"/>
              </a:solidFill>
              <a:latin typeface="Georgia" panose="02040502050405020303" pitchFamily="18" charset="0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latin typeface="Georgia" panose="02040502050405020303" pitchFamily="18" charset="0"/>
              </a:rPr>
              <a:t>Ontología</a:t>
            </a: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 panose="02040502050405020303" pitchFamily="18" charset="0"/>
              </a:rPr>
              <a:t>Refinamiento de los datos</a:t>
            </a: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latin typeface="Georgia" panose="02040502050405020303" pitchFamily="18" charset="0"/>
              </a:rPr>
              <a:t>RDF </a:t>
            </a:r>
            <a:r>
              <a:rPr lang="es-ES" sz="1800" b="1" strike="noStrike" spc="-1" dirty="0" err="1">
                <a:latin typeface="Georgia" panose="02040502050405020303" pitchFamily="18" charset="0"/>
              </a:rPr>
              <a:t>Skeleton</a:t>
            </a:r>
            <a:endParaRPr lang="es-ES" sz="1800" b="1" strike="noStrike" spc="-1" dirty="0">
              <a:latin typeface="Georgia" panose="02040502050405020303" pitchFamily="18" charset="0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 panose="02040502050405020303" pitchFamily="18" charset="0"/>
              </a:rPr>
              <a:t>Data </a:t>
            </a:r>
            <a:r>
              <a:rPr lang="es-ES" sz="1800" b="1" strike="noStrike" spc="-1" dirty="0" err="1">
                <a:solidFill>
                  <a:srgbClr val="1C1C1C"/>
                </a:solidFill>
                <a:latin typeface="Georgia" panose="02040502050405020303" pitchFamily="18" charset="0"/>
              </a:rPr>
              <a:t>Linking</a:t>
            </a:r>
            <a:endParaRPr lang="es-ES" sz="1800" b="1" strike="noStrike" spc="-1" dirty="0">
              <a:latin typeface="Georgia" panose="02040502050405020303" pitchFamily="18" charset="0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 panose="02040502050405020303" pitchFamily="18" charset="0"/>
              </a:rPr>
              <a:t>Conclusiones</a:t>
            </a: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b="1" spc="-1" dirty="0">
                <a:solidFill>
                  <a:srgbClr val="1C1C1C"/>
                </a:solidFill>
                <a:latin typeface="Georgia" panose="02040502050405020303" pitchFamily="18" charset="0"/>
              </a:rPr>
              <a:t>Prototipo</a:t>
            </a:r>
            <a:endParaRPr lang="es-ES" sz="1800" b="1" strike="noStrike" spc="-1" dirty="0">
              <a:solidFill>
                <a:srgbClr val="1C1C1C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>
                <a:solidFill>
                  <a:srgbClr val="FFFFFF"/>
                </a:solidFill>
                <a:latin typeface="Arial"/>
              </a:rPr>
              <a:t>Nuestro proyecto</a:t>
            </a:r>
            <a:endParaRPr lang="es-ES" sz="3600" b="0" strike="noStrike" spc="-1">
              <a:latin typeface="Arial"/>
            </a:endParaRPr>
          </a:p>
        </p:txBody>
      </p:sp>
      <p:pic>
        <p:nvPicPr>
          <p:cNvPr id="129" name="Imagen 128"/>
          <p:cNvPicPr/>
          <p:nvPr/>
        </p:nvPicPr>
        <p:blipFill>
          <a:blip r:embed="rId2"/>
          <a:stretch/>
        </p:blipFill>
        <p:spPr>
          <a:xfrm>
            <a:off x="5565240" y="1800000"/>
            <a:ext cx="3938400" cy="295164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360000" y="1656000"/>
            <a:ext cx="4823640" cy="4879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Hemos recogido información de todos los parkings públicos en la zona de Madrid.</a:t>
            </a:r>
            <a:endParaRPr lang="es-ES" sz="1800" b="0" strike="noStrike" spc="-1" dirty="0">
              <a:latin typeface="Arial"/>
            </a:endParaRPr>
          </a:p>
          <a:p>
            <a:pPr marL="288000">
              <a:lnSpc>
                <a:spcPct val="150000"/>
              </a:lnSpc>
              <a:spcAft>
                <a:spcPts val="1134"/>
              </a:spcAft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 </a:t>
            </a: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5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El objetivo es proporcionar una fuente de datos que siga un estándar y permita conocer la situación en concreto de los parkings de Madrid antes de introducirse en la ciudad.</a:t>
            </a:r>
            <a:endParaRPr lang="es-ES" spc="-1" dirty="0">
              <a:solidFill>
                <a:srgbClr val="1C1C1C"/>
              </a:solidFill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endParaRPr lang="es-ES" spc="-1" dirty="0">
              <a:solidFill>
                <a:srgbClr val="1C1C1C"/>
              </a:solidFill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endParaRPr lang="es-ES" spc="-1" dirty="0">
              <a:solidFill>
                <a:srgbClr val="1C1C1C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>
                <a:solidFill>
                  <a:srgbClr val="FFFFFF"/>
                </a:solidFill>
                <a:latin typeface="Arial"/>
              </a:rPr>
              <a:t>Dataset</a:t>
            </a:r>
            <a:endParaRPr lang="es-ES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16000" y="1655999"/>
            <a:ext cx="4969064" cy="4911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La página de donde hemos obtenido el CSV es</a:t>
            </a:r>
            <a:r>
              <a:rPr lang="es-ES" b="1" spc="-1" dirty="0">
                <a:solidFill>
                  <a:srgbClr val="1C1C1C"/>
                </a:solidFill>
                <a:latin typeface="Georgia"/>
              </a:rPr>
              <a:t> </a:t>
            </a: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datos.madrid.es</a:t>
            </a: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La información que hemos usado la podemos encontrar</a:t>
            </a:r>
            <a:r>
              <a:rPr lang="es-ES" b="1" spc="-1" dirty="0">
                <a:solidFill>
                  <a:srgbClr val="1C1C1C"/>
                </a:solidFill>
                <a:latin typeface="Georgia"/>
              </a:rPr>
              <a:t> </a:t>
            </a: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bajo el nombre de 	“Aparcamientos públicos en Madrid”.</a:t>
            </a: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endParaRPr lang="es-ES" sz="1800" b="0" strike="noStrike" spc="-1" dirty="0">
              <a:latin typeface="Arial"/>
            </a:endParaRP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r>
              <a:rPr lang="es-ES" sz="1800" b="1" strike="noStrike" spc="-1" dirty="0">
                <a:solidFill>
                  <a:srgbClr val="1C1C1C"/>
                </a:solidFill>
                <a:latin typeface="Georgia"/>
              </a:rPr>
              <a:t>En las condiciones de uso publicadas en la web se permite la reutilización de esta información siempre que constituya una actividad de la administración pública.</a:t>
            </a:r>
          </a:p>
          <a:p>
            <a:pPr marL="573750" indent="-285750">
              <a:lnSpc>
                <a:spcPct val="100000"/>
              </a:lnSpc>
              <a:spcAft>
                <a:spcPts val="1134"/>
              </a:spcAft>
              <a:buFontTx/>
              <a:buChar char="-"/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133" name="Imagen 132"/>
          <p:cNvPicPr/>
          <p:nvPr/>
        </p:nvPicPr>
        <p:blipFill>
          <a:blip r:embed="rId2"/>
          <a:stretch/>
        </p:blipFill>
        <p:spPr>
          <a:xfrm>
            <a:off x="5112000" y="1656000"/>
            <a:ext cx="4673160" cy="41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Arial"/>
              </a:rPr>
              <a:t>Ontología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6000" y="1656000"/>
            <a:ext cx="4895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EF663C-608B-457D-890B-CD26C886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6" y="1753682"/>
            <a:ext cx="8655627" cy="4581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Arial"/>
              </a:rPr>
              <a:t>Refinamiento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16000" y="1656000"/>
            <a:ext cx="4895640" cy="46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8000">
              <a:lnSpc>
                <a:spcPct val="100000"/>
              </a:lnSpc>
              <a:spcAft>
                <a:spcPts val="1134"/>
              </a:spcAft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B71C8C-A7C6-437D-81BA-4400322F9683}"/>
              </a:ext>
            </a:extLst>
          </p:cNvPr>
          <p:cNvSpPr txBox="1"/>
          <p:nvPr/>
        </p:nvSpPr>
        <p:spPr>
          <a:xfrm>
            <a:off x="613064" y="1979054"/>
            <a:ext cx="875953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Georgia" panose="02040502050405020303" pitchFamily="18" charset="0"/>
              </a:rPr>
              <a:t>Primero hemos hecho un análisis de los datos y hemos recreado la ontología de la diapositiva anterior.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Georgia" panose="02040502050405020303" pitchFamily="18" charset="0"/>
              </a:rPr>
              <a:t>Con </a:t>
            </a:r>
            <a:r>
              <a:rPr lang="es-ES" sz="2000" b="1" dirty="0" err="1">
                <a:latin typeface="Georgia" panose="02040502050405020303" pitchFamily="18" charset="0"/>
              </a:rPr>
              <a:t>OpenRefine</a:t>
            </a:r>
            <a:r>
              <a:rPr lang="es-ES" sz="2000" b="1" dirty="0">
                <a:latin typeface="Georgia" panose="02040502050405020303" pitchFamily="18" charset="0"/>
              </a:rPr>
              <a:t> hemos tratado el CSV y hemos extraído información de columnas como “descripción” que contenía información que podía aislarse en diferentes columnas que hemos considerado como Data </a:t>
            </a:r>
            <a:r>
              <a:rPr lang="es-ES" sz="2000" b="1" dirty="0" err="1">
                <a:latin typeface="Georgia" panose="02040502050405020303" pitchFamily="18" charset="0"/>
              </a:rPr>
              <a:t>Properties</a:t>
            </a:r>
            <a:r>
              <a:rPr lang="es-ES" sz="2000" b="1" dirty="0">
                <a:latin typeface="Georgia" panose="02040502050405020303" pitchFamily="18" charset="0"/>
              </a:rPr>
              <a:t>.</a:t>
            </a:r>
          </a:p>
          <a:p>
            <a:endParaRPr lang="es-ES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Georgia" panose="02040502050405020303" pitchFamily="18" charset="0"/>
              </a:rPr>
              <a:t>Hemos tipificado correctamente las columnas distinguiendo entre enteros, </a:t>
            </a:r>
            <a:r>
              <a:rPr lang="es-ES" sz="2000" b="1" dirty="0" err="1">
                <a:latin typeface="Georgia" panose="02040502050405020303" pitchFamily="18" charset="0"/>
              </a:rPr>
              <a:t>boolean</a:t>
            </a:r>
            <a:r>
              <a:rPr lang="es-ES" sz="2000" b="1" dirty="0">
                <a:latin typeface="Georgia" panose="02040502050405020303" pitchFamily="18" charset="0"/>
              </a:rPr>
              <a:t>, </a:t>
            </a:r>
            <a:r>
              <a:rPr lang="es-ES" sz="2000" b="1" dirty="0" err="1">
                <a:latin typeface="Georgia" panose="02040502050405020303" pitchFamily="18" charset="0"/>
              </a:rPr>
              <a:t>string</a:t>
            </a:r>
            <a:r>
              <a:rPr lang="es-ES" sz="2000" b="1" dirty="0">
                <a:latin typeface="Georgia" panose="02040502050405020303" pitchFamily="18" charset="0"/>
              </a:rPr>
              <a:t> y </a:t>
            </a:r>
            <a:r>
              <a:rPr lang="es-ES" sz="2000" b="1" dirty="0" err="1">
                <a:latin typeface="Georgia" panose="02040502050405020303" pitchFamily="18" charset="0"/>
              </a:rPr>
              <a:t>URLs</a:t>
            </a:r>
            <a:r>
              <a:rPr lang="es-ES" sz="2000" b="1" dirty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latin typeface="Georgia" panose="02040502050405020303" pitchFamily="18" charset="0"/>
              </a:rPr>
              <a:t>Hemos intentado estandarizar  el contenido de todas las </a:t>
            </a:r>
            <a:r>
              <a:rPr lang="es-ES" sz="2000" b="1" dirty="0" err="1">
                <a:latin typeface="Georgia" panose="02040502050405020303" pitchFamily="18" charset="0"/>
              </a:rPr>
              <a:t>rows</a:t>
            </a:r>
            <a:r>
              <a:rPr lang="es-ES" sz="2000" b="1" dirty="0">
                <a:latin typeface="Georgia" panose="02040502050405020303" pitchFamily="18" charset="0"/>
              </a:rPr>
              <a:t> de una misma columna.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23777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>
                <a:solidFill>
                  <a:srgbClr val="FFFFFF"/>
                </a:solidFill>
                <a:latin typeface="Arial"/>
              </a:rPr>
              <a:t>Refinamiento</a:t>
            </a:r>
            <a:endParaRPr lang="es-ES" sz="36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1415F2-267F-46FB-9B4B-2E933AE2B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792"/>
            <a:ext cx="10080625" cy="481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46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>
                <a:solidFill>
                  <a:srgbClr val="FFFFFF"/>
                </a:solidFill>
                <a:latin typeface="Arial"/>
              </a:rPr>
              <a:t>Refinamiento</a:t>
            </a:r>
            <a:endParaRPr lang="es-ES" sz="3600" b="0" strike="noStrike" spc="-1"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3D1E91-13A6-4EF8-921F-980A93D3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821"/>
            <a:ext cx="10080625" cy="5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7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Arial"/>
              </a:rPr>
              <a:t>RDF </a:t>
            </a:r>
            <a:r>
              <a:rPr lang="es-ES" sz="3600" b="1" strike="noStrike" spc="-1" dirty="0" err="1">
                <a:solidFill>
                  <a:srgbClr val="FFFFFF"/>
                </a:solidFill>
                <a:latin typeface="Arial"/>
              </a:rPr>
              <a:t>Skeleton</a:t>
            </a:r>
            <a:endParaRPr lang="es-ES" sz="36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196B68-7348-438E-B140-C05C33E6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9" y="2051049"/>
            <a:ext cx="62960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60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Office PowerPoint</Application>
  <PresentationFormat>Personalizado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Courier New</vt:lpstr>
      <vt:lpstr>Georgia</vt:lpstr>
      <vt:lpstr>Source Sans Pro Light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Syto</dc:creator>
  <dc:description/>
  <cp:lastModifiedBy>Jose martinez</cp:lastModifiedBy>
  <cp:revision>18</cp:revision>
  <dcterms:created xsi:type="dcterms:W3CDTF">2018-12-06T11:56:02Z</dcterms:created>
  <dcterms:modified xsi:type="dcterms:W3CDTF">2018-12-13T22:36:20Z</dcterms:modified>
  <dc:language>es-ES</dc:language>
</cp:coreProperties>
</file>