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5" r:id="rId7"/>
    <p:sldId id="266" r:id="rId8"/>
    <p:sldId id="268" r:id="rId9"/>
    <p:sldId id="269" r:id="rId10"/>
    <p:sldId id="261" r:id="rId11"/>
    <p:sldId id="275" r:id="rId12"/>
    <p:sldId id="262" r:id="rId13"/>
    <p:sldId id="276" r:id="rId14"/>
    <p:sldId id="264" r:id="rId15"/>
    <p:sldId id="270" r:id="rId16"/>
    <p:sldId id="271" r:id="rId17"/>
    <p:sldId id="272" r:id="rId18"/>
    <p:sldId id="273" r:id="rId19"/>
    <p:sldId id="274"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6"/>
  <c:chart>
    <c:plotArea>
      <c:layout>
        <c:manualLayout>
          <c:layoutTarget val="inner"/>
          <c:xMode val="edge"/>
          <c:yMode val="edge"/>
          <c:x val="5.4695670702937342E-2"/>
          <c:y val="9.3969297842541197E-2"/>
          <c:w val="0.6396372792245496"/>
          <c:h val="0.78901548709163949"/>
        </c:manualLayout>
      </c:layout>
      <c:barChart>
        <c:barDir val="col"/>
        <c:grouping val="clustered"/>
        <c:ser>
          <c:idx val="0"/>
          <c:order val="0"/>
          <c:tx>
            <c:strRef>
              <c:f>Hoja1!$B$1</c:f>
              <c:strCache>
                <c:ptCount val="1"/>
                <c:pt idx="0">
                  <c:v>Usuario 1</c:v>
                </c:pt>
              </c:strCache>
            </c:strRef>
          </c:tx>
          <c:cat>
            <c:strRef>
              <c:f>Hoja1!$A$2:$A$4</c:f>
              <c:strCache>
                <c:ptCount val="3"/>
                <c:pt idx="0">
                  <c:v>Nº acciones</c:v>
                </c:pt>
                <c:pt idx="1">
                  <c:v>Nº errores</c:v>
                </c:pt>
                <c:pt idx="2">
                  <c:v>Ratio tareas</c:v>
                </c:pt>
              </c:strCache>
            </c:strRef>
          </c:cat>
          <c:val>
            <c:numRef>
              <c:f>Hoja1!$B$2:$B$4</c:f>
              <c:numCache>
                <c:formatCode>General</c:formatCode>
                <c:ptCount val="3"/>
                <c:pt idx="0">
                  <c:v>6</c:v>
                </c:pt>
                <c:pt idx="1">
                  <c:v>0</c:v>
                </c:pt>
                <c:pt idx="2">
                  <c:v>1</c:v>
                </c:pt>
              </c:numCache>
            </c:numRef>
          </c:val>
        </c:ser>
        <c:ser>
          <c:idx val="1"/>
          <c:order val="1"/>
          <c:tx>
            <c:strRef>
              <c:f>Hoja1!$C$1</c:f>
              <c:strCache>
                <c:ptCount val="1"/>
                <c:pt idx="0">
                  <c:v>Usuario 2</c:v>
                </c:pt>
              </c:strCache>
            </c:strRef>
          </c:tx>
          <c:cat>
            <c:strRef>
              <c:f>Hoja1!$A$2:$A$4</c:f>
              <c:strCache>
                <c:ptCount val="3"/>
                <c:pt idx="0">
                  <c:v>Nº acciones</c:v>
                </c:pt>
                <c:pt idx="1">
                  <c:v>Nº errores</c:v>
                </c:pt>
                <c:pt idx="2">
                  <c:v>Ratio tareas</c:v>
                </c:pt>
              </c:strCache>
            </c:strRef>
          </c:cat>
          <c:val>
            <c:numRef>
              <c:f>Hoja1!$C$2:$C$4</c:f>
              <c:numCache>
                <c:formatCode>General</c:formatCode>
                <c:ptCount val="3"/>
                <c:pt idx="0">
                  <c:v>6</c:v>
                </c:pt>
                <c:pt idx="1">
                  <c:v>0</c:v>
                </c:pt>
                <c:pt idx="2">
                  <c:v>1</c:v>
                </c:pt>
              </c:numCache>
            </c:numRef>
          </c:val>
        </c:ser>
        <c:ser>
          <c:idx val="2"/>
          <c:order val="2"/>
          <c:tx>
            <c:strRef>
              <c:f>Hoja1!$D$1</c:f>
              <c:strCache>
                <c:ptCount val="1"/>
                <c:pt idx="0">
                  <c:v>Usuario3</c:v>
                </c:pt>
              </c:strCache>
            </c:strRef>
          </c:tx>
          <c:cat>
            <c:strRef>
              <c:f>Hoja1!$A$2:$A$4</c:f>
              <c:strCache>
                <c:ptCount val="3"/>
                <c:pt idx="0">
                  <c:v>Nº acciones</c:v>
                </c:pt>
                <c:pt idx="1">
                  <c:v>Nº errores</c:v>
                </c:pt>
                <c:pt idx="2">
                  <c:v>Ratio tareas</c:v>
                </c:pt>
              </c:strCache>
            </c:strRef>
          </c:cat>
          <c:val>
            <c:numRef>
              <c:f>Hoja1!$D$2:$D$4</c:f>
              <c:numCache>
                <c:formatCode>General</c:formatCode>
                <c:ptCount val="3"/>
                <c:pt idx="0">
                  <c:v>5</c:v>
                </c:pt>
                <c:pt idx="1">
                  <c:v>1</c:v>
                </c:pt>
                <c:pt idx="2">
                  <c:v>1</c:v>
                </c:pt>
              </c:numCache>
            </c:numRef>
          </c:val>
        </c:ser>
        <c:ser>
          <c:idx val="3"/>
          <c:order val="3"/>
          <c:tx>
            <c:strRef>
              <c:f>Hoja1!$E$1</c:f>
              <c:strCache>
                <c:ptCount val="1"/>
                <c:pt idx="0">
                  <c:v>Usuario 4</c:v>
                </c:pt>
              </c:strCache>
            </c:strRef>
          </c:tx>
          <c:cat>
            <c:strRef>
              <c:f>Hoja1!$A$2:$A$4</c:f>
              <c:strCache>
                <c:ptCount val="3"/>
                <c:pt idx="0">
                  <c:v>Nº acciones</c:v>
                </c:pt>
                <c:pt idx="1">
                  <c:v>Nº errores</c:v>
                </c:pt>
                <c:pt idx="2">
                  <c:v>Ratio tareas</c:v>
                </c:pt>
              </c:strCache>
            </c:strRef>
          </c:cat>
          <c:val>
            <c:numRef>
              <c:f>Hoja1!$E$2:$E$4</c:f>
              <c:numCache>
                <c:formatCode>General</c:formatCode>
                <c:ptCount val="3"/>
                <c:pt idx="0">
                  <c:v>7</c:v>
                </c:pt>
                <c:pt idx="1">
                  <c:v>0</c:v>
                </c:pt>
                <c:pt idx="2">
                  <c:v>1</c:v>
                </c:pt>
              </c:numCache>
            </c:numRef>
          </c:val>
        </c:ser>
        <c:ser>
          <c:idx val="4"/>
          <c:order val="4"/>
          <c:tx>
            <c:strRef>
              <c:f>Hoja1!$F$1</c:f>
              <c:strCache>
                <c:ptCount val="1"/>
                <c:pt idx="0">
                  <c:v>Valor medio</c:v>
                </c:pt>
              </c:strCache>
            </c:strRef>
          </c:tx>
          <c:cat>
            <c:strRef>
              <c:f>Hoja1!$A$2:$A$4</c:f>
              <c:strCache>
                <c:ptCount val="3"/>
                <c:pt idx="0">
                  <c:v>Nº acciones</c:v>
                </c:pt>
                <c:pt idx="1">
                  <c:v>Nº errores</c:v>
                </c:pt>
                <c:pt idx="2">
                  <c:v>Ratio tareas</c:v>
                </c:pt>
              </c:strCache>
            </c:strRef>
          </c:cat>
          <c:val>
            <c:numRef>
              <c:f>Hoja1!$F$2:$F$4</c:f>
              <c:numCache>
                <c:formatCode>General</c:formatCode>
                <c:ptCount val="3"/>
                <c:pt idx="0">
                  <c:v>6</c:v>
                </c:pt>
                <c:pt idx="1">
                  <c:v>0.25</c:v>
                </c:pt>
                <c:pt idx="2">
                  <c:v>1</c:v>
                </c:pt>
              </c:numCache>
            </c:numRef>
          </c:val>
        </c:ser>
        <c:axId val="77653888"/>
        <c:axId val="77655424"/>
      </c:barChart>
      <c:catAx>
        <c:axId val="77653888"/>
        <c:scaling>
          <c:orientation val="minMax"/>
        </c:scaling>
        <c:axPos val="b"/>
        <c:tickLblPos val="nextTo"/>
        <c:txPr>
          <a:bodyPr/>
          <a:lstStyle/>
          <a:p>
            <a:pPr>
              <a:defRPr lang="es-ES"/>
            </a:pPr>
            <a:endParaRPr lang="en-US"/>
          </a:p>
        </c:txPr>
        <c:crossAx val="77655424"/>
        <c:crosses val="autoZero"/>
        <c:auto val="1"/>
        <c:lblAlgn val="ctr"/>
        <c:lblOffset val="100"/>
      </c:catAx>
      <c:valAx>
        <c:axId val="77655424"/>
        <c:scaling>
          <c:orientation val="minMax"/>
        </c:scaling>
        <c:axPos val="l"/>
        <c:majorGridlines/>
        <c:numFmt formatCode="General" sourceLinked="1"/>
        <c:tickLblPos val="nextTo"/>
        <c:txPr>
          <a:bodyPr/>
          <a:lstStyle/>
          <a:p>
            <a:pPr>
              <a:defRPr lang="es-ES"/>
            </a:pPr>
            <a:endParaRPr lang="en-US"/>
          </a:p>
        </c:txPr>
        <c:crossAx val="77653888"/>
        <c:crosses val="autoZero"/>
        <c:crossBetween val="between"/>
      </c:valAx>
    </c:plotArea>
    <c:legend>
      <c:legendPos val="r"/>
      <c:layout/>
      <c:txPr>
        <a:bodyPr/>
        <a:lstStyle/>
        <a:p>
          <a:pPr>
            <a:defRPr lang="es-ES"/>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6"/>
  <c:chart>
    <c:plotArea>
      <c:layout>
        <c:manualLayout>
          <c:layoutTarget val="inner"/>
          <c:xMode val="edge"/>
          <c:yMode val="edge"/>
          <c:x val="9.5541752191468737E-2"/>
          <c:y val="2.7869114194973774E-2"/>
          <c:w val="0.78916896911874657"/>
          <c:h val="0.87440365560029665"/>
        </c:manualLayout>
      </c:layout>
      <c:barChart>
        <c:barDir val="col"/>
        <c:grouping val="clustered"/>
        <c:ser>
          <c:idx val="0"/>
          <c:order val="0"/>
          <c:tx>
            <c:strRef>
              <c:f>Hoja1!$B$1</c:f>
              <c:strCache>
                <c:ptCount val="1"/>
                <c:pt idx="0">
                  <c:v>Usuario 1</c:v>
                </c:pt>
              </c:strCache>
            </c:strRef>
          </c:tx>
          <c:cat>
            <c:strRef>
              <c:f>Hoja1!$A$2:$A$4</c:f>
              <c:strCache>
                <c:ptCount val="3"/>
                <c:pt idx="0">
                  <c:v>Nº acciones</c:v>
                </c:pt>
                <c:pt idx="1">
                  <c:v>Nº errores</c:v>
                </c:pt>
                <c:pt idx="2">
                  <c:v>Ratio tareas</c:v>
                </c:pt>
              </c:strCache>
            </c:strRef>
          </c:cat>
          <c:val>
            <c:numRef>
              <c:f>Hoja1!$B$2:$B$4</c:f>
              <c:numCache>
                <c:formatCode>General</c:formatCode>
                <c:ptCount val="3"/>
                <c:pt idx="0">
                  <c:v>11</c:v>
                </c:pt>
                <c:pt idx="1">
                  <c:v>2</c:v>
                </c:pt>
                <c:pt idx="2">
                  <c:v>1</c:v>
                </c:pt>
              </c:numCache>
            </c:numRef>
          </c:val>
        </c:ser>
        <c:ser>
          <c:idx val="1"/>
          <c:order val="1"/>
          <c:tx>
            <c:strRef>
              <c:f>Hoja1!$C$1</c:f>
              <c:strCache>
                <c:ptCount val="1"/>
                <c:pt idx="0">
                  <c:v>Usuario 2</c:v>
                </c:pt>
              </c:strCache>
            </c:strRef>
          </c:tx>
          <c:cat>
            <c:strRef>
              <c:f>Hoja1!$A$2:$A$4</c:f>
              <c:strCache>
                <c:ptCount val="3"/>
                <c:pt idx="0">
                  <c:v>Nº acciones</c:v>
                </c:pt>
                <c:pt idx="1">
                  <c:v>Nº errores</c:v>
                </c:pt>
                <c:pt idx="2">
                  <c:v>Ratio tareas</c:v>
                </c:pt>
              </c:strCache>
            </c:strRef>
          </c:cat>
          <c:val>
            <c:numRef>
              <c:f>Hoja1!$C$2:$C$4</c:f>
              <c:numCache>
                <c:formatCode>General</c:formatCode>
                <c:ptCount val="3"/>
                <c:pt idx="0">
                  <c:v>10</c:v>
                </c:pt>
                <c:pt idx="1">
                  <c:v>1</c:v>
                </c:pt>
                <c:pt idx="2">
                  <c:v>1</c:v>
                </c:pt>
              </c:numCache>
            </c:numRef>
          </c:val>
        </c:ser>
        <c:ser>
          <c:idx val="2"/>
          <c:order val="2"/>
          <c:tx>
            <c:strRef>
              <c:f>Hoja1!$D$1</c:f>
              <c:strCache>
                <c:ptCount val="1"/>
                <c:pt idx="0">
                  <c:v>Usuario3</c:v>
                </c:pt>
              </c:strCache>
            </c:strRef>
          </c:tx>
          <c:cat>
            <c:strRef>
              <c:f>Hoja1!$A$2:$A$4</c:f>
              <c:strCache>
                <c:ptCount val="3"/>
                <c:pt idx="0">
                  <c:v>Nº acciones</c:v>
                </c:pt>
                <c:pt idx="1">
                  <c:v>Nº errores</c:v>
                </c:pt>
                <c:pt idx="2">
                  <c:v>Ratio tareas</c:v>
                </c:pt>
              </c:strCache>
            </c:strRef>
          </c:cat>
          <c:val>
            <c:numRef>
              <c:f>Hoja1!$D$2:$D$4</c:f>
              <c:numCache>
                <c:formatCode>General</c:formatCode>
                <c:ptCount val="3"/>
                <c:pt idx="0">
                  <c:v>12</c:v>
                </c:pt>
                <c:pt idx="1">
                  <c:v>4</c:v>
                </c:pt>
                <c:pt idx="2">
                  <c:v>1</c:v>
                </c:pt>
              </c:numCache>
            </c:numRef>
          </c:val>
        </c:ser>
        <c:ser>
          <c:idx val="3"/>
          <c:order val="3"/>
          <c:tx>
            <c:strRef>
              <c:f>Hoja1!$E$1</c:f>
              <c:strCache>
                <c:ptCount val="1"/>
                <c:pt idx="0">
                  <c:v>Usuario 4</c:v>
                </c:pt>
              </c:strCache>
            </c:strRef>
          </c:tx>
          <c:cat>
            <c:strRef>
              <c:f>Hoja1!$A$2:$A$4</c:f>
              <c:strCache>
                <c:ptCount val="3"/>
                <c:pt idx="0">
                  <c:v>Nº acciones</c:v>
                </c:pt>
                <c:pt idx="1">
                  <c:v>Nº errores</c:v>
                </c:pt>
                <c:pt idx="2">
                  <c:v>Ratio tareas</c:v>
                </c:pt>
              </c:strCache>
            </c:strRef>
          </c:cat>
          <c:val>
            <c:numRef>
              <c:f>Hoja1!$E$2:$E$4</c:f>
              <c:numCache>
                <c:formatCode>General</c:formatCode>
                <c:ptCount val="3"/>
                <c:pt idx="0">
                  <c:v>7</c:v>
                </c:pt>
                <c:pt idx="1">
                  <c:v>0</c:v>
                </c:pt>
                <c:pt idx="2">
                  <c:v>1</c:v>
                </c:pt>
              </c:numCache>
            </c:numRef>
          </c:val>
        </c:ser>
        <c:ser>
          <c:idx val="4"/>
          <c:order val="4"/>
          <c:tx>
            <c:strRef>
              <c:f>Hoja1!$F$1</c:f>
              <c:strCache>
                <c:ptCount val="1"/>
                <c:pt idx="0">
                  <c:v>Valor medio</c:v>
                </c:pt>
              </c:strCache>
            </c:strRef>
          </c:tx>
          <c:cat>
            <c:strRef>
              <c:f>Hoja1!$A$2:$A$4</c:f>
              <c:strCache>
                <c:ptCount val="3"/>
                <c:pt idx="0">
                  <c:v>Nº acciones</c:v>
                </c:pt>
                <c:pt idx="1">
                  <c:v>Nº errores</c:v>
                </c:pt>
                <c:pt idx="2">
                  <c:v>Ratio tareas</c:v>
                </c:pt>
              </c:strCache>
            </c:strRef>
          </c:cat>
          <c:val>
            <c:numRef>
              <c:f>Hoja1!$F$2:$F$4</c:f>
              <c:numCache>
                <c:formatCode>General</c:formatCode>
                <c:ptCount val="3"/>
                <c:pt idx="0">
                  <c:v>9.75</c:v>
                </c:pt>
                <c:pt idx="1">
                  <c:v>0.75000000000000078</c:v>
                </c:pt>
                <c:pt idx="2">
                  <c:v>1</c:v>
                </c:pt>
              </c:numCache>
            </c:numRef>
          </c:val>
        </c:ser>
        <c:axId val="77686656"/>
        <c:axId val="77688192"/>
      </c:barChart>
      <c:catAx>
        <c:axId val="77686656"/>
        <c:scaling>
          <c:orientation val="minMax"/>
        </c:scaling>
        <c:axPos val="b"/>
        <c:numFmt formatCode="General" sourceLinked="1"/>
        <c:tickLblPos val="nextTo"/>
        <c:txPr>
          <a:bodyPr/>
          <a:lstStyle/>
          <a:p>
            <a:pPr>
              <a:defRPr lang="es-ES"/>
            </a:pPr>
            <a:endParaRPr lang="en-US"/>
          </a:p>
        </c:txPr>
        <c:crossAx val="77688192"/>
        <c:crosses val="autoZero"/>
        <c:auto val="1"/>
        <c:lblAlgn val="ctr"/>
        <c:lblOffset val="100"/>
      </c:catAx>
      <c:valAx>
        <c:axId val="77688192"/>
        <c:scaling>
          <c:orientation val="minMax"/>
        </c:scaling>
        <c:axPos val="l"/>
        <c:majorGridlines/>
        <c:numFmt formatCode="General" sourceLinked="1"/>
        <c:tickLblPos val="nextTo"/>
        <c:txPr>
          <a:bodyPr/>
          <a:lstStyle/>
          <a:p>
            <a:pPr>
              <a:defRPr lang="es-ES"/>
            </a:pPr>
            <a:endParaRPr lang="en-US"/>
          </a:p>
        </c:txPr>
        <c:crossAx val="77686656"/>
        <c:crosses val="autoZero"/>
        <c:crossBetween val="between"/>
      </c:valAx>
    </c:plotArea>
    <c:legend>
      <c:legendPos val="r"/>
      <c:layout/>
      <c:txPr>
        <a:bodyPr/>
        <a:lstStyle/>
        <a:p>
          <a:pPr>
            <a:defRPr lang="es-ES"/>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26"/>
  <c:chart>
    <c:plotArea>
      <c:layout>
        <c:manualLayout>
          <c:layoutTarget val="inner"/>
          <c:xMode val="edge"/>
          <c:yMode val="edge"/>
          <c:x val="3.1203296252107257E-2"/>
          <c:y val="7.1442570543804998E-2"/>
          <c:w val="0.82258700600813561"/>
          <c:h val="0.85238707497677213"/>
        </c:manualLayout>
      </c:layout>
      <c:barChart>
        <c:barDir val="col"/>
        <c:grouping val="clustered"/>
        <c:ser>
          <c:idx val="0"/>
          <c:order val="0"/>
          <c:tx>
            <c:strRef>
              <c:f>Hoja1!$B$1</c:f>
              <c:strCache>
                <c:ptCount val="1"/>
                <c:pt idx="0">
                  <c:v>Usuario 1</c:v>
                </c:pt>
              </c:strCache>
            </c:strRef>
          </c:tx>
          <c:cat>
            <c:strRef>
              <c:f>Hoja1!$A$2:$A$11</c:f>
              <c:strCache>
                <c:ptCount val="10"/>
                <c:pt idx="0">
                  <c:v>Pregunta 1</c:v>
                </c:pt>
                <c:pt idx="1">
                  <c:v>Pregunta 2</c:v>
                </c:pt>
                <c:pt idx="2">
                  <c:v>Pregunta 3</c:v>
                </c:pt>
                <c:pt idx="3">
                  <c:v>Pregunta 4</c:v>
                </c:pt>
                <c:pt idx="4">
                  <c:v>Pregunta 5</c:v>
                </c:pt>
                <c:pt idx="5">
                  <c:v>Pregunta 6</c:v>
                </c:pt>
                <c:pt idx="6">
                  <c:v>Pregunta 7</c:v>
                </c:pt>
                <c:pt idx="7">
                  <c:v>Pregunta 8</c:v>
                </c:pt>
                <c:pt idx="8">
                  <c:v>Pregunta 9</c:v>
                </c:pt>
                <c:pt idx="9">
                  <c:v>Pregunta 10</c:v>
                </c:pt>
              </c:strCache>
            </c:strRef>
          </c:cat>
          <c:val>
            <c:numRef>
              <c:f>Hoja1!$B$2:$B$11</c:f>
              <c:numCache>
                <c:formatCode>General</c:formatCode>
                <c:ptCount val="10"/>
                <c:pt idx="0">
                  <c:v>4</c:v>
                </c:pt>
                <c:pt idx="1">
                  <c:v>2</c:v>
                </c:pt>
                <c:pt idx="2">
                  <c:v>4</c:v>
                </c:pt>
                <c:pt idx="3">
                  <c:v>1</c:v>
                </c:pt>
                <c:pt idx="4">
                  <c:v>3</c:v>
                </c:pt>
                <c:pt idx="5">
                  <c:v>2</c:v>
                </c:pt>
                <c:pt idx="6">
                  <c:v>4</c:v>
                </c:pt>
                <c:pt idx="7">
                  <c:v>1</c:v>
                </c:pt>
                <c:pt idx="8">
                  <c:v>4</c:v>
                </c:pt>
                <c:pt idx="9">
                  <c:v>1</c:v>
                </c:pt>
              </c:numCache>
            </c:numRef>
          </c:val>
        </c:ser>
        <c:ser>
          <c:idx val="1"/>
          <c:order val="1"/>
          <c:tx>
            <c:strRef>
              <c:f>Hoja1!$C$1</c:f>
              <c:strCache>
                <c:ptCount val="1"/>
                <c:pt idx="0">
                  <c:v>Usuario 2</c:v>
                </c:pt>
              </c:strCache>
            </c:strRef>
          </c:tx>
          <c:cat>
            <c:strRef>
              <c:f>Hoja1!$A$2:$A$11</c:f>
              <c:strCache>
                <c:ptCount val="10"/>
                <c:pt idx="0">
                  <c:v>Pregunta 1</c:v>
                </c:pt>
                <c:pt idx="1">
                  <c:v>Pregunta 2</c:v>
                </c:pt>
                <c:pt idx="2">
                  <c:v>Pregunta 3</c:v>
                </c:pt>
                <c:pt idx="3">
                  <c:v>Pregunta 4</c:v>
                </c:pt>
                <c:pt idx="4">
                  <c:v>Pregunta 5</c:v>
                </c:pt>
                <c:pt idx="5">
                  <c:v>Pregunta 6</c:v>
                </c:pt>
                <c:pt idx="6">
                  <c:v>Pregunta 7</c:v>
                </c:pt>
                <c:pt idx="7">
                  <c:v>Pregunta 8</c:v>
                </c:pt>
                <c:pt idx="8">
                  <c:v>Pregunta 9</c:v>
                </c:pt>
                <c:pt idx="9">
                  <c:v>Pregunta 10</c:v>
                </c:pt>
              </c:strCache>
            </c:strRef>
          </c:cat>
          <c:val>
            <c:numRef>
              <c:f>Hoja1!$C$2:$C$11</c:f>
              <c:numCache>
                <c:formatCode>General</c:formatCode>
                <c:ptCount val="10"/>
                <c:pt idx="0">
                  <c:v>3</c:v>
                </c:pt>
                <c:pt idx="1">
                  <c:v>2</c:v>
                </c:pt>
                <c:pt idx="2">
                  <c:v>4</c:v>
                </c:pt>
                <c:pt idx="3">
                  <c:v>1</c:v>
                </c:pt>
                <c:pt idx="4">
                  <c:v>3</c:v>
                </c:pt>
                <c:pt idx="5">
                  <c:v>2</c:v>
                </c:pt>
                <c:pt idx="6">
                  <c:v>3</c:v>
                </c:pt>
                <c:pt idx="7">
                  <c:v>2</c:v>
                </c:pt>
                <c:pt idx="8">
                  <c:v>3</c:v>
                </c:pt>
                <c:pt idx="9">
                  <c:v>1</c:v>
                </c:pt>
              </c:numCache>
            </c:numRef>
          </c:val>
        </c:ser>
        <c:ser>
          <c:idx val="2"/>
          <c:order val="2"/>
          <c:tx>
            <c:strRef>
              <c:f>Hoja1!$D$1</c:f>
              <c:strCache>
                <c:ptCount val="1"/>
                <c:pt idx="0">
                  <c:v>Usuario 3</c:v>
                </c:pt>
              </c:strCache>
            </c:strRef>
          </c:tx>
          <c:cat>
            <c:strRef>
              <c:f>Hoja1!$A$2:$A$11</c:f>
              <c:strCache>
                <c:ptCount val="10"/>
                <c:pt idx="0">
                  <c:v>Pregunta 1</c:v>
                </c:pt>
                <c:pt idx="1">
                  <c:v>Pregunta 2</c:v>
                </c:pt>
                <c:pt idx="2">
                  <c:v>Pregunta 3</c:v>
                </c:pt>
                <c:pt idx="3">
                  <c:v>Pregunta 4</c:v>
                </c:pt>
                <c:pt idx="4">
                  <c:v>Pregunta 5</c:v>
                </c:pt>
                <c:pt idx="5">
                  <c:v>Pregunta 6</c:v>
                </c:pt>
                <c:pt idx="6">
                  <c:v>Pregunta 7</c:v>
                </c:pt>
                <c:pt idx="7">
                  <c:v>Pregunta 8</c:v>
                </c:pt>
                <c:pt idx="8">
                  <c:v>Pregunta 9</c:v>
                </c:pt>
                <c:pt idx="9">
                  <c:v>Pregunta 10</c:v>
                </c:pt>
              </c:strCache>
            </c:strRef>
          </c:cat>
          <c:val>
            <c:numRef>
              <c:f>Hoja1!$D$2:$D$11</c:f>
              <c:numCache>
                <c:formatCode>General</c:formatCode>
                <c:ptCount val="10"/>
                <c:pt idx="0">
                  <c:v>4</c:v>
                </c:pt>
                <c:pt idx="1">
                  <c:v>3</c:v>
                </c:pt>
                <c:pt idx="2">
                  <c:v>3</c:v>
                </c:pt>
                <c:pt idx="3">
                  <c:v>1</c:v>
                </c:pt>
                <c:pt idx="4">
                  <c:v>4</c:v>
                </c:pt>
                <c:pt idx="5">
                  <c:v>2</c:v>
                </c:pt>
                <c:pt idx="6">
                  <c:v>5</c:v>
                </c:pt>
                <c:pt idx="7">
                  <c:v>1</c:v>
                </c:pt>
                <c:pt idx="8">
                  <c:v>5</c:v>
                </c:pt>
                <c:pt idx="9">
                  <c:v>2</c:v>
                </c:pt>
              </c:numCache>
            </c:numRef>
          </c:val>
        </c:ser>
        <c:ser>
          <c:idx val="3"/>
          <c:order val="3"/>
          <c:tx>
            <c:strRef>
              <c:f>Hoja1!$E$1</c:f>
              <c:strCache>
                <c:ptCount val="1"/>
                <c:pt idx="0">
                  <c:v>Usuario 4</c:v>
                </c:pt>
              </c:strCache>
            </c:strRef>
          </c:tx>
          <c:cat>
            <c:strRef>
              <c:f>Hoja1!$A$2:$A$11</c:f>
              <c:strCache>
                <c:ptCount val="10"/>
                <c:pt idx="0">
                  <c:v>Pregunta 1</c:v>
                </c:pt>
                <c:pt idx="1">
                  <c:v>Pregunta 2</c:v>
                </c:pt>
                <c:pt idx="2">
                  <c:v>Pregunta 3</c:v>
                </c:pt>
                <c:pt idx="3">
                  <c:v>Pregunta 4</c:v>
                </c:pt>
                <c:pt idx="4">
                  <c:v>Pregunta 5</c:v>
                </c:pt>
                <c:pt idx="5">
                  <c:v>Pregunta 6</c:v>
                </c:pt>
                <c:pt idx="6">
                  <c:v>Pregunta 7</c:v>
                </c:pt>
                <c:pt idx="7">
                  <c:v>Pregunta 8</c:v>
                </c:pt>
                <c:pt idx="8">
                  <c:v>Pregunta 9</c:v>
                </c:pt>
                <c:pt idx="9">
                  <c:v>Pregunta 10</c:v>
                </c:pt>
              </c:strCache>
            </c:strRef>
          </c:cat>
          <c:val>
            <c:numRef>
              <c:f>Hoja1!$E$2:$E$11</c:f>
              <c:numCache>
                <c:formatCode>General</c:formatCode>
                <c:ptCount val="10"/>
                <c:pt idx="0">
                  <c:v>4</c:v>
                </c:pt>
                <c:pt idx="1">
                  <c:v>1</c:v>
                </c:pt>
                <c:pt idx="2">
                  <c:v>3</c:v>
                </c:pt>
                <c:pt idx="3">
                  <c:v>1</c:v>
                </c:pt>
                <c:pt idx="4">
                  <c:v>2</c:v>
                </c:pt>
                <c:pt idx="5">
                  <c:v>1</c:v>
                </c:pt>
                <c:pt idx="6">
                  <c:v>3</c:v>
                </c:pt>
                <c:pt idx="7">
                  <c:v>1</c:v>
                </c:pt>
                <c:pt idx="8">
                  <c:v>2</c:v>
                </c:pt>
                <c:pt idx="9">
                  <c:v>1</c:v>
                </c:pt>
              </c:numCache>
            </c:numRef>
          </c:val>
        </c:ser>
        <c:axId val="77664640"/>
        <c:axId val="77666176"/>
      </c:barChart>
      <c:catAx>
        <c:axId val="77664640"/>
        <c:scaling>
          <c:orientation val="minMax"/>
        </c:scaling>
        <c:axPos val="b"/>
        <c:numFmt formatCode="General" sourceLinked="1"/>
        <c:tickLblPos val="nextTo"/>
        <c:txPr>
          <a:bodyPr/>
          <a:lstStyle/>
          <a:p>
            <a:pPr>
              <a:defRPr lang="es-ES"/>
            </a:pPr>
            <a:endParaRPr lang="en-US"/>
          </a:p>
        </c:txPr>
        <c:crossAx val="77666176"/>
        <c:crosses val="autoZero"/>
        <c:auto val="1"/>
        <c:lblAlgn val="ctr"/>
        <c:lblOffset val="100"/>
      </c:catAx>
      <c:valAx>
        <c:axId val="77666176"/>
        <c:scaling>
          <c:orientation val="minMax"/>
        </c:scaling>
        <c:axPos val="l"/>
        <c:majorGridlines/>
        <c:numFmt formatCode="General" sourceLinked="1"/>
        <c:tickLblPos val="nextTo"/>
        <c:txPr>
          <a:bodyPr/>
          <a:lstStyle/>
          <a:p>
            <a:pPr>
              <a:defRPr lang="es-ES"/>
            </a:pPr>
            <a:endParaRPr lang="en-US"/>
          </a:p>
        </c:txPr>
        <c:crossAx val="77664640"/>
        <c:crosses val="autoZero"/>
        <c:crossBetween val="between"/>
      </c:valAx>
    </c:plotArea>
    <c:legend>
      <c:legendPos val="r"/>
      <c:layout/>
      <c:txPr>
        <a:bodyPr/>
        <a:lstStyle/>
        <a:p>
          <a:pPr>
            <a:defRPr lang="es-ES"/>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12/04/15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12/04/15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12/04/15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12/04/15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12/04/15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12/04/15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12/04/15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12/04/15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12/04/15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12/04/15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12/04/15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12/04/15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google.es/url?sa=i&amp;rct=j&amp;q=&amp;esrc=s&amp;source=images&amp;cd=&amp;cad=rja&amp;uact=8&amp;ved=0CAcQjRw&amp;url=http://angelicacienciaatualcancez.blogspot.com/2012/03/la-reaccion-quimica.html&amp;ei=0mwqVeS2CJXjarXDgdgM&amp;bvm=bv.90491159,d.ZWU&amp;psig=AFQjCNHdMKFELGefVAVtFVoFe-0syD8O8w&amp;ust=1428930123751558"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548680"/>
            <a:ext cx="7772400" cy="1470025"/>
          </a:xfrm>
        </p:spPr>
        <p:txBody>
          <a:bodyPr>
            <a:normAutofit/>
          </a:bodyPr>
          <a:lstStyle/>
          <a:p>
            <a:r>
              <a:rPr lang="es-ES" sz="4800" dirty="0" smtClean="0">
                <a:latin typeface="Cooper Black" pitchFamily="18" charset="0"/>
              </a:rPr>
              <a:t>PROYECTO GRUPO 25</a:t>
            </a:r>
            <a:endParaRPr lang="es-ES" sz="4800" dirty="0">
              <a:latin typeface="Cooper Black" pitchFamily="18" charset="0"/>
            </a:endParaRPr>
          </a:p>
        </p:txBody>
      </p:sp>
      <p:sp>
        <p:nvSpPr>
          <p:cNvPr id="3" name="2 Subtítulo"/>
          <p:cNvSpPr>
            <a:spLocks noGrp="1"/>
          </p:cNvSpPr>
          <p:nvPr>
            <p:ph type="subTitle" idx="1"/>
          </p:nvPr>
        </p:nvSpPr>
        <p:spPr>
          <a:xfrm>
            <a:off x="1547664" y="3429000"/>
            <a:ext cx="6192688" cy="2160240"/>
          </a:xfrm>
        </p:spPr>
        <p:txBody>
          <a:bodyPr>
            <a:normAutofit fontScale="92500" lnSpcReduction="20000"/>
          </a:bodyPr>
          <a:lstStyle/>
          <a:p>
            <a:r>
              <a:rPr lang="es-ES" sz="2400" dirty="0" smtClean="0">
                <a:solidFill>
                  <a:schemeClr val="tx1"/>
                </a:solidFill>
                <a:latin typeface="Arial Black" pitchFamily="34" charset="0"/>
              </a:rPr>
              <a:t>Rubén Ibáñez Redondo</a:t>
            </a:r>
          </a:p>
          <a:p>
            <a:r>
              <a:rPr lang="es-ES" sz="2400" dirty="0" smtClean="0">
                <a:solidFill>
                  <a:schemeClr val="tx1"/>
                </a:solidFill>
                <a:latin typeface="Arial Black" pitchFamily="34" charset="0"/>
              </a:rPr>
              <a:t>Óscar Gómez Arqueros</a:t>
            </a:r>
          </a:p>
          <a:p>
            <a:r>
              <a:rPr lang="es-ES" sz="2400" dirty="0" smtClean="0">
                <a:solidFill>
                  <a:schemeClr val="tx1"/>
                </a:solidFill>
                <a:latin typeface="Arial Black" pitchFamily="34" charset="0"/>
              </a:rPr>
              <a:t>Sergio Vega Adrián </a:t>
            </a:r>
          </a:p>
          <a:p>
            <a:r>
              <a:rPr lang="es-ES" sz="2400" dirty="0" smtClean="0">
                <a:solidFill>
                  <a:schemeClr val="tx1"/>
                </a:solidFill>
                <a:latin typeface="Arial Black" pitchFamily="34" charset="0"/>
              </a:rPr>
              <a:t>Samuel Moreno Mateos</a:t>
            </a:r>
          </a:p>
          <a:p>
            <a:endParaRPr lang="es-ES" sz="2400" dirty="0" smtClean="0">
              <a:solidFill>
                <a:schemeClr val="tx1"/>
              </a:solidFill>
              <a:latin typeface="Arial Black" pitchFamily="34" charset="0"/>
            </a:endParaRPr>
          </a:p>
          <a:p>
            <a:r>
              <a:rPr lang="es-ES" sz="2400" dirty="0" smtClean="0">
                <a:solidFill>
                  <a:schemeClr val="tx1"/>
                </a:solidFill>
                <a:latin typeface="Arial Black" pitchFamily="34" charset="0"/>
              </a:rPr>
              <a:t>11-04-2015</a:t>
            </a:r>
            <a:endParaRPr lang="es-ES" sz="2400" dirty="0">
              <a:solidFill>
                <a:schemeClr val="tx1"/>
              </a:solidFill>
              <a:latin typeface="Arial Black" pitchFamily="34" charset="0"/>
            </a:endParaRPr>
          </a:p>
        </p:txBody>
      </p:sp>
      <p:sp>
        <p:nvSpPr>
          <p:cNvPr id="4" name="2 Subtítulo"/>
          <p:cNvSpPr txBox="1">
            <a:spLocks/>
          </p:cNvSpPr>
          <p:nvPr/>
        </p:nvSpPr>
        <p:spPr>
          <a:xfrm>
            <a:off x="1556048" y="2141240"/>
            <a:ext cx="6120680" cy="1224136"/>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4800" b="0" i="0" u="none" strike="noStrike" kern="1200" cap="none" spc="0" normalizeH="0" baseline="0" noProof="0" smtClean="0">
                <a:ln>
                  <a:noFill/>
                </a:ln>
                <a:solidFill>
                  <a:schemeClr val="tx1"/>
                </a:solidFill>
                <a:effectLst/>
                <a:uLnTx/>
                <a:uFillTx/>
                <a:latin typeface="Britannic Bold" pitchFamily="34" charset="0"/>
                <a:ea typeface="+mn-ea"/>
                <a:cs typeface="+mn-cs"/>
              </a:rPr>
              <a:t>IPOseries</a:t>
            </a:r>
            <a:endParaRPr kumimoji="0" lang="es-ES" sz="4800" b="0" i="0" u="none" strike="noStrike" kern="1200" cap="none" spc="0" normalizeH="0" baseline="0" noProof="0" dirty="0">
              <a:ln>
                <a:noFill/>
              </a:ln>
              <a:solidFill>
                <a:schemeClr val="tx1"/>
              </a:solidFill>
              <a:effectLst/>
              <a:uLnTx/>
              <a:uFillTx/>
              <a:latin typeface="Britannic Bold" pitchFamily="34"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16632"/>
            <a:ext cx="7772400" cy="1470025"/>
          </a:xfrm>
        </p:spPr>
        <p:txBody>
          <a:bodyPr>
            <a:normAutofit/>
          </a:bodyPr>
          <a:lstStyle/>
          <a:p>
            <a:r>
              <a:rPr lang="es-ES" sz="5400" b="1" u="sng" dirty="0" smtClean="0"/>
              <a:t>Diseño B Del Dispositivo </a:t>
            </a:r>
            <a:endParaRPr lang="es-ES" sz="5400" b="1" u="sng" dirty="0"/>
          </a:p>
        </p:txBody>
      </p:sp>
      <p:sp>
        <p:nvSpPr>
          <p:cNvPr id="5" name="4 CuadroTexto"/>
          <p:cNvSpPr txBox="1"/>
          <p:nvPr/>
        </p:nvSpPr>
        <p:spPr>
          <a:xfrm>
            <a:off x="214282" y="2428868"/>
            <a:ext cx="3384376" cy="2554545"/>
          </a:xfrm>
          <a:prstGeom prst="rect">
            <a:avLst/>
          </a:prstGeom>
          <a:noFill/>
        </p:spPr>
        <p:txBody>
          <a:bodyPr wrap="square" rtlCol="0">
            <a:spAutoFit/>
          </a:bodyPr>
          <a:lstStyle/>
          <a:p>
            <a:r>
              <a:rPr lang="es-ES" sz="3200" dirty="0" smtClean="0"/>
              <a:t>Este diseño está orientado a un navegador web accesible a través de un ordenador.</a:t>
            </a:r>
            <a:endParaRPr lang="es-ES" sz="3200" dirty="0"/>
          </a:p>
        </p:txBody>
      </p:sp>
      <p:pic>
        <p:nvPicPr>
          <p:cNvPr id="6" name="5 Imagen" descr="F:\DCIM\101EKAIO\KSCN0001.jpg"/>
          <p:cNvPicPr/>
          <p:nvPr/>
        </p:nvPicPr>
        <p:blipFill>
          <a:blip r:embed="rId2" cstate="print"/>
          <a:srcRect/>
          <a:stretch>
            <a:fillRect/>
          </a:stretch>
        </p:blipFill>
        <p:spPr bwMode="auto">
          <a:xfrm>
            <a:off x="3857620" y="1412776"/>
            <a:ext cx="4572032" cy="5302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1600200"/>
            <a:ext cx="4286248" cy="5257800"/>
          </a:xfrm>
        </p:spPr>
        <p:txBody>
          <a:bodyPr>
            <a:noAutofit/>
          </a:bodyPr>
          <a:lstStyle/>
          <a:p>
            <a:pPr>
              <a:buNone/>
            </a:pPr>
            <a:r>
              <a:rPr lang="es-ES" dirty="0" smtClean="0"/>
              <a:t>    Dentro de la web podemos encontrar varias pestañas, como series, Noticias, Amigos o Foros, desde las que podemos acceder, por ejemplo, a un capítulo de una serie que estemos siguiendo.</a:t>
            </a:r>
            <a:endParaRPr lang="es-ES" dirty="0"/>
          </a:p>
        </p:txBody>
      </p:sp>
      <p:sp>
        <p:nvSpPr>
          <p:cNvPr id="4" name="1 Título"/>
          <p:cNvSpPr txBox="1">
            <a:spLocks/>
          </p:cNvSpPr>
          <p:nvPr/>
        </p:nvSpPr>
        <p:spPr>
          <a:xfrm>
            <a:off x="683568" y="116632"/>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400" b="1" i="0" u="sng" strike="noStrike" kern="1200" cap="none" spc="0" normalizeH="0" baseline="0" noProof="0" dirty="0" smtClean="0">
                <a:ln>
                  <a:noFill/>
                </a:ln>
                <a:solidFill>
                  <a:schemeClr val="tx1"/>
                </a:solidFill>
                <a:effectLst/>
                <a:uLnTx/>
                <a:uFillTx/>
                <a:latin typeface="+mj-lt"/>
                <a:ea typeface="+mj-ea"/>
                <a:cs typeface="+mj-cs"/>
              </a:rPr>
              <a:t>Diseño B Del Dispositivo </a:t>
            </a:r>
          </a:p>
        </p:txBody>
      </p:sp>
      <p:pic>
        <p:nvPicPr>
          <p:cNvPr id="5" name="4 Imagen" descr="F:\DCIM\101EKAIO\KSCN0001.jpg"/>
          <p:cNvPicPr/>
          <p:nvPr/>
        </p:nvPicPr>
        <p:blipFill>
          <a:blip r:embed="rId2" cstate="print"/>
          <a:srcRect/>
          <a:stretch>
            <a:fillRect/>
          </a:stretch>
        </p:blipFill>
        <p:spPr bwMode="auto">
          <a:xfrm>
            <a:off x="4572000" y="1268760"/>
            <a:ext cx="4320480" cy="5374950"/>
          </a:xfrm>
          <a:prstGeom prst="rect">
            <a:avLst/>
          </a:prstGeom>
          <a:noFill/>
          <a:ln w="9525">
            <a:noFill/>
            <a:miter lim="800000"/>
            <a:headEnd/>
            <a:tailEnd/>
          </a:ln>
        </p:spPr>
      </p:pic>
      <p:pic>
        <p:nvPicPr>
          <p:cNvPr id="1026" name="Picture 2" descr="F:\DCIM\101EKAIO\KSCN0001.jpg"/>
          <p:cNvPicPr>
            <a:picLocks noChangeAspect="1" noChangeArrowheads="1"/>
          </p:cNvPicPr>
          <p:nvPr/>
        </p:nvPicPr>
        <p:blipFill>
          <a:blip r:embed="rId3" cstate="print"/>
          <a:srcRect/>
          <a:stretch>
            <a:fillRect/>
          </a:stretch>
        </p:blipFill>
        <p:spPr bwMode="auto">
          <a:xfrm>
            <a:off x="5652120" y="1916832"/>
            <a:ext cx="1656184" cy="75665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683568" y="116632"/>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400" b="1" i="0" u="sng" strike="noStrike" kern="1200" cap="none" spc="0" normalizeH="0" baseline="0" noProof="0" dirty="0" smtClean="0">
                <a:ln>
                  <a:noFill/>
                </a:ln>
                <a:solidFill>
                  <a:schemeClr val="tx1"/>
                </a:solidFill>
                <a:effectLst/>
                <a:uLnTx/>
                <a:uFillTx/>
                <a:latin typeface="+mj-lt"/>
                <a:ea typeface="+mj-ea"/>
                <a:cs typeface="+mj-cs"/>
              </a:rPr>
              <a:t>Diseño B Del Dispositivo </a:t>
            </a:r>
          </a:p>
        </p:txBody>
      </p:sp>
      <p:pic>
        <p:nvPicPr>
          <p:cNvPr id="5" name="4 Imagen" descr="F:\DCIM\101EKAIO\KSCN0001.jpg"/>
          <p:cNvPicPr/>
          <p:nvPr/>
        </p:nvPicPr>
        <p:blipFill>
          <a:blip r:embed="rId2" cstate="print"/>
          <a:srcRect/>
          <a:stretch>
            <a:fillRect/>
          </a:stretch>
        </p:blipFill>
        <p:spPr bwMode="auto">
          <a:xfrm>
            <a:off x="0" y="1340768"/>
            <a:ext cx="3777502" cy="5016806"/>
          </a:xfrm>
          <a:prstGeom prst="rect">
            <a:avLst/>
          </a:prstGeom>
          <a:noFill/>
          <a:ln w="9525">
            <a:noFill/>
            <a:miter lim="800000"/>
            <a:headEnd/>
            <a:tailEnd/>
          </a:ln>
        </p:spPr>
      </p:pic>
      <p:pic>
        <p:nvPicPr>
          <p:cNvPr id="2050" name="Picture 2" descr="F:\DCIM\101EKAIO\KSCN0002.jpg"/>
          <p:cNvPicPr>
            <a:picLocks noChangeAspect="1" noChangeArrowheads="1"/>
          </p:cNvPicPr>
          <p:nvPr/>
        </p:nvPicPr>
        <p:blipFill>
          <a:blip r:embed="rId3" cstate="print"/>
          <a:srcRect/>
          <a:stretch>
            <a:fillRect/>
          </a:stretch>
        </p:blipFill>
        <p:spPr bwMode="auto">
          <a:xfrm>
            <a:off x="1259632" y="2204864"/>
            <a:ext cx="1152128" cy="1229136"/>
          </a:xfrm>
          <a:prstGeom prst="rect">
            <a:avLst/>
          </a:prstGeom>
          <a:noFill/>
        </p:spPr>
      </p:pic>
      <p:pic>
        <p:nvPicPr>
          <p:cNvPr id="7" name="6 Imagen" descr="F:\DCIM\101EKAIO\KSCN0004.jpg"/>
          <p:cNvPicPr/>
          <p:nvPr/>
        </p:nvPicPr>
        <p:blipFill>
          <a:blip r:embed="rId4" cstate="print"/>
          <a:srcRect/>
          <a:stretch>
            <a:fillRect/>
          </a:stretch>
        </p:blipFill>
        <p:spPr bwMode="auto">
          <a:xfrm>
            <a:off x="5076056" y="1628800"/>
            <a:ext cx="3384376" cy="5114478"/>
          </a:xfrm>
          <a:prstGeom prst="rect">
            <a:avLst/>
          </a:prstGeom>
          <a:noFill/>
          <a:ln w="9525">
            <a:noFill/>
            <a:miter lim="800000"/>
            <a:headEnd/>
            <a:tailEnd/>
          </a:ln>
        </p:spPr>
      </p:pic>
      <p:sp>
        <p:nvSpPr>
          <p:cNvPr id="10" name="9 Flecha derecha"/>
          <p:cNvSpPr/>
          <p:nvPr/>
        </p:nvSpPr>
        <p:spPr>
          <a:xfrm>
            <a:off x="3923928" y="3212976"/>
            <a:ext cx="86409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683568" y="116632"/>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400" b="1" i="0" u="sng" strike="noStrike" kern="1200" cap="none" spc="0" normalizeH="0" baseline="0" noProof="0" dirty="0" smtClean="0">
                <a:ln>
                  <a:noFill/>
                </a:ln>
                <a:solidFill>
                  <a:schemeClr val="tx1"/>
                </a:solidFill>
                <a:effectLst/>
                <a:uLnTx/>
                <a:uFillTx/>
                <a:latin typeface="+mj-lt"/>
                <a:ea typeface="+mj-ea"/>
                <a:cs typeface="+mj-cs"/>
              </a:rPr>
              <a:t>Diseño B Del Dispositivo </a:t>
            </a:r>
          </a:p>
        </p:txBody>
      </p:sp>
      <p:sp>
        <p:nvSpPr>
          <p:cNvPr id="6" name="5 CuadroTexto"/>
          <p:cNvSpPr txBox="1"/>
          <p:nvPr/>
        </p:nvSpPr>
        <p:spPr>
          <a:xfrm>
            <a:off x="179512" y="1340768"/>
            <a:ext cx="2592288" cy="5016758"/>
          </a:xfrm>
          <a:prstGeom prst="rect">
            <a:avLst/>
          </a:prstGeom>
          <a:noFill/>
        </p:spPr>
        <p:txBody>
          <a:bodyPr wrap="square" rtlCol="0">
            <a:spAutoFit/>
          </a:bodyPr>
          <a:lstStyle/>
          <a:p>
            <a:r>
              <a:rPr lang="es-ES" sz="3200" dirty="0" smtClean="0"/>
              <a:t>Dentro ya de una serie podremos ver los capítulos emitidos y las próximas emisiones. Haciendo click podremos ver un capítulo.</a:t>
            </a:r>
            <a:endParaRPr lang="es-ES" sz="3200" dirty="0"/>
          </a:p>
        </p:txBody>
      </p:sp>
      <p:pic>
        <p:nvPicPr>
          <p:cNvPr id="7" name="6 Imagen" descr="F:\DCIM\101EKAIO\KSCN0006.jpg"/>
          <p:cNvPicPr/>
          <p:nvPr/>
        </p:nvPicPr>
        <p:blipFill>
          <a:blip r:embed="rId2" cstate="print"/>
          <a:srcRect/>
          <a:stretch>
            <a:fillRect/>
          </a:stretch>
        </p:blipFill>
        <p:spPr bwMode="auto">
          <a:xfrm>
            <a:off x="5868144" y="1700808"/>
            <a:ext cx="3168352" cy="4320480"/>
          </a:xfrm>
          <a:prstGeom prst="rect">
            <a:avLst/>
          </a:prstGeom>
          <a:noFill/>
          <a:ln w="9525">
            <a:noFill/>
            <a:miter lim="800000"/>
            <a:headEnd/>
            <a:tailEnd/>
          </a:ln>
        </p:spPr>
      </p:pic>
      <p:sp>
        <p:nvSpPr>
          <p:cNvPr id="8" name="7 Flecha derecha"/>
          <p:cNvSpPr/>
          <p:nvPr/>
        </p:nvSpPr>
        <p:spPr>
          <a:xfrm>
            <a:off x="5508104" y="4077072"/>
            <a:ext cx="5040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7" name="Picture 3" descr="F:\DCIM\101EKAIO\KSCN0003.jpg"/>
          <p:cNvPicPr>
            <a:picLocks noChangeAspect="1" noChangeArrowheads="1"/>
          </p:cNvPicPr>
          <p:nvPr/>
        </p:nvPicPr>
        <p:blipFill>
          <a:blip r:embed="rId3" cstate="print"/>
          <a:srcRect/>
          <a:stretch>
            <a:fillRect/>
          </a:stretch>
        </p:blipFill>
        <p:spPr bwMode="auto">
          <a:xfrm>
            <a:off x="2643174" y="1714488"/>
            <a:ext cx="3014646" cy="440346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683568" y="116632"/>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400" b="1" i="0" u="sng" strike="noStrike" kern="1200" cap="none" spc="0" normalizeH="0" baseline="0" noProof="0" dirty="0" smtClean="0">
                <a:ln>
                  <a:noFill/>
                </a:ln>
                <a:solidFill>
                  <a:schemeClr val="tx1"/>
                </a:solidFill>
                <a:effectLst/>
                <a:uLnTx/>
                <a:uFillTx/>
                <a:latin typeface="+mj-lt"/>
                <a:ea typeface="+mj-ea"/>
                <a:cs typeface="+mj-cs"/>
              </a:rPr>
              <a:t>Diseño B Del Dispositivo </a:t>
            </a:r>
          </a:p>
        </p:txBody>
      </p:sp>
      <p:sp>
        <p:nvSpPr>
          <p:cNvPr id="5" name="4 CuadroTexto"/>
          <p:cNvSpPr txBox="1"/>
          <p:nvPr/>
        </p:nvSpPr>
        <p:spPr>
          <a:xfrm>
            <a:off x="357158" y="1714488"/>
            <a:ext cx="3676968" cy="3970318"/>
          </a:xfrm>
          <a:prstGeom prst="rect">
            <a:avLst/>
          </a:prstGeom>
          <a:noFill/>
        </p:spPr>
        <p:txBody>
          <a:bodyPr wrap="square" rtlCol="0">
            <a:spAutoFit/>
          </a:bodyPr>
          <a:lstStyle/>
          <a:p>
            <a:r>
              <a:rPr lang="es-ES" sz="2800" dirty="0" smtClean="0"/>
              <a:t>También dispondremos de una lista de series en la que anotar los cuántos capítulos llevamos de una serie, así como las series que estamos siguiendo, </a:t>
            </a:r>
          </a:p>
          <a:p>
            <a:r>
              <a:rPr lang="es-ES" sz="2800" dirty="0" smtClean="0"/>
              <a:t>las completadas y las que queremos ver.</a:t>
            </a:r>
            <a:endParaRPr lang="es-ES" sz="2800" dirty="0"/>
          </a:p>
        </p:txBody>
      </p:sp>
      <p:pic>
        <p:nvPicPr>
          <p:cNvPr id="6" name="5 Imagen" descr="F:\DCIM\101EKAIO\KSCN0008.jpg"/>
          <p:cNvPicPr/>
          <p:nvPr/>
        </p:nvPicPr>
        <p:blipFill>
          <a:blip r:embed="rId2" cstate="print"/>
          <a:srcRect/>
          <a:stretch>
            <a:fillRect/>
          </a:stretch>
        </p:blipFill>
        <p:spPr bwMode="auto">
          <a:xfrm>
            <a:off x="4143372" y="1428736"/>
            <a:ext cx="4500594" cy="5429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547664" y="548680"/>
            <a:ext cx="5616624" cy="707886"/>
          </a:xfrm>
          <a:prstGeom prst="rect">
            <a:avLst/>
          </a:prstGeom>
          <a:noFill/>
        </p:spPr>
        <p:txBody>
          <a:bodyPr wrap="square" rtlCol="0">
            <a:spAutoFit/>
          </a:bodyPr>
          <a:lstStyle/>
          <a:p>
            <a:pPr algn="ctr"/>
            <a:r>
              <a:rPr lang="es-ES" sz="4000" dirty="0" smtClean="0">
                <a:latin typeface="+mj-lt"/>
              </a:rPr>
              <a:t>Planificación Evaluación.</a:t>
            </a:r>
            <a:endParaRPr lang="es-ES" sz="4000" dirty="0">
              <a:latin typeface="+mj-lt"/>
            </a:endParaRPr>
          </a:p>
        </p:txBody>
      </p:sp>
      <p:sp>
        <p:nvSpPr>
          <p:cNvPr id="5" name="4 CuadroTexto"/>
          <p:cNvSpPr txBox="1"/>
          <p:nvPr/>
        </p:nvSpPr>
        <p:spPr>
          <a:xfrm>
            <a:off x="357158" y="1357298"/>
            <a:ext cx="8786842" cy="5170646"/>
          </a:xfrm>
          <a:prstGeom prst="rect">
            <a:avLst/>
          </a:prstGeom>
          <a:noFill/>
        </p:spPr>
        <p:txBody>
          <a:bodyPr wrap="square" rtlCol="0">
            <a:spAutoFit/>
          </a:bodyPr>
          <a:lstStyle/>
          <a:p>
            <a:pPr algn="just">
              <a:buFont typeface="Arial" pitchFamily="34" charset="0"/>
              <a:buChar char="•"/>
            </a:pPr>
            <a:r>
              <a:rPr lang="es-ES" sz="2400" dirty="0" smtClean="0"/>
              <a:t>Reservamos una tarde para ir a la a casa de uno de los componentes del grupo    a realizar la evaluación.</a:t>
            </a:r>
            <a:endParaRPr lang="es-ES" sz="2400" dirty="0"/>
          </a:p>
          <a:p>
            <a:pPr algn="just">
              <a:buFont typeface="Arial" pitchFamily="34" charset="0"/>
              <a:buChar char="•"/>
            </a:pPr>
            <a:r>
              <a:rPr lang="es-ES" sz="2400" dirty="0" smtClean="0"/>
              <a:t>Establecimos los roles para la evaluación y su correspondiente rotación.</a:t>
            </a:r>
          </a:p>
          <a:p>
            <a:pPr algn="just">
              <a:buFont typeface="Arial" pitchFamily="34" charset="0"/>
              <a:buChar char="•"/>
            </a:pPr>
            <a:r>
              <a:rPr lang="es-ES" sz="2400" dirty="0" smtClean="0"/>
              <a:t>Contactamos con los usuarios usados para el proyecto anteriormente y conseguimos reunir a 4 de ellos para esa tarde.</a:t>
            </a:r>
          </a:p>
          <a:p>
            <a:pPr algn="just">
              <a:buFont typeface="Arial" pitchFamily="34" charset="0"/>
              <a:buChar char="•"/>
            </a:pPr>
            <a:r>
              <a:rPr lang="es-ES" sz="2400" dirty="0" smtClean="0"/>
              <a:t>En primer lugar les entregaríamos el cuestionario personal, después realizaríamos la observación mientras completaban la tarea pedida y finalmente, les pasaríamos el cuestionario de impresiones y el de satisfacción.</a:t>
            </a:r>
          </a:p>
          <a:p>
            <a:pPr algn="just">
              <a:buFont typeface="Arial" pitchFamily="34" charset="0"/>
              <a:buChar char="•"/>
            </a:pPr>
            <a:r>
              <a:rPr lang="es-ES" sz="2400" dirty="0"/>
              <a:t>L</a:t>
            </a:r>
            <a:r>
              <a:rPr lang="es-ES" sz="2400" dirty="0" smtClean="0"/>
              <a:t>a tarea pedida a los usuarios era encontrar una determinada serie en la aplicación por la opción de “orden alfabético” y marcar una determinado capítulo como “visto”.</a:t>
            </a:r>
          </a:p>
          <a:p>
            <a:endParaRPr lang="es-E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979712" y="620688"/>
            <a:ext cx="5040560" cy="707886"/>
          </a:xfrm>
          <a:prstGeom prst="rect">
            <a:avLst/>
          </a:prstGeom>
          <a:noFill/>
        </p:spPr>
        <p:txBody>
          <a:bodyPr wrap="square" rtlCol="0">
            <a:spAutoFit/>
          </a:bodyPr>
          <a:lstStyle/>
          <a:p>
            <a:pPr algn="ctr"/>
            <a:r>
              <a:rPr lang="es-ES" sz="4000" dirty="0" smtClean="0">
                <a:latin typeface="+mj-lt"/>
              </a:rPr>
              <a:t>Resultados Evaluación.</a:t>
            </a:r>
            <a:endParaRPr lang="es-ES" sz="4000" dirty="0">
              <a:latin typeface="+mj-lt"/>
            </a:endParaRPr>
          </a:p>
        </p:txBody>
      </p:sp>
      <p:sp>
        <p:nvSpPr>
          <p:cNvPr id="6" name="5 CuadroTexto"/>
          <p:cNvSpPr txBox="1"/>
          <p:nvPr/>
        </p:nvSpPr>
        <p:spPr>
          <a:xfrm>
            <a:off x="571472" y="1412776"/>
            <a:ext cx="8215370" cy="2585323"/>
          </a:xfrm>
          <a:prstGeom prst="rect">
            <a:avLst/>
          </a:prstGeom>
          <a:noFill/>
        </p:spPr>
        <p:txBody>
          <a:bodyPr wrap="square" rtlCol="0">
            <a:spAutoFit/>
          </a:bodyPr>
          <a:lstStyle/>
          <a:p>
            <a:pPr>
              <a:buFont typeface="Arial" pitchFamily="34" charset="0"/>
              <a:buChar char="•"/>
            </a:pPr>
            <a:r>
              <a:rPr lang="es-ES" sz="2400" dirty="0" smtClean="0"/>
              <a:t>Número de acciones: Los usuarios del diseño A han necesitado de media 6 acciones mientras que en el diseño B 9,75 acciones.</a:t>
            </a:r>
          </a:p>
          <a:p>
            <a:pPr>
              <a:buFont typeface="Arial" pitchFamily="34" charset="0"/>
              <a:buChar char="•"/>
            </a:pPr>
            <a:r>
              <a:rPr lang="es-ES" sz="2400" dirty="0" smtClean="0"/>
              <a:t>Errores: En el diseño A la media de errores por usuario es de 0,25 mientras que es de 0,75 en el diseño B.</a:t>
            </a:r>
            <a:endParaRPr lang="es-ES" sz="2400" dirty="0"/>
          </a:p>
          <a:p>
            <a:pPr>
              <a:buFont typeface="Arial" pitchFamily="34" charset="0"/>
              <a:buChar char="•"/>
            </a:pPr>
            <a:r>
              <a:rPr lang="es-ES" sz="2400" dirty="0" smtClean="0"/>
              <a:t>Por otra parte podemos decir que todos los usuarios han </a:t>
            </a:r>
            <a:r>
              <a:rPr lang="es-ES" sz="2400" smtClean="0"/>
              <a:t>conseguido </a:t>
            </a:r>
            <a:r>
              <a:rPr lang="es-ES" sz="2400" smtClean="0"/>
              <a:t>llevar </a:t>
            </a:r>
            <a:r>
              <a:rPr lang="es-ES" sz="2400" dirty="0" smtClean="0"/>
              <a:t>a cabo finalmente la tarea que les pedíamos.</a:t>
            </a:r>
          </a:p>
          <a:p>
            <a:pPr>
              <a:buFont typeface="Wingdings" pitchFamily="2" charset="2"/>
              <a:buChar char="Ø"/>
            </a:pPr>
            <a:endParaRPr lang="es-ES" dirty="0"/>
          </a:p>
        </p:txBody>
      </p:sp>
      <p:graphicFrame>
        <p:nvGraphicFramePr>
          <p:cNvPr id="7" name="6 Gráfico"/>
          <p:cNvGraphicFramePr/>
          <p:nvPr/>
        </p:nvGraphicFramePr>
        <p:xfrm>
          <a:off x="467544" y="3789040"/>
          <a:ext cx="3960440" cy="28803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9 Gráfico"/>
          <p:cNvGraphicFramePr/>
          <p:nvPr/>
        </p:nvGraphicFramePr>
        <p:xfrm>
          <a:off x="4357686" y="3857628"/>
          <a:ext cx="4392488" cy="27809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Gráfico"/>
          <p:cNvGraphicFramePr/>
          <p:nvPr/>
        </p:nvGraphicFramePr>
        <p:xfrm>
          <a:off x="428596" y="1500174"/>
          <a:ext cx="8280920" cy="5112568"/>
        </p:xfrm>
        <a:graphic>
          <a:graphicData uri="http://schemas.openxmlformats.org/drawingml/2006/chart">
            <c:chart xmlns:c="http://schemas.openxmlformats.org/drawingml/2006/chart" xmlns:r="http://schemas.openxmlformats.org/officeDocument/2006/relationships" r:id="rId2"/>
          </a:graphicData>
        </a:graphic>
      </p:graphicFrame>
      <p:sp>
        <p:nvSpPr>
          <p:cNvPr id="7" name="6 CuadroTexto"/>
          <p:cNvSpPr txBox="1"/>
          <p:nvPr/>
        </p:nvSpPr>
        <p:spPr>
          <a:xfrm>
            <a:off x="539553" y="404664"/>
            <a:ext cx="8104414" cy="1077218"/>
          </a:xfrm>
          <a:prstGeom prst="rect">
            <a:avLst/>
          </a:prstGeom>
          <a:noFill/>
        </p:spPr>
        <p:txBody>
          <a:bodyPr wrap="square" rtlCol="0">
            <a:spAutoFit/>
          </a:bodyPr>
          <a:lstStyle/>
          <a:p>
            <a:pPr algn="ctr"/>
            <a:r>
              <a:rPr lang="es-ES" sz="3200" dirty="0" smtClean="0"/>
              <a:t>Diagrama de barras de los resultados del cuestionario de satisfacción:</a:t>
            </a:r>
            <a:endParaRPr lang="es-E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000232" y="214290"/>
            <a:ext cx="5040560" cy="707886"/>
          </a:xfrm>
          <a:prstGeom prst="rect">
            <a:avLst/>
          </a:prstGeom>
          <a:noFill/>
        </p:spPr>
        <p:txBody>
          <a:bodyPr wrap="square" rtlCol="0">
            <a:spAutoFit/>
          </a:bodyPr>
          <a:lstStyle/>
          <a:p>
            <a:pPr algn="ctr"/>
            <a:r>
              <a:rPr lang="es-ES" sz="4000" dirty="0" smtClean="0">
                <a:latin typeface="+mj-lt"/>
              </a:rPr>
              <a:t>Resultados Evaluación.</a:t>
            </a:r>
            <a:endParaRPr lang="es-ES" sz="4000" dirty="0">
              <a:latin typeface="+mj-lt"/>
            </a:endParaRPr>
          </a:p>
        </p:txBody>
      </p:sp>
      <p:sp>
        <p:nvSpPr>
          <p:cNvPr id="6" name="5 CuadroTexto"/>
          <p:cNvSpPr txBox="1"/>
          <p:nvPr/>
        </p:nvSpPr>
        <p:spPr>
          <a:xfrm>
            <a:off x="571472" y="1142984"/>
            <a:ext cx="8286808" cy="5293757"/>
          </a:xfrm>
          <a:prstGeom prst="rect">
            <a:avLst/>
          </a:prstGeom>
          <a:noFill/>
        </p:spPr>
        <p:txBody>
          <a:bodyPr wrap="square" rtlCol="0">
            <a:spAutoFit/>
          </a:bodyPr>
          <a:lstStyle/>
          <a:p>
            <a:r>
              <a:rPr lang="es-ES" sz="2000" dirty="0" smtClean="0"/>
              <a:t>En cuánto al cuestionario de satisfacciones:</a:t>
            </a:r>
          </a:p>
          <a:p>
            <a:r>
              <a:rPr lang="es-ES" sz="2000" dirty="0" smtClean="0"/>
              <a:t>-A los usuarios les gustaría usar el sistema frecuentemente.</a:t>
            </a:r>
          </a:p>
          <a:p>
            <a:r>
              <a:rPr lang="es-ES" sz="2000" dirty="0" smtClean="0"/>
              <a:t>-Los usuarios creen que a veces sistema es innecesariamente complejo.</a:t>
            </a:r>
          </a:p>
          <a:p>
            <a:r>
              <a:rPr lang="es-ES" sz="2000" dirty="0" smtClean="0"/>
              <a:t>-Para los usuarios el sistema ha sido fácil de usar.</a:t>
            </a:r>
          </a:p>
          <a:p>
            <a:r>
              <a:rPr lang="es-ES" sz="2000" dirty="0" smtClean="0"/>
              <a:t>-Los usuarios piensan que no necesitarían la ayuda de personal técnico para poder usar es sistema</a:t>
            </a:r>
          </a:p>
          <a:p>
            <a:r>
              <a:rPr lang="es-ES" sz="2000" dirty="0" smtClean="0"/>
              <a:t>-Los usuarios están de acuerdo con que las funciones del sistema están bien integradas.</a:t>
            </a:r>
          </a:p>
          <a:p>
            <a:r>
              <a:rPr lang="es-ES" sz="2000" dirty="0" smtClean="0"/>
              <a:t>-Los usuarios opinan que el sistema tiene inconsistencia.</a:t>
            </a:r>
          </a:p>
          <a:p>
            <a:r>
              <a:rPr lang="es-ES" sz="2000" dirty="0" smtClean="0"/>
              <a:t>-Los usuario creen que la mayoría de las personas podrían aprender rápidamente a usar el sistema.</a:t>
            </a:r>
          </a:p>
          <a:p>
            <a:r>
              <a:rPr lang="es-ES" sz="2000" dirty="0" smtClean="0"/>
              <a:t>-Los usuarios están en desacuerdo con que el sistema les resultó incómodo de usar.</a:t>
            </a:r>
          </a:p>
          <a:p>
            <a:r>
              <a:rPr lang="es-ES" sz="2000" dirty="0" smtClean="0"/>
              <a:t>-Los usuarios se sintieron muy seguros usando el sistema.</a:t>
            </a:r>
          </a:p>
          <a:p>
            <a:r>
              <a:rPr lang="es-ES" sz="2000" dirty="0" smtClean="0"/>
              <a:t>-Los usuarios afirman que no tuvieron que aprender muchas cosas antes de poder usar el sistema.</a:t>
            </a:r>
          </a:p>
          <a:p>
            <a:endParaRPr lang="es-E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Conclusión</a:t>
            </a:r>
            <a:endParaRPr lang="es-ES" dirty="0"/>
          </a:p>
        </p:txBody>
      </p:sp>
      <p:sp>
        <p:nvSpPr>
          <p:cNvPr id="3" name="2 Marcador de contenido"/>
          <p:cNvSpPr>
            <a:spLocks noGrp="1"/>
          </p:cNvSpPr>
          <p:nvPr>
            <p:ph idx="1"/>
          </p:nvPr>
        </p:nvSpPr>
        <p:spPr>
          <a:xfrm>
            <a:off x="428596" y="1714488"/>
            <a:ext cx="8229600" cy="3705275"/>
          </a:xfrm>
        </p:spPr>
        <p:txBody>
          <a:bodyPr/>
          <a:lstStyle/>
          <a:p>
            <a:pPr>
              <a:buNone/>
            </a:pPr>
            <a:r>
              <a:rPr lang="es-ES" dirty="0" smtClean="0"/>
              <a:t>    </a:t>
            </a:r>
            <a:r>
              <a:rPr lang="es-ES" sz="3600" dirty="0" smtClean="0"/>
              <a:t>Tras los datos acumulados, las opiniones de los usuarios y los análisis de nuestras evaluaciones, hemos decidido que nuestra propuesta más apropiada como selección de diseño sería la del </a:t>
            </a:r>
            <a:r>
              <a:rPr lang="es-ES" sz="3600" b="1" dirty="0" smtClean="0"/>
              <a:t>Diseño A: IPOSeries para Smartphones.</a:t>
            </a:r>
            <a:endParaRPr lang="es-ES" sz="3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 qué se basa IPOseries?</a:t>
            </a:r>
            <a:endParaRPr lang="es-ES" dirty="0"/>
          </a:p>
        </p:txBody>
      </p:sp>
      <p:sp>
        <p:nvSpPr>
          <p:cNvPr id="3" name="2 Marcador de contenido"/>
          <p:cNvSpPr>
            <a:spLocks noGrp="1"/>
          </p:cNvSpPr>
          <p:nvPr>
            <p:ph idx="1"/>
          </p:nvPr>
        </p:nvSpPr>
        <p:spPr/>
        <p:txBody>
          <a:bodyPr/>
          <a:lstStyle/>
          <a:p>
            <a:pPr>
              <a:buNone/>
            </a:pPr>
            <a:r>
              <a:rPr lang="es-ES" dirty="0" smtClean="0"/>
              <a:t>   </a:t>
            </a:r>
          </a:p>
          <a:p>
            <a:pPr>
              <a:buNone/>
            </a:pPr>
            <a:r>
              <a:rPr lang="es-ES" dirty="0" smtClean="0"/>
              <a:t>    IPO series es una aplicación que permite a los usuarios ver las series y películas que más les gusta, así como:</a:t>
            </a:r>
          </a:p>
          <a:p>
            <a:pPr lvl="1"/>
            <a:r>
              <a:rPr lang="es-ES" dirty="0" smtClean="0"/>
              <a:t>Calificar dichas series/películas</a:t>
            </a:r>
          </a:p>
          <a:p>
            <a:pPr lvl="1"/>
            <a:r>
              <a:rPr lang="es-ES" dirty="0" smtClean="0"/>
              <a:t>Hablar de ellas con tus amigos en un foro</a:t>
            </a:r>
          </a:p>
          <a:p>
            <a:pPr lvl="1"/>
            <a:r>
              <a:rPr lang="es-ES" dirty="0" smtClean="0"/>
              <a:t>Enterarte de las últimas noticias</a:t>
            </a:r>
          </a:p>
          <a:p>
            <a:pPr lvl="1">
              <a:buNone/>
            </a:pPr>
            <a:r>
              <a:rPr lang="es-ES" dirty="0" smtClean="0"/>
              <a:t>   </a:t>
            </a:r>
          </a:p>
          <a:p>
            <a:pPr lvl="1"/>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Desarrollo</a:t>
            </a:r>
            <a:endParaRPr lang="es-ES" dirty="0"/>
          </a:p>
        </p:txBody>
      </p:sp>
      <p:sp>
        <p:nvSpPr>
          <p:cNvPr id="3" name="2 Marcador de contenido"/>
          <p:cNvSpPr>
            <a:spLocks noGrp="1"/>
          </p:cNvSpPr>
          <p:nvPr>
            <p:ph idx="1"/>
          </p:nvPr>
        </p:nvSpPr>
        <p:spPr>
          <a:xfrm>
            <a:off x="467544" y="1988840"/>
            <a:ext cx="8219256" cy="2980928"/>
          </a:xfrm>
        </p:spPr>
        <p:txBody>
          <a:bodyPr/>
          <a:lstStyle/>
          <a:p>
            <a:pPr>
              <a:buNone/>
            </a:pPr>
            <a:r>
              <a:rPr lang="es-ES" dirty="0" smtClean="0"/>
              <a:t>    A la hora de crear los diseños para la aplicación, hemos decidido:</a:t>
            </a:r>
          </a:p>
          <a:p>
            <a:pPr lvl="1"/>
            <a:r>
              <a:rPr lang="es-ES" dirty="0" smtClean="0"/>
              <a:t>Elaborar un primer diseño A para usarse en los    móviles</a:t>
            </a:r>
          </a:p>
          <a:p>
            <a:pPr lvl="1"/>
            <a:r>
              <a:rPr lang="es-ES" dirty="0" smtClean="0"/>
              <a:t>Elaborar un segundo diseño B para usarse en PC’s</a:t>
            </a:r>
          </a:p>
          <a:p>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355976" y="620688"/>
            <a:ext cx="4320480" cy="4320479"/>
          </a:xfrm>
        </p:spPr>
        <p:txBody>
          <a:bodyPr>
            <a:normAutofit fontScale="92500"/>
          </a:bodyPr>
          <a:lstStyle/>
          <a:p>
            <a:r>
              <a:rPr lang="es-ES" dirty="0" smtClean="0"/>
              <a:t>Hemos entrevistado a personas cuya edad ronda entre los 18 – 25 años</a:t>
            </a:r>
          </a:p>
          <a:p>
            <a:r>
              <a:rPr lang="es-ES" dirty="0" smtClean="0"/>
              <a:t>De las 10 personas entrevistadas, hemos elegido a 4 para hacer nuestros análisis, que se mostrarán más adelante</a:t>
            </a:r>
          </a:p>
          <a:p>
            <a:pPr>
              <a:buNone/>
            </a:pPr>
            <a:endParaRPr lang="es-ES" dirty="0" smtClean="0"/>
          </a:p>
        </p:txBody>
      </p:sp>
      <p:pic>
        <p:nvPicPr>
          <p:cNvPr id="4" name="1 Imagen" descr="IMG-20150322-WA0020.jpg"/>
          <p:cNvPicPr/>
          <p:nvPr/>
        </p:nvPicPr>
        <p:blipFill>
          <a:blip r:embed="rId2" cstate="print"/>
          <a:stretch>
            <a:fillRect/>
          </a:stretch>
        </p:blipFill>
        <p:spPr>
          <a:xfrm>
            <a:off x="611560" y="404664"/>
            <a:ext cx="3240360" cy="5877272"/>
          </a:xfrm>
          <a:prstGeom prst="rect">
            <a:avLst/>
          </a:prstGeom>
        </p:spPr>
      </p:pic>
      <p:sp>
        <p:nvSpPr>
          <p:cNvPr id="5" name="2 Marcador de contenido"/>
          <p:cNvSpPr txBox="1">
            <a:spLocks/>
          </p:cNvSpPr>
          <p:nvPr/>
        </p:nvSpPr>
        <p:spPr>
          <a:xfrm>
            <a:off x="5004048" y="5805264"/>
            <a:ext cx="3096344" cy="90871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E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2 Marcador de contenido"/>
          <p:cNvSpPr txBox="1">
            <a:spLocks/>
          </p:cNvSpPr>
          <p:nvPr/>
        </p:nvSpPr>
        <p:spPr>
          <a:xfrm>
            <a:off x="5580112" y="5085184"/>
            <a:ext cx="2736304" cy="1080121"/>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s-ES" sz="3200" b="1" noProof="0" dirty="0" smtClean="0"/>
              <a:t>           STORYBOARD</a:t>
            </a:r>
            <a:endParaRPr kumimoji="0" lang="es-E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E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26" name="AutoShape 2" descr="data:image/jpeg;base64,/9j/4AAQSkZJRgABAQAAAQABAAD/2wCEAAkGBxEQDxANDw8PDw8ODQ8PDw0PEBAQDBAOFBIWFhQRFBYYHCggGBomGxUVIjEhJSktMDouFx8zRDMsNygtLisBCgoKDg0OGhAQGywkHyQsLCwsLSwsLCwsLCwsLCwsLCwsLCwsLCwsLCwsLCwsLCwsLCwsLCwsLCwsLCwsLCwsLP/AABEIAMwAzAMBEQACEQEDEQH/xAAbAAEAAgMBAQAAAAAAAAAAAAAAAgMBBAYFB//EAEsQAAICAQEDBgcMBQoHAAAAAAABAgMEEQUGIRITMUFRYQdxobGywdEUIjI0QlJTZHJzgZEWJURjsyMzVIKDk6LC0vEVJDVDYnTD/8QAGgEBAAMBAQEAAAAAAAAAAAAAAAECBQQDBv/EADARAQABAwIDBQgCAwEAAAAAAAABAgMRBBIhMVEFExQiQTIzUmFxgZGxNNEjQqHw/9oADAMBAAIRAxEAPwD7iAAAAAAAAAAAAAAAAAAAAAAAAAAAAAAAAAAAAAAAAAAAAAAAAAAAAAAAAAAAAAAAAAAAAAAAAAAAAAAAAAAAAAAAAAAAAAAAAAAAAAAAAAAAAAAAAAAAAAAAAAAAAAAAAAAAGltfatWLVK+6ajGK4L5UpdUYrrZSu5TRGalK66aIzU5uW+U41V5EqYyhbWrOTFuM4xbei1eqfBdxiz2vVRd21xGP+/tx+MmJ4xwl6W7e9lGdKUKo2QshHlShNLo104NPQ1bGpovey6bV+m5ye+dD2AAAAAAAAAAAAAAAAAAAAAAAADx9v7ehipQS53Is4VY8eM5PtfZHvPC9fi3w9Z5Q8bt6KOHr6Q4/bOzbJ4uRlZtnO5HMycIr+YoXDhBdvecV2muaKqq54/pxXaapoqmueP6a6r5WHjx+pVPznzOsnF2mfk5auVLHgthyc3JX7hemfQdlzmZn5OvRe1L6ibTSAAAAAAAAAAAAAAAAAAAAAAAHg7f24628bGSsyZLx10p/Ln7Dk1Gpijy0+1+nNev7PLTxl42zdnKpysnJ232cbL58ZvuXYu45qIx5p5vCinHmnmzvC9cTIXbRZ5ib1X+KS9P+Kr6PIxH/ACWLDtwKf8x8x2hzplx18qYbO4FPJ2hkd+OvTNrsWrOfo6tF7Uvoh9A0gAAAAAAAAAAAAAAAAAAAAGG+sDkds7xWXTePhPSCeluXpql2xr7X3mbqNXMzst/ef6cN/UTM7aPz/TXw6FWtFrq3rKUnrOcvnSZy0zEPGnEcmxyy8V5W3Zae2Za4167aLPRZFyrNEx8lLtWbdX0l4E8jkLC78CnzyMXWUZiPo8a+VP0dBuTxzLpduOvSR39g86nRofal3R9K0wAAAAAMajJlF2RXTJfmiMwjKLyYLpnBeOSGYMwqntKhdN9K8dkF6xug3Q1p7w4cfhZmMvHdWvWUm7RHOVZuUx6tjD2nRdq6bqrUuDcJxktfwFN2irlJFdM8pbZ6LgAAAAARssUU5SajGK1bfBJdpEzERmUTMRGZcZtba9mW3VVrXjdEp9Fl3cvmxMTU67vPLTwp69WZe1E3J208KevVGimMIqMUkl0JdBxRcxwh5x5Yws1Lb05ZTLRcTlVl18uucF8qEo/mtBVVM0zEIqiZpnDnL9i5EnXrbVpTXGuC5EvgRba14955zZ3R5ujx21zGJ6PR2bj5dEnOu6lSceS3zUnw175Hrprc6eqaqJ59V7PeW+Uw9D3TtB/tkV9miHrOzxV31mP+vfv7s+rPLzn05814qaV6h4m58R3lzqw6Mt9O0Mj+rGuPqHfXJ/2k33PilH/h976doZv4WQX+UnvK/ilO6v4pYex5P4WZmy8d69URvq+Kf/fY83xSx+j0H8K7Kl48iz1MfWZRtq6yz+jlHXz8vHk3/wCobY6ynZ85Hu5i9dTf2rLJeeRbZbn0NlPqyt3cNfs1T8a185eLduPRaLVufRZHYeGv2Wj+7j7C/d2+i0Wbfwwvr2XjLox6V/Zx9hMUURHClbZbj0cVTHTDaXDk51+mnDTTTo7D57Ue3w6s6nhTOOr6JuHkTswYSsk5tWWRUpPV8lS0SPotBXVXZiZaummZtxl0J2ugAAAKcvJhVB2WSUYxWrfqXaytddNFO6qeCtVUUxmXHZ20rMt6NcihPhX1y75v1HzWs7QquztjhT+/qyrt+q9OOVP7ShpFaI4O8mVYnDOoisyzqWisNS0VmTlItvMwzykX39U5hnllor+Zk5ZaKk7mecLxUboZVpbMpyzzxbMm454tFRuZ54tlO5h3l4k3IO89IlaKkHeesSvEsK8tErZhON5bK8VORUf+Us/9/J9I+d1fCv7s70n6u68HnxCP3tvpH0PZuO4hqaX3cOmO90AADQ2ttavGjyrHrKXCFceM5Pu9p4ajU27FO6uXlevU2ozU5HNzp5U1Oz3sI/AqXwV3vtZ8trdfXfnHp6Qybt6q9PHl0Y5xLgjO3qbo9DnSYqNzPOl4k3HOk5NzHOl4kyc6XiTchLJS6WkTviFZuQontGK62/Eh31MKzehTPa/ZH82R4jorOon0Uy2zPqUV+bI7+v5KTqKlUtsWdTS/BEd9WrN+pU9r2/P8kfYT3tzqr31SL2rb9I/IT31zqnvq+qD2tb9I/ITF651R31fVGW2bvpPzUX6j0i/c6rRer6qZbwXr5UX44r1aHvTqa3rTfr+SC3qsXwq4S8TlH2nRTqavV7RqKvVfVvfD5dc498dJI6KdRHq9qdRE83o4u8OPY0o2xTfVP3j8vSesXqZesXaVFfHEs787Lf4coxNbPn+7mnl93ceDz4hH7230j6Hs33ENPS+7h0p3ukA5zePemGNrTVpZfp0fIr75d/ccGs11FiMRxqcmo1dNrhzlx3Pytm7bpuc30yfV3JdSPlNRqLl6d1XFjzXNyd1cr+fXQjkN7HOkq7mHcXhG5B5BeIRuReX3lkb1cs/sGUTcUzzZPr/IjjKu+ZUyyCNquZVvIJ2IQd6LbDCErUTtMK5WLtLRSnCqVy7S0UGFUshF4olbarlkl4oTtUzyS0UJ2tey89IoXiGtObPSIWhTKReIXRUuJOB3WxP+mw++u9RnayfNS9I9iH0Dwe/EI/e2+kfSdm/x4aml93DpTvdKM46prVrVNap6Na9jEj5bvBu5bhydurtplLXnemcW+qff3nzWt0FdE7o4x1/tianSVW53Rxh5sbe8yJow4p4rI2lNqqauZGEZYdzJiDKuVzLRCGvO0tFJhTLILxQnCDyi3dmEHlInu07UJZSLRbMKpZHeWihO1TLI7y0UJ2qpXvtLxQnaqley8UQnCmdzLxTC0Qqlcy22FoiEOeZbbCcMc6xtgxDKsGEYZ1IwEVxJ9B3mwl+ra1+9v86M3W86XrT7EO88H3xGP3tvpH0vZv8AHhq6X3cOlO90AEba4yi4SSlGS0lGS1i12NETETGJRMZ4S+e7ybnTq1uxE51cXKnXWcO+Ovwl5TD1fZmPNa5dGVqdDjzW/wAOUVv+xizQzJzyZ58rtnkieHA90IjYhCWQi0UCqdyLRSlrWWHpEDXlM9IhaFUpFsJVtl0oPUmMJQepPBKLkycQMNskYCWOSTkRcScpyxyScpY5IyHJGUpQiRKJd9sFfq6pfvMj0kZuu50vSPdw7vwf/EV99d6Z9L2Z/Hhq6X3cOkNB0AAABxu9e5ytcsjFSjc9XOrohY+1fNl5DN1mgi75qOEuHVaOLkZp5vnOTCVcnXZGUJx6YyWkkYVVqqmcVRxYtVFVM4qji15WEbFcT6oOwbRFyJwIskQlAmJTlW62XipaMoODJyljksZhITwMMBLH4AZSQElBEZkZdSG4yhKgnenKt1FtyUeQTlOWYxEyiXdbB+IUr/zyfSiZ+v8A9XrHsQ7rcD4l/b3ekfSdl/x4aml93DpDRdIAAAAPB3p3Zqzoa8IXxX8ndp/hl2o5tRpqb0cebn1Gnpuxx5vk21tjXY0+bvrcH1S6a5d8ZdZg3bNdqcVww7tiq1OK3myqZ5bnn9VejJ4JNWOBhnlsYMNmeHaumtpuKlx0XBrVP8idi/dyj7ls+Z5Y+0nZJ3Use5rPo5PxLUjZJsk9xW/Q2/3c/YTsq6G2rohLHmumua8cJDbKds9FM46dKa8aHExKvVEjPKXaMGGVMjaYSVhG0wzy0MCLaHER4FuJLrNnX8jCxl86eV6UTl1VOcPXPkh3fg3t5WHLuybfUz6Ls2MWIamk926s0HUAAAAABq7SwK8iqVNsVKMk13p9qfUyly3TXTtqhSuimuMVQ+R7xbtXYc3ylzlLfvLkuHcpdjPntTpKrM5nl1Yeo0tdrjzh4k6jjy54UygWipMKrFwLQl2Gfs6Fkk2uPubH8lUTl1F6aK3Tc5tDcHYlFu1Lab6a7q1iWSULIqUVJTrSkteh6N8e83uzqouc+jp0kRVVxj0fTHuXs7+h1Lq97yo+Zmp3VHRod3T0Qe4+z/6PJfZyMleaZE2aOh3dPRH9B8L5KyIcNPe5WR65FfDW+ivc0n6GUdV+dHxZdunlZHhbfQ7ihh7nV9WVmf1rIT9KDHhLXRHcUKZ7lRf7VY+1Sx8Kev51FZ0drojw9HRX+glfXbXL7WDhPzQRHgras6W3PohLcSH1R+PCgn/hkivgqUeFp+X4UPwfQ61iPp/7N8fNcV8DT1R4Sn5fhGXg9r0/msV9691Q/wDox4CnqeEp+X4a8/BzH6Knr6Mi+PniyngPmrOjpbeTuLKUaKqrIY9dPOOUdJXzk5uL4N8nTofU+kpV2XTVzknR0y6PdzYcMKl0wnOzlWOyUp6a8ppdCXQuBoWbUWqdsOq3biiMQ9U9VwAAAAAAFWTjwshKuyKnCaalFrVNMrVTFUYnkiYiYxL5nvPulPFbtpTsx+l9dlX2u1d5g6vs+qjzW+MfpkajRzR5qeTmeQmZc5hxYlr5FK0fiLU1SieDr7+FsY/V6P4aObWR53Vc5/ZX4P4abYtf1Kz+JWbvY85/Dq0XtfZ9UN5pAAAAAAAAAAAAAAAAAAAAAAADDWvB8U+rqA4Tercv4WRhx0fGU8ddD7XD2GRrOzoq81v8M/UaPPmocFe+DT4Napp8Gn2GJNM0zxZNUYdNnS0vh9zR/DR4auPM67vNfuLX+tbZfVJr85w9hs9i+v0dGi9v7Pph9A0wAAAAAAAAAAAAAAAAAAAAAAAAAclvjudDKjK6jSvJ0116IW90tOvvOLVaOm7GaY4uTUaWm5GYji8nK2Bk2WRca+EaqouTaS1jBJ+VGJc7N1FdU8Ic1WnuVVRh7G7G7VmPkzyrJw9/VzahHVvpTbbfiNTs7RVaePNLp0+nm3xl1ZqOsAAAAAAAAAAAAAAAAAAAAAAAAAAAAAAAAAAAAAAAAAAAAAAAAAAAAAAAAAAAAAAAAAAAAAAAAAAAAAAAAAAAAAAAAAAAAAAAAAAAAAAAAAAAAAAAAAAAAAAAAAAAAAAAAAAAAAAAAAAAAAAAAAAAAAAAAAAAAAAAAAAAAAAAAAAAAAAAAAAAAAAAAAAAAAAAAAAAAA//2Q==">
            <a:hlinkClick r:id="rId3"/>
          </p:cNvPr>
          <p:cNvSpPr>
            <a:spLocks noChangeAspect="1" noChangeArrowheads="1"/>
          </p:cNvSpPr>
          <p:nvPr/>
        </p:nvSpPr>
        <p:spPr bwMode="auto">
          <a:xfrm>
            <a:off x="57150" y="-1165225"/>
            <a:ext cx="2438400" cy="2438400"/>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027" name="Picture 3" descr="C:\Users\Sebas\Desktop\untitled.png"/>
          <p:cNvPicPr>
            <a:picLocks noChangeAspect="1" noChangeArrowheads="1"/>
          </p:cNvPicPr>
          <p:nvPr/>
        </p:nvPicPr>
        <p:blipFill>
          <a:blip r:embed="rId4" cstate="print"/>
          <a:srcRect/>
          <a:stretch>
            <a:fillRect/>
          </a:stretch>
        </p:blipFill>
        <p:spPr bwMode="auto">
          <a:xfrm>
            <a:off x="4427984" y="5373216"/>
            <a:ext cx="1132458" cy="85592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5400" b="1" u="sng" dirty="0" smtClean="0"/>
              <a:t>Diseño A Del Dispositivo </a:t>
            </a:r>
            <a:endParaRPr lang="en-US" sz="5400" dirty="0"/>
          </a:p>
        </p:txBody>
      </p:sp>
      <p:sp>
        <p:nvSpPr>
          <p:cNvPr id="3" name="Content Placeholder 2"/>
          <p:cNvSpPr>
            <a:spLocks noGrp="1"/>
          </p:cNvSpPr>
          <p:nvPr>
            <p:ph idx="1"/>
          </p:nvPr>
        </p:nvSpPr>
        <p:spPr>
          <a:xfrm>
            <a:off x="357158" y="1785926"/>
            <a:ext cx="8043890" cy="4268799"/>
          </a:xfrm>
        </p:spPr>
        <p:txBody>
          <a:bodyPr/>
          <a:lstStyle/>
          <a:p>
            <a:pPr algn="just">
              <a:buNone/>
            </a:pPr>
            <a:r>
              <a:rPr lang="es-ES" dirty="0" smtClean="0"/>
              <a:t>    El diseño A está centrado en el uso de nuestra aplicación en los smartphones, por lo que su estructura es más simple que el diseño B, el cual está centrado en el uso en ordenadores. Además el diseño A, cuenta con un número menor de opciones, por lo que es más simple que el diseño B.</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5400" b="1" u="sng" dirty="0" smtClean="0"/>
              <a:t>Diseño A Del Dispositivo </a:t>
            </a:r>
            <a:endParaRPr lang="en-US" sz="5400" dirty="0"/>
          </a:p>
        </p:txBody>
      </p:sp>
      <p:pic>
        <p:nvPicPr>
          <p:cNvPr id="7" name="Content Placeholder 6" descr="img020.jpg"/>
          <p:cNvPicPr>
            <a:picLocks noGrp="1" noChangeAspect="1"/>
          </p:cNvPicPr>
          <p:nvPr>
            <p:ph idx="1"/>
          </p:nvPr>
        </p:nvPicPr>
        <p:blipFill>
          <a:blip r:embed="rId2" cstate="print"/>
          <a:stretch>
            <a:fillRect/>
          </a:stretch>
        </p:blipFill>
        <p:spPr>
          <a:xfrm>
            <a:off x="4929190" y="1571612"/>
            <a:ext cx="2818018" cy="5036693"/>
          </a:xfrm>
        </p:spPr>
      </p:pic>
      <p:sp>
        <p:nvSpPr>
          <p:cNvPr id="8" name="TextBox 7"/>
          <p:cNvSpPr txBox="1"/>
          <p:nvPr/>
        </p:nvSpPr>
        <p:spPr>
          <a:xfrm>
            <a:off x="857224" y="2071678"/>
            <a:ext cx="3429024" cy="3539430"/>
          </a:xfrm>
          <a:prstGeom prst="rect">
            <a:avLst/>
          </a:prstGeom>
          <a:noFill/>
        </p:spPr>
        <p:txBody>
          <a:bodyPr wrap="square" rtlCol="0">
            <a:spAutoFit/>
          </a:bodyPr>
          <a:lstStyle/>
          <a:p>
            <a:r>
              <a:rPr lang="es-ES" sz="3200" dirty="0" smtClean="0"/>
              <a:t>Como se ha explicado en la anterior diapositiva, el diseño A tiene una estructura con una mayor simplicidad</a:t>
            </a:r>
            <a:r>
              <a:rPr lang="es-E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5400" b="1" u="sng" dirty="0" smtClean="0"/>
              <a:t>Diseño A Del Dispositivo </a:t>
            </a:r>
            <a:endParaRPr lang="en-US" sz="5400" dirty="0"/>
          </a:p>
        </p:txBody>
      </p:sp>
      <p:sp>
        <p:nvSpPr>
          <p:cNvPr id="3" name="Content Placeholder 2"/>
          <p:cNvSpPr>
            <a:spLocks noGrp="1"/>
          </p:cNvSpPr>
          <p:nvPr>
            <p:ph idx="1"/>
          </p:nvPr>
        </p:nvSpPr>
        <p:spPr>
          <a:xfrm>
            <a:off x="457200" y="1600200"/>
            <a:ext cx="4614866" cy="4525963"/>
          </a:xfrm>
        </p:spPr>
        <p:txBody>
          <a:bodyPr>
            <a:normAutofit fontScale="92500" lnSpcReduction="10000"/>
          </a:bodyPr>
          <a:lstStyle/>
          <a:p>
            <a:r>
              <a:rPr lang="es-ES" dirty="0" smtClean="0"/>
              <a:t>En la primera imagen observamos un smartphone y el menú de inicio de nuestra aplicación con todas las opciones.</a:t>
            </a:r>
          </a:p>
          <a:p>
            <a:r>
              <a:rPr lang="es-ES" dirty="0" smtClean="0"/>
              <a:t>La siguiente corresponde a la ventana que aparece al hacer click en la opción series</a:t>
            </a:r>
            <a:endParaRPr lang="en-US" dirty="0"/>
          </a:p>
        </p:txBody>
      </p:sp>
      <p:pic>
        <p:nvPicPr>
          <p:cNvPr id="4" name="Picture 3" descr="img020.jpg"/>
          <p:cNvPicPr>
            <a:picLocks noChangeAspect="1"/>
          </p:cNvPicPr>
          <p:nvPr/>
        </p:nvPicPr>
        <p:blipFill>
          <a:blip r:embed="rId2" cstate="print"/>
          <a:stretch>
            <a:fillRect/>
          </a:stretch>
        </p:blipFill>
        <p:spPr>
          <a:xfrm>
            <a:off x="5143504" y="1285860"/>
            <a:ext cx="3117600" cy="55721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5400" b="1" u="sng" dirty="0" smtClean="0"/>
              <a:t>Diseño A Del Dispositivo </a:t>
            </a:r>
            <a:endParaRPr lang="en-US" sz="5400" dirty="0"/>
          </a:p>
        </p:txBody>
      </p:sp>
      <p:sp>
        <p:nvSpPr>
          <p:cNvPr id="3" name="Content Placeholder 2"/>
          <p:cNvSpPr>
            <a:spLocks noGrp="1"/>
          </p:cNvSpPr>
          <p:nvPr>
            <p:ph idx="1"/>
          </p:nvPr>
        </p:nvSpPr>
        <p:spPr>
          <a:xfrm>
            <a:off x="457200" y="1600200"/>
            <a:ext cx="5114932" cy="5257800"/>
          </a:xfrm>
        </p:spPr>
        <p:txBody>
          <a:bodyPr>
            <a:normAutofit lnSpcReduction="10000"/>
          </a:bodyPr>
          <a:lstStyle/>
          <a:p>
            <a:r>
              <a:rPr lang="es-ES" dirty="0" smtClean="0"/>
              <a:t>A continuación observamos el desplegable que emerge al pulsar sobre la opción de buscar por letra, y el siguiente aparece al elegir la letra C.</a:t>
            </a:r>
          </a:p>
          <a:p>
            <a:r>
              <a:rPr lang="es-ES" dirty="0" smtClean="0"/>
              <a:t>Después se elige una serie, en este caso Castle, y a continuación nos aparecen las temporadas que tiene dicha serie.</a:t>
            </a:r>
            <a:endParaRPr lang="en-US" dirty="0"/>
          </a:p>
        </p:txBody>
      </p:sp>
      <p:pic>
        <p:nvPicPr>
          <p:cNvPr id="4" name="Picture 3" descr="img020.jpg"/>
          <p:cNvPicPr>
            <a:picLocks noChangeAspect="1"/>
          </p:cNvPicPr>
          <p:nvPr/>
        </p:nvPicPr>
        <p:blipFill>
          <a:blip r:embed="rId2" cstate="print"/>
          <a:stretch>
            <a:fillRect/>
          </a:stretch>
        </p:blipFill>
        <p:spPr>
          <a:xfrm>
            <a:off x="5572132" y="1285860"/>
            <a:ext cx="3117600" cy="55721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5400" b="1" u="sng" dirty="0" smtClean="0"/>
              <a:t>Diseño A Del Dispositivo </a:t>
            </a:r>
            <a:endParaRPr lang="en-US" sz="5400" dirty="0"/>
          </a:p>
        </p:txBody>
      </p:sp>
      <p:sp>
        <p:nvSpPr>
          <p:cNvPr id="3" name="Content Placeholder 2"/>
          <p:cNvSpPr>
            <a:spLocks noGrp="1"/>
          </p:cNvSpPr>
          <p:nvPr>
            <p:ph idx="1"/>
          </p:nvPr>
        </p:nvSpPr>
        <p:spPr>
          <a:xfrm>
            <a:off x="457200" y="1600200"/>
            <a:ext cx="5114932" cy="5257800"/>
          </a:xfrm>
        </p:spPr>
        <p:txBody>
          <a:bodyPr>
            <a:normAutofit/>
          </a:bodyPr>
          <a:lstStyle/>
          <a:p>
            <a:r>
              <a:rPr lang="es-ES" dirty="0" smtClean="0"/>
              <a:t>Por último solo nos queda elegir la temporada y el capítulo que queremos y pulsar en ver.</a:t>
            </a:r>
          </a:p>
          <a:p>
            <a:r>
              <a:rPr lang="es-ES" dirty="0" smtClean="0"/>
              <a:t>Tras ver dicho capítulo solo queda pulsar sobre la opción de no visto, la cual se cambiará por la última ventana, en la cual pone “visto”.</a:t>
            </a:r>
            <a:endParaRPr lang="en-US" dirty="0"/>
          </a:p>
        </p:txBody>
      </p:sp>
      <p:pic>
        <p:nvPicPr>
          <p:cNvPr id="4" name="Picture 3" descr="img020.jpg"/>
          <p:cNvPicPr>
            <a:picLocks noChangeAspect="1"/>
          </p:cNvPicPr>
          <p:nvPr/>
        </p:nvPicPr>
        <p:blipFill>
          <a:blip r:embed="rId2" cstate="print"/>
          <a:stretch>
            <a:fillRect/>
          </a:stretch>
        </p:blipFill>
        <p:spPr>
          <a:xfrm>
            <a:off x="5572132" y="1285860"/>
            <a:ext cx="3117600" cy="55721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896</Words>
  <Application>Microsoft Office PowerPoint</Application>
  <PresentationFormat>On-screen Show (4:3)</PresentationFormat>
  <Paragraphs>70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Tema de Office</vt:lpstr>
      <vt:lpstr>PROYECTO GRUPO 25</vt:lpstr>
      <vt:lpstr>¿En qué se basa IPOseries?</vt:lpstr>
      <vt:lpstr>Desarrollo</vt:lpstr>
      <vt:lpstr>Slide 4</vt:lpstr>
      <vt:lpstr>Diseño A Del Dispositivo </vt:lpstr>
      <vt:lpstr>Diseño A Del Dispositivo </vt:lpstr>
      <vt:lpstr>Diseño A Del Dispositivo </vt:lpstr>
      <vt:lpstr>Diseño A Del Dispositivo </vt:lpstr>
      <vt:lpstr>Diseño A Del Dispositivo </vt:lpstr>
      <vt:lpstr>Diseño B Del Dispositivo </vt:lpstr>
      <vt:lpstr>Slide 11</vt:lpstr>
      <vt:lpstr>Slide 12</vt:lpstr>
      <vt:lpstr>Slide 13</vt:lpstr>
      <vt:lpstr>Slide 14</vt:lpstr>
      <vt:lpstr>Slide 15</vt:lpstr>
      <vt:lpstr>Slide 16</vt:lpstr>
      <vt:lpstr>Slide 17</vt:lpstr>
      <vt:lpstr>Slide 18</vt:lpstr>
      <vt:lpstr>Conclusión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GRUPO 25</dc:title>
  <dc:creator>Sebas</dc:creator>
  <cp:lastModifiedBy>Owner</cp:lastModifiedBy>
  <cp:revision>12</cp:revision>
  <dcterms:created xsi:type="dcterms:W3CDTF">2015-04-12T12:26:31Z</dcterms:created>
  <dcterms:modified xsi:type="dcterms:W3CDTF">2015-04-12T17:15:38Z</dcterms:modified>
</cp:coreProperties>
</file>