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1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SSE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Hoja1!$A$2:$A$14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</c:numCache>
            </c:numRef>
          </c:cat>
          <c:val>
            <c:numRef>
              <c:f>Hoja1!$B$2:$B$14</c:f>
              <c:numCache>
                <c:formatCode>General</c:formatCode>
                <c:ptCount val="13"/>
                <c:pt idx="0">
                  <c:v>51.1</c:v>
                </c:pt>
                <c:pt idx="1">
                  <c:v>46</c:v>
                </c:pt>
                <c:pt idx="2">
                  <c:v>39.799999999999997</c:v>
                </c:pt>
                <c:pt idx="3">
                  <c:v>38.9</c:v>
                </c:pt>
                <c:pt idx="4">
                  <c:v>34.700000000000003</c:v>
                </c:pt>
                <c:pt idx="5">
                  <c:v>32.700000000000003</c:v>
                </c:pt>
                <c:pt idx="6">
                  <c:v>31.3</c:v>
                </c:pt>
                <c:pt idx="7">
                  <c:v>30.2</c:v>
                </c:pt>
                <c:pt idx="8">
                  <c:v>27.7</c:v>
                </c:pt>
                <c:pt idx="9">
                  <c:v>25.7</c:v>
                </c:pt>
                <c:pt idx="10">
                  <c:v>25</c:v>
                </c:pt>
                <c:pt idx="11">
                  <c:v>23.3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E0-4B30-9390-F04B07E186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64820480"/>
        <c:axId val="364825728"/>
      </c:barChart>
      <c:catAx>
        <c:axId val="364820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Número</a:t>
                </a:r>
                <a:r>
                  <a:rPr lang="es-ES" sz="1600" baseline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de Clusters</a:t>
                </a: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c:rich>
          </c:tx>
          <c:layout>
            <c:manualLayout>
              <c:xMode val="edge"/>
              <c:yMode val="edge"/>
              <c:x val="8.850051854425664E-2"/>
              <c:y val="0.87322762346451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64825728"/>
        <c:crosses val="autoZero"/>
        <c:auto val="1"/>
        <c:lblAlgn val="ctr"/>
        <c:lblOffset val="100"/>
        <c:noMultiLvlLbl val="0"/>
      </c:catAx>
      <c:valAx>
        <c:axId val="364825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64820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A09BC-C686-4B56-BBA5-DA7A8F2DC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653209"/>
          </a:xfrm>
        </p:spPr>
        <p:txBody>
          <a:bodyPr/>
          <a:lstStyle/>
          <a:p>
            <a:r>
              <a:rPr lang="es-ES" dirty="0"/>
              <a:t>MINERÍA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492847-2FD4-48FB-9D25-DC2BBD73F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326282"/>
            <a:ext cx="8825658" cy="861420"/>
          </a:xfrm>
        </p:spPr>
        <p:txBody>
          <a:bodyPr>
            <a:normAutofit/>
          </a:bodyPr>
          <a:lstStyle/>
          <a:p>
            <a:r>
              <a:rPr lang="es-ES" sz="3600" dirty="0"/>
              <a:t>CLASIFICACIÓN NO SUPERVISADA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B235124-4938-42A0-81F3-D49BF8B74032}"/>
              </a:ext>
            </a:extLst>
          </p:cNvPr>
          <p:cNvSpPr txBox="1"/>
          <p:nvPr/>
        </p:nvSpPr>
        <p:spPr>
          <a:xfrm>
            <a:off x="7195931" y="5446643"/>
            <a:ext cx="3949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Rubén Ibáñez Redondo</a:t>
            </a:r>
          </a:p>
        </p:txBody>
      </p:sp>
    </p:spTree>
    <p:extLst>
      <p:ext uri="{BB962C8B-B14F-4D97-AF65-F5344CB8AC3E}">
        <p14:creationId xmlns:p14="http://schemas.microsoft.com/office/powerpoint/2010/main" val="75234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AF8CB-DDB2-41D2-9E17-E140F438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Información inicial </a:t>
            </a:r>
            <a:r>
              <a:rPr lang="es-ES" dirty="0" err="1"/>
              <a:t>Dataset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068AEC-953D-4710-9992-9ECC68EF8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71679"/>
            <a:ext cx="3826497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dirty="0"/>
              <a:t>Tema: Obesidad</a:t>
            </a:r>
          </a:p>
          <a:p>
            <a:pPr>
              <a:lnSpc>
                <a:spcPct val="150000"/>
              </a:lnSpc>
            </a:pPr>
            <a:r>
              <a:rPr lang="es-ES" dirty="0"/>
              <a:t>Título: </a:t>
            </a:r>
            <a:r>
              <a:rPr lang="es-ES" dirty="0" err="1"/>
              <a:t>Body</a:t>
            </a:r>
            <a:r>
              <a:rPr lang="es-ES" dirty="0"/>
              <a:t> </a:t>
            </a:r>
            <a:r>
              <a:rPr lang="es-ES" dirty="0" err="1"/>
              <a:t>Fat</a:t>
            </a:r>
            <a:endParaRPr lang="es-ES" dirty="0"/>
          </a:p>
          <a:p>
            <a:pPr>
              <a:lnSpc>
                <a:spcPct val="150000"/>
              </a:lnSpc>
            </a:pPr>
            <a:r>
              <a:rPr lang="es-ES" dirty="0"/>
              <a:t>Instancias: 252 </a:t>
            </a:r>
          </a:p>
          <a:p>
            <a:pPr>
              <a:lnSpc>
                <a:spcPct val="150000"/>
              </a:lnSpc>
            </a:pPr>
            <a:r>
              <a:rPr lang="es-ES" dirty="0"/>
              <a:t>Descripción: Hombres </a:t>
            </a:r>
          </a:p>
          <a:p>
            <a:pPr>
              <a:lnSpc>
                <a:spcPct val="150000"/>
              </a:lnSpc>
            </a:pPr>
            <a:r>
              <a:rPr lang="es-ES" dirty="0"/>
              <a:t>Atributos: 15</a:t>
            </a:r>
          </a:p>
          <a:p>
            <a:pPr>
              <a:lnSpc>
                <a:spcPct val="150000"/>
              </a:lnSpc>
            </a:pPr>
            <a:r>
              <a:rPr lang="es-ES" dirty="0"/>
              <a:t>Tipos: Todos Reales menos ‘Age’ </a:t>
            </a:r>
            <a:r>
              <a:rPr lang="es-ES" dirty="0" err="1"/>
              <a:t>Integer</a:t>
            </a:r>
            <a:r>
              <a:rPr lang="es-ES" dirty="0"/>
              <a:t>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AFB60A8-6C53-481A-A7E3-A40DE7509277}"/>
              </a:ext>
            </a:extLst>
          </p:cNvPr>
          <p:cNvSpPr txBox="1"/>
          <p:nvPr/>
        </p:nvSpPr>
        <p:spPr>
          <a:xfrm>
            <a:off x="5886488" y="1349666"/>
            <a:ext cx="4527201" cy="5216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400" dirty="0" err="1"/>
              <a:t>Density</a:t>
            </a:r>
            <a:r>
              <a:rPr lang="es-ES" sz="1400" dirty="0"/>
              <a:t> </a:t>
            </a:r>
            <a:r>
              <a:rPr lang="es-ES" sz="1400" dirty="0" err="1"/>
              <a:t>determined</a:t>
            </a:r>
            <a:r>
              <a:rPr lang="es-ES" sz="1400" dirty="0"/>
              <a:t> </a:t>
            </a:r>
            <a:r>
              <a:rPr lang="es-ES" sz="1400" dirty="0" err="1"/>
              <a:t>from</a:t>
            </a:r>
            <a:r>
              <a:rPr lang="es-ES" sz="1400" dirty="0"/>
              <a:t> </a:t>
            </a:r>
            <a:r>
              <a:rPr lang="es-ES" sz="1400" dirty="0" err="1"/>
              <a:t>underwater</a:t>
            </a:r>
            <a:r>
              <a:rPr lang="es-ES" sz="1400" dirty="0"/>
              <a:t> </a:t>
            </a:r>
            <a:r>
              <a:rPr lang="es-ES" sz="1400" dirty="0" err="1"/>
              <a:t>weighing</a:t>
            </a:r>
            <a:endParaRPr lang="es-ES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400" dirty="0" err="1"/>
              <a:t>Percent</a:t>
            </a:r>
            <a:r>
              <a:rPr lang="es-ES" sz="1400" dirty="0"/>
              <a:t> </a:t>
            </a:r>
            <a:r>
              <a:rPr lang="es-ES" sz="1400" dirty="0" err="1"/>
              <a:t>body</a:t>
            </a:r>
            <a:r>
              <a:rPr lang="es-ES" sz="1400" dirty="0"/>
              <a:t> </a:t>
            </a:r>
            <a:r>
              <a:rPr lang="es-ES" sz="1400" dirty="0" err="1"/>
              <a:t>fat</a:t>
            </a:r>
            <a:r>
              <a:rPr lang="es-ES" sz="1400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400" dirty="0"/>
              <a:t>Age (</a:t>
            </a:r>
            <a:r>
              <a:rPr lang="es-ES" sz="1400" dirty="0" err="1"/>
              <a:t>years</a:t>
            </a:r>
            <a:r>
              <a:rPr lang="es-ES" sz="14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400" dirty="0" err="1"/>
              <a:t>Weight</a:t>
            </a:r>
            <a:r>
              <a:rPr lang="es-ES" sz="1400" dirty="0"/>
              <a:t> (</a:t>
            </a:r>
            <a:r>
              <a:rPr lang="es-ES" sz="1400" dirty="0" err="1"/>
              <a:t>lbs</a:t>
            </a:r>
            <a:r>
              <a:rPr lang="es-ES" sz="14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400" dirty="0" err="1"/>
              <a:t>Height</a:t>
            </a:r>
            <a:r>
              <a:rPr lang="es-ES" sz="1400" dirty="0"/>
              <a:t> (</a:t>
            </a:r>
            <a:r>
              <a:rPr lang="es-ES" sz="1400" dirty="0" err="1"/>
              <a:t>inches</a:t>
            </a:r>
            <a:r>
              <a:rPr lang="es-ES" sz="14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400" dirty="0" err="1"/>
              <a:t>Neck</a:t>
            </a:r>
            <a:r>
              <a:rPr lang="es-ES" sz="1400" dirty="0"/>
              <a:t> </a:t>
            </a:r>
            <a:r>
              <a:rPr lang="es-ES" sz="1400" dirty="0" err="1"/>
              <a:t>circumference</a:t>
            </a:r>
            <a:r>
              <a:rPr lang="es-ES" sz="1400" dirty="0"/>
              <a:t> (cm)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400" dirty="0" err="1"/>
              <a:t>Chest</a:t>
            </a:r>
            <a:r>
              <a:rPr lang="es-ES" sz="1400" dirty="0"/>
              <a:t> </a:t>
            </a:r>
            <a:r>
              <a:rPr lang="es-ES" sz="1400" dirty="0" err="1"/>
              <a:t>circumference</a:t>
            </a:r>
            <a:r>
              <a:rPr lang="es-ES" sz="1400" dirty="0"/>
              <a:t> (cm)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400"/>
              <a:t>Abdomen circumference</a:t>
            </a:r>
            <a:r>
              <a:rPr lang="es-ES" sz="1400" dirty="0"/>
              <a:t> (cm)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400" dirty="0"/>
              <a:t>Hip </a:t>
            </a:r>
            <a:r>
              <a:rPr lang="es-ES" sz="1400" dirty="0" err="1"/>
              <a:t>circumference</a:t>
            </a:r>
            <a:r>
              <a:rPr lang="es-ES" sz="1400" dirty="0"/>
              <a:t> (cm)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400" dirty="0" err="1"/>
              <a:t>Thigh</a:t>
            </a:r>
            <a:r>
              <a:rPr lang="es-ES" sz="1400" dirty="0"/>
              <a:t> </a:t>
            </a:r>
            <a:r>
              <a:rPr lang="es-ES" sz="1400" dirty="0" err="1"/>
              <a:t>circumference</a:t>
            </a:r>
            <a:r>
              <a:rPr lang="es-ES" sz="1400" dirty="0"/>
              <a:t> (cm)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400" dirty="0" err="1"/>
              <a:t>Knee</a:t>
            </a:r>
            <a:r>
              <a:rPr lang="es-ES" sz="1400" dirty="0"/>
              <a:t> </a:t>
            </a:r>
            <a:r>
              <a:rPr lang="es-ES" sz="1400" dirty="0" err="1"/>
              <a:t>circumference</a:t>
            </a:r>
            <a:r>
              <a:rPr lang="es-ES" sz="1400" dirty="0"/>
              <a:t> (cm)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400" dirty="0" err="1"/>
              <a:t>Ankle</a:t>
            </a:r>
            <a:r>
              <a:rPr lang="es-ES" sz="1400" dirty="0"/>
              <a:t> </a:t>
            </a:r>
            <a:r>
              <a:rPr lang="es-ES" sz="1400" dirty="0" err="1"/>
              <a:t>circumference</a:t>
            </a:r>
            <a:r>
              <a:rPr lang="es-ES" sz="1400" dirty="0"/>
              <a:t> (cm)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400" dirty="0" err="1"/>
              <a:t>Biceps</a:t>
            </a:r>
            <a:r>
              <a:rPr lang="es-ES" sz="1400" dirty="0"/>
              <a:t> (extended) </a:t>
            </a:r>
            <a:r>
              <a:rPr lang="es-ES" sz="1400" dirty="0" err="1"/>
              <a:t>circumference</a:t>
            </a:r>
            <a:r>
              <a:rPr lang="es-ES" sz="1400" dirty="0"/>
              <a:t> (cm)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400" dirty="0" err="1"/>
              <a:t>Forearm</a:t>
            </a:r>
            <a:r>
              <a:rPr lang="es-ES" sz="1400" dirty="0"/>
              <a:t> </a:t>
            </a:r>
            <a:r>
              <a:rPr lang="es-ES" sz="1400" dirty="0" err="1"/>
              <a:t>circumference</a:t>
            </a:r>
            <a:r>
              <a:rPr lang="es-ES" sz="1400" dirty="0"/>
              <a:t> (cm)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400" dirty="0" err="1"/>
              <a:t>Wrist</a:t>
            </a:r>
            <a:r>
              <a:rPr lang="es-ES" sz="1400" dirty="0"/>
              <a:t> </a:t>
            </a:r>
            <a:r>
              <a:rPr lang="es-ES" sz="1400" dirty="0" err="1"/>
              <a:t>circumference</a:t>
            </a:r>
            <a:r>
              <a:rPr lang="es-ES" sz="1400" dirty="0"/>
              <a:t> (cm)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05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CFE46-D0ED-45E1-881F-052C5B54B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52718"/>
            <a:ext cx="9404723" cy="1124291"/>
          </a:xfrm>
        </p:spPr>
        <p:txBody>
          <a:bodyPr/>
          <a:lstStyle/>
          <a:p>
            <a:pPr algn="ctr"/>
            <a:r>
              <a:rPr lang="es-ES" dirty="0" err="1"/>
              <a:t>SimpleKMeans</a:t>
            </a:r>
            <a:endParaRPr lang="es-ES" dirty="0"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9B289EAF-84BB-475C-915A-6697A7A08C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0695163"/>
              </p:ext>
            </p:extLst>
          </p:nvPr>
        </p:nvGraphicFramePr>
        <p:xfrm>
          <a:off x="914401" y="1577009"/>
          <a:ext cx="5655255" cy="4492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82B99924-868D-4AC4-B8E4-6F9B7280D646}"/>
              </a:ext>
            </a:extLst>
          </p:cNvPr>
          <p:cNvSpPr txBox="1"/>
          <p:nvPr/>
        </p:nvSpPr>
        <p:spPr>
          <a:xfrm>
            <a:off x="7036904" y="1545179"/>
            <a:ext cx="39756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dirty="0"/>
              <a:t>Decisión subjetiva: 4 Clusters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dirty="0"/>
              <a:t>SSE: 39.77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dirty="0"/>
              <a:t>Razón: No queríamos un </a:t>
            </a:r>
            <a:r>
              <a:rPr lang="es-ES" dirty="0" err="1"/>
              <a:t>nº</a:t>
            </a:r>
            <a:r>
              <a:rPr lang="es-ES" dirty="0"/>
              <a:t> de grupos muy elevado.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dirty="0"/>
              <a:t>Iteraciones: 11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dirty="0"/>
              <a:t>Resultados grupos: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0:  49 (19%)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1:  94 (37%)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2:  77 (31%)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3:  32 (13%)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2662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74DAA-F6A0-4D0E-9F3C-A380B8FF5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133" y="465970"/>
            <a:ext cx="9404723" cy="952118"/>
          </a:xfrm>
        </p:spPr>
        <p:txBody>
          <a:bodyPr/>
          <a:lstStyle/>
          <a:p>
            <a:pPr algn="ctr"/>
            <a:r>
              <a:rPr lang="es-ES" dirty="0" err="1"/>
              <a:t>SimpleKMeans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D8F188-F15A-44F4-90A0-4CDC9A519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08034"/>
            <a:ext cx="11333854" cy="261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/>
              <a:t>Resultados tras analizar centroides:</a:t>
            </a:r>
          </a:p>
          <a:p>
            <a:r>
              <a:rPr lang="es-ES" sz="1800" dirty="0" err="1"/>
              <a:t>Cluster</a:t>
            </a:r>
            <a:r>
              <a:rPr lang="es-ES" sz="1800" dirty="0"/>
              <a:t> 0: Hombres jóvenes, altos y con cuerpos voluminosos (algo de obesidad).</a:t>
            </a:r>
          </a:p>
          <a:p>
            <a:r>
              <a:rPr lang="es-ES" sz="1800" dirty="0" err="1"/>
              <a:t>Cluster</a:t>
            </a:r>
            <a:r>
              <a:rPr lang="es-ES" sz="1800" dirty="0"/>
              <a:t> 1: Hombres de mediana edad con cuerpos poco voluminosos y delgados.</a:t>
            </a:r>
          </a:p>
          <a:p>
            <a:r>
              <a:rPr lang="es-ES" sz="1800" dirty="0" err="1"/>
              <a:t>Cluster</a:t>
            </a:r>
            <a:r>
              <a:rPr lang="es-ES" sz="1800" dirty="0"/>
              <a:t> 2: Hombres más mayores en cuanto a edad con cuerpo de talla media. </a:t>
            </a:r>
          </a:p>
          <a:p>
            <a:r>
              <a:rPr lang="es-ES" sz="1800" dirty="0" err="1"/>
              <a:t>Cluster</a:t>
            </a:r>
            <a:r>
              <a:rPr lang="es-ES" sz="1800" dirty="0"/>
              <a:t> 3: Hombres con los cuerpos más voluminosos y con un muy alto porcentaje de obesidad.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E0D6C83-71A0-40A2-8310-8A0BAE09D56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33" y="3429000"/>
            <a:ext cx="5002433" cy="31687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04F6E32-3A5D-4A0F-A8EA-CD2D655242B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588" y="3429000"/>
            <a:ext cx="5002433" cy="316874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9F90EFF-0492-4CEA-9924-A3D36763EACE}"/>
              </a:ext>
            </a:extLst>
          </p:cNvPr>
          <p:cNvSpPr txBox="1"/>
          <p:nvPr/>
        </p:nvSpPr>
        <p:spPr>
          <a:xfrm>
            <a:off x="3078077" y="43819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CL. Nº0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5394F82-8DE9-4287-B054-402D01B70131}"/>
              </a:ext>
            </a:extLst>
          </p:cNvPr>
          <p:cNvSpPr txBox="1"/>
          <p:nvPr/>
        </p:nvSpPr>
        <p:spPr>
          <a:xfrm>
            <a:off x="8345816" y="43819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CL. Nº1</a:t>
            </a:r>
          </a:p>
        </p:txBody>
      </p:sp>
    </p:spTree>
    <p:extLst>
      <p:ext uri="{BB962C8B-B14F-4D97-AF65-F5344CB8AC3E}">
        <p14:creationId xmlns:p14="http://schemas.microsoft.com/office/powerpoint/2010/main" val="57153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37386-4192-4228-BCD2-6BE141D2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386457"/>
            <a:ext cx="9404723" cy="1111039"/>
          </a:xfrm>
        </p:spPr>
        <p:txBody>
          <a:bodyPr/>
          <a:lstStyle/>
          <a:p>
            <a:pPr algn="ctr"/>
            <a:r>
              <a:rPr lang="es-ES" dirty="0" err="1"/>
              <a:t>HierarchicalClusterer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3A57C2-DB70-4837-A5E4-0D0859E36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80" y="1497496"/>
            <a:ext cx="11004240" cy="3154017"/>
          </a:xfrm>
        </p:spPr>
        <p:txBody>
          <a:bodyPr>
            <a:normAutofit/>
          </a:bodyPr>
          <a:lstStyle/>
          <a:p>
            <a:r>
              <a:rPr lang="es-ES" sz="1800" dirty="0"/>
              <a:t>Complicado identificar instancias en el </a:t>
            </a:r>
            <a:r>
              <a:rPr lang="es-ES" sz="1800" dirty="0" err="1"/>
              <a:t>Dendrograma</a:t>
            </a:r>
            <a:r>
              <a:rPr lang="es-ES" sz="1800" dirty="0"/>
              <a:t>.</a:t>
            </a:r>
          </a:p>
          <a:p>
            <a:r>
              <a:rPr lang="es-ES" sz="1800" dirty="0"/>
              <a:t>Si parámetro ‘número de clusters’ lo ponemos diferente a 1, los efectos tampoco están claros.</a:t>
            </a:r>
          </a:p>
          <a:p>
            <a:r>
              <a:rPr lang="es-ES" sz="1800" dirty="0"/>
              <a:t>Métodos de enlazar clusters usados: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1600" b="1" dirty="0"/>
              <a:t>SINGLE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1600" b="1" dirty="0"/>
              <a:t>COMPLETE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1600" b="1" dirty="0"/>
              <a:t>AVERAGE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1600" b="1" dirty="0"/>
              <a:t>CENTROID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1600" b="1" dirty="0"/>
              <a:t>WARD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1F617E2-02C2-4BBC-99E3-510F5737D27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011" y="2915476"/>
            <a:ext cx="4462559" cy="314286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6290B37-D3CD-47E4-8928-C96B43CC3E9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79757" y="2915475"/>
            <a:ext cx="4462559" cy="314286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77F6F54-5CBE-4867-B661-B810DD41E2DA}"/>
              </a:ext>
            </a:extLst>
          </p:cNvPr>
          <p:cNvSpPr txBox="1"/>
          <p:nvPr/>
        </p:nvSpPr>
        <p:spPr>
          <a:xfrm>
            <a:off x="9266843" y="6146450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WARD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6BB254B-2AD9-456B-8BC4-6604583172EB}"/>
              </a:ext>
            </a:extLst>
          </p:cNvPr>
          <p:cNvSpPr txBox="1"/>
          <p:nvPr/>
        </p:nvSpPr>
        <p:spPr>
          <a:xfrm>
            <a:off x="4105121" y="6146450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COMPLETE</a:t>
            </a:r>
          </a:p>
        </p:txBody>
      </p:sp>
    </p:spTree>
    <p:extLst>
      <p:ext uri="{BB962C8B-B14F-4D97-AF65-F5344CB8AC3E}">
        <p14:creationId xmlns:p14="http://schemas.microsoft.com/office/powerpoint/2010/main" val="33368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EA3D8-239E-4DB6-860D-3BE297707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96602" cy="912256"/>
          </a:xfrm>
        </p:spPr>
        <p:txBody>
          <a:bodyPr/>
          <a:lstStyle/>
          <a:p>
            <a:pPr algn="ctr"/>
            <a:r>
              <a:rPr lang="es-ES" dirty="0" err="1"/>
              <a:t>Expectation</a:t>
            </a:r>
            <a:r>
              <a:rPr lang="es-ES" dirty="0"/>
              <a:t>–</a:t>
            </a:r>
            <a:r>
              <a:rPr lang="es-ES" dirty="0" err="1"/>
              <a:t>maximization</a:t>
            </a:r>
            <a:r>
              <a:rPr lang="es-ES" dirty="0"/>
              <a:t> (EM)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55C0F1-3201-47BF-9C48-D466AD855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70" y="1536083"/>
            <a:ext cx="3786740" cy="4869199"/>
          </a:xfrm>
        </p:spPr>
        <p:txBody>
          <a:bodyPr>
            <a:normAutofit fontScale="40000" lnSpcReduction="20000"/>
          </a:bodyPr>
          <a:lstStyle/>
          <a:p>
            <a:r>
              <a:rPr lang="es-ES" sz="4500" dirty="0"/>
              <a:t>Número de clusters tras validación cruzada automática: 9</a:t>
            </a:r>
          </a:p>
          <a:p>
            <a:r>
              <a:rPr lang="es-ES" sz="4500" dirty="0"/>
              <a:t>Iteraciones: 13</a:t>
            </a:r>
          </a:p>
          <a:p>
            <a:r>
              <a:rPr lang="es-ES" sz="4500" dirty="0"/>
              <a:t>Log‐likelihood: -30.24376 </a:t>
            </a:r>
          </a:p>
          <a:p>
            <a:r>
              <a:rPr lang="es-ES" sz="4500" dirty="0"/>
              <a:t>Clasificación instancias por probabilidad:</a:t>
            </a:r>
          </a:p>
          <a:p>
            <a:pPr marL="857250" lvl="1" indent="-400050">
              <a:buFont typeface="+mj-lt"/>
              <a:buAutoNum type="romanUcPeriod"/>
            </a:pPr>
            <a:r>
              <a:rPr lang="es-ES" sz="3400" dirty="0"/>
              <a:t>23 (9%)</a:t>
            </a:r>
          </a:p>
          <a:p>
            <a:pPr marL="857250" lvl="1" indent="-400050">
              <a:buFont typeface="+mj-lt"/>
              <a:buAutoNum type="romanUcPeriod"/>
            </a:pPr>
            <a:r>
              <a:rPr lang="es-ES" sz="3400" dirty="0"/>
              <a:t>48 (19%)</a:t>
            </a:r>
          </a:p>
          <a:p>
            <a:pPr marL="857250" lvl="1" indent="-400050">
              <a:buFont typeface="+mj-lt"/>
              <a:buAutoNum type="romanUcPeriod"/>
            </a:pPr>
            <a:r>
              <a:rPr lang="es-ES" sz="3400" dirty="0"/>
              <a:t>25 (10%)</a:t>
            </a:r>
          </a:p>
          <a:p>
            <a:pPr marL="857250" lvl="1" indent="-400050">
              <a:buFont typeface="+mj-lt"/>
              <a:buAutoNum type="romanUcPeriod"/>
            </a:pPr>
            <a:r>
              <a:rPr lang="es-ES" sz="3400" dirty="0"/>
              <a:t>40 (16%)</a:t>
            </a:r>
          </a:p>
          <a:p>
            <a:pPr marL="857250" lvl="1" indent="-400050">
              <a:buFont typeface="+mj-lt"/>
              <a:buAutoNum type="romanUcPeriod"/>
            </a:pPr>
            <a:r>
              <a:rPr lang="es-ES" sz="3400" dirty="0"/>
              <a:t>50 (20%)</a:t>
            </a:r>
          </a:p>
          <a:p>
            <a:pPr marL="857250" lvl="1" indent="-400050">
              <a:buFont typeface="+mj-lt"/>
              <a:buAutoNum type="romanUcPeriod"/>
            </a:pPr>
            <a:r>
              <a:rPr lang="es-ES" sz="3400" dirty="0"/>
              <a:t>2 (1%)</a:t>
            </a:r>
          </a:p>
          <a:p>
            <a:pPr marL="857250" lvl="1" indent="-400050">
              <a:buFont typeface="+mj-lt"/>
              <a:buAutoNum type="romanUcPeriod"/>
            </a:pPr>
            <a:r>
              <a:rPr lang="es-ES" sz="3400" dirty="0"/>
              <a:t>26 (10%)</a:t>
            </a:r>
          </a:p>
          <a:p>
            <a:pPr marL="857250" lvl="1" indent="-400050">
              <a:buFont typeface="+mj-lt"/>
              <a:buAutoNum type="romanUcPeriod"/>
            </a:pPr>
            <a:r>
              <a:rPr lang="es-ES" sz="3400" dirty="0"/>
              <a:t>13 (5%)</a:t>
            </a:r>
          </a:p>
          <a:p>
            <a:pPr marL="857250" lvl="1" indent="-400050">
              <a:buFont typeface="+mj-lt"/>
              <a:buAutoNum type="romanUcPeriod"/>
            </a:pPr>
            <a:r>
              <a:rPr lang="es-ES" sz="3400" dirty="0"/>
              <a:t>25 (10%) 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5286CB7-1A0A-4BF9-AE7C-312D9F124DB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965" y="3970682"/>
            <a:ext cx="4200940" cy="259742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C29F32B-3866-4FD9-8C15-B4DC08DBC59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217" y="1274936"/>
            <a:ext cx="3908576" cy="259742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645DAF0-3A75-40CC-8052-425CBE787791}"/>
              </a:ext>
            </a:extLst>
          </p:cNvPr>
          <p:cNvSpPr txBox="1"/>
          <p:nvPr/>
        </p:nvSpPr>
        <p:spPr>
          <a:xfrm>
            <a:off x="9018513" y="1348701"/>
            <a:ext cx="31734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Clusters 0 y 1: la media de la edad es prácticamente idéntica, pero difieren mucho en los atributos de circunferencia del abdomen en centímetros, del peso o del porcentaje de grasa corporal.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CD781DC-6E61-4DE0-A02A-A6F7D1739F91}"/>
              </a:ext>
            </a:extLst>
          </p:cNvPr>
          <p:cNvSpPr txBox="1"/>
          <p:nvPr/>
        </p:nvSpPr>
        <p:spPr>
          <a:xfrm>
            <a:off x="4234478" y="4263901"/>
            <a:ext cx="27891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Cluster</a:t>
            </a:r>
            <a:r>
              <a:rPr lang="es-ES" dirty="0"/>
              <a:t> 1 y 2:  la media del porcentaje de grasa corporal y la densidad son casi idénticas, pero  difieren mucho respecto al atributo del peso.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0BD54730-2F3F-4756-B02D-468EBA28C79A}"/>
              </a:ext>
            </a:extLst>
          </p:cNvPr>
          <p:cNvSpPr/>
          <p:nvPr/>
        </p:nvSpPr>
        <p:spPr>
          <a:xfrm>
            <a:off x="6513443" y="5094428"/>
            <a:ext cx="702365" cy="3499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DC7D83CB-ED6F-4903-8342-AD43807F9426}"/>
              </a:ext>
            </a:extLst>
          </p:cNvPr>
          <p:cNvSpPr/>
          <p:nvPr/>
        </p:nvSpPr>
        <p:spPr>
          <a:xfrm rot="10800000">
            <a:off x="8352116" y="2327897"/>
            <a:ext cx="702365" cy="3499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4708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102</TotalTime>
  <Words>409</Words>
  <Application>Microsoft Office PowerPoint</Application>
  <PresentationFormat>Panorámica</PresentationFormat>
  <Paragraphs>71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Gothic</vt:lpstr>
      <vt:lpstr>Courier New</vt:lpstr>
      <vt:lpstr>Wingdings</vt:lpstr>
      <vt:lpstr>Wingdings 3</vt:lpstr>
      <vt:lpstr>Ion</vt:lpstr>
      <vt:lpstr>MINERÍA DE DATOS</vt:lpstr>
      <vt:lpstr>Información inicial Dataset</vt:lpstr>
      <vt:lpstr>SimpleKMeans</vt:lpstr>
      <vt:lpstr>SimpleKMeans</vt:lpstr>
      <vt:lpstr>HierarchicalClusterer</vt:lpstr>
      <vt:lpstr>Expectation–maximization (EM)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MINERÍA DE DATOS</dc:title>
  <dc:creator>ruben.ibanez.redondo@alumnos.upm.es</dc:creator>
  <cp:lastModifiedBy>ruben.ibanez.redondo@alumnos.upm.es </cp:lastModifiedBy>
  <cp:revision>41</cp:revision>
  <dcterms:created xsi:type="dcterms:W3CDTF">2018-05-07T10:57:55Z</dcterms:created>
  <dcterms:modified xsi:type="dcterms:W3CDTF">2018-06-04T11:47:53Z</dcterms:modified>
</cp:coreProperties>
</file>