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15"/>
  </p:notesMasterIdLst>
  <p:sldIdLst>
    <p:sldId id="256" r:id="rId2"/>
    <p:sldId id="257" r:id="rId3"/>
    <p:sldId id="259" r:id="rId4"/>
    <p:sldId id="262" r:id="rId5"/>
    <p:sldId id="260" r:id="rId6"/>
    <p:sldId id="263" r:id="rId7"/>
    <p:sldId id="264" r:id="rId8"/>
    <p:sldId id="265" r:id="rId9"/>
    <p:sldId id="266" r:id="rId10"/>
    <p:sldId id="268" r:id="rId11"/>
    <p:sldId id="267" r:id="rId12"/>
    <p:sldId id="269" r:id="rId13"/>
    <p:sldId id="270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5" autoAdjust="0"/>
    <p:restoredTop sz="94669"/>
  </p:normalViewPr>
  <p:slideViewPr>
    <p:cSldViewPr>
      <p:cViewPr>
        <p:scale>
          <a:sx n="70" d="100"/>
          <a:sy n="70" d="100"/>
        </p:scale>
        <p:origin x="-125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96C97-1766-964B-8A1D-5A497FC3DFD6}" type="datetimeFigureOut">
              <a:rPr lang="es-ES_tradnl" smtClean="0"/>
              <a:pPr/>
              <a:t>14/06/2017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78D31-EBF5-9545-B45C-1366577B5DC8}" type="slidenum">
              <a:rPr lang="es-ES_tradnl" smtClean="0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0266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 smtClean="0"/>
              <a:t>219 libro.</a:t>
            </a:r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278D31-EBF5-9545-B45C-1366577B5DC8}" type="slidenum">
              <a:rPr lang="es-ES_tradnl" smtClean="0"/>
              <a:pPr/>
              <a:t>11</a:t>
            </a:fld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Forma libre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8" name="7 Marcador de número de diapositiva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9" name="8 Marcador de pie de página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11 Forma libre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15 Forma libre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E20FAC7C-72BE-47EB-B3FE-3B09D3268384}" type="datetimeFigureOut">
              <a:rPr lang="es-ES" smtClean="0"/>
              <a:pPr/>
              <a:t>14/06/2017</a:t>
            </a:fld>
            <a:endParaRPr lang="es-ES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22C572B-4798-475F-9D1D-D540F6BB8CA5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23528" y="980728"/>
            <a:ext cx="6480720" cy="288032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PROYECTO DE INSTALACIÓN INFORMÁTICA </a:t>
            </a:r>
            <a:r>
              <a:rPr lang="es-ES" dirty="0" smtClean="0"/>
              <a:t/>
            </a:r>
            <a:br>
              <a:rPr lang="es-ES" dirty="0" smtClean="0"/>
            </a:br>
            <a:r>
              <a:rPr lang="es-ES" dirty="0" smtClean="0"/>
              <a:t> </a:t>
            </a:r>
            <a:r>
              <a:rPr lang="es-ES" dirty="0"/>
              <a:t/>
            </a:r>
            <a:br>
              <a:rPr lang="es-ES" dirty="0"/>
            </a:br>
            <a:r>
              <a:rPr lang="es-ES" dirty="0" smtClean="0"/>
              <a:t>CPD Automoción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467544" y="4149080"/>
            <a:ext cx="8496944" cy="223224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ES" dirty="0" smtClean="0"/>
              <a:t>             </a:t>
            </a:r>
            <a:r>
              <a:rPr lang="es-ES" u="sng" dirty="0" smtClean="0"/>
              <a:t>GB23</a:t>
            </a:r>
          </a:p>
          <a:p>
            <a:pPr algn="l"/>
            <a:r>
              <a:rPr lang="es-ES" dirty="0" smtClean="0"/>
              <a:t>             David </a:t>
            </a:r>
            <a:r>
              <a:rPr lang="es-ES" dirty="0"/>
              <a:t>Rábano </a:t>
            </a:r>
            <a:r>
              <a:rPr lang="es-ES" dirty="0" smtClean="0"/>
              <a:t>Neila</a:t>
            </a:r>
          </a:p>
          <a:p>
            <a:pPr algn="l"/>
            <a:r>
              <a:rPr lang="es-ES" dirty="0" smtClean="0"/>
              <a:t>             Rubén </a:t>
            </a:r>
            <a:r>
              <a:rPr lang="es-ES" dirty="0"/>
              <a:t>Ibáñez Redondo </a:t>
            </a:r>
          </a:p>
          <a:p>
            <a:pPr algn="l"/>
            <a:r>
              <a:rPr lang="es-ES" dirty="0" smtClean="0"/>
              <a:t>             Sergio </a:t>
            </a:r>
            <a:r>
              <a:rPr lang="es-ES" dirty="0"/>
              <a:t>Vega Adrián  </a:t>
            </a:r>
            <a:r>
              <a:rPr lang="es-ES" dirty="0" smtClean="0"/>
              <a:t>    </a:t>
            </a:r>
          </a:p>
          <a:p>
            <a:pPr algn="l"/>
            <a:r>
              <a:rPr lang="es-ES" dirty="0" smtClean="0"/>
              <a:t>             Óscar </a:t>
            </a:r>
            <a:r>
              <a:rPr lang="es-ES" dirty="0"/>
              <a:t>Gómez </a:t>
            </a:r>
            <a:r>
              <a:rPr lang="es-ES" dirty="0" smtClean="0"/>
              <a:t>Arqueros</a:t>
            </a:r>
          </a:p>
          <a:p>
            <a:pPr algn="ctr"/>
            <a:endParaRPr lang="es-ES" dirty="0"/>
          </a:p>
          <a:p>
            <a:pPr algn="l"/>
            <a:r>
              <a:rPr lang="es-ES" sz="1300" dirty="0" smtClean="0"/>
              <a:t>Universidad Politécnica Madrid-ETSIINF                                                                                                              </a:t>
            </a:r>
            <a:r>
              <a:rPr lang="es-ES" sz="1500" dirty="0" smtClean="0"/>
              <a:t>30/05/2017</a:t>
            </a:r>
            <a:endParaRPr lang="es-ES" sz="1500" dirty="0"/>
          </a:p>
        </p:txBody>
      </p:sp>
    </p:spTree>
    <p:extLst>
      <p:ext uri="{BB962C8B-B14F-4D97-AF65-F5344CB8AC3E}">
        <p14:creationId xmlns:p14="http://schemas.microsoft.com/office/powerpoint/2010/main" val="422072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idx="4294967295"/>
          </p:nvPr>
        </p:nvSpPr>
        <p:spPr>
          <a:xfrm>
            <a:off x="914400" y="0"/>
            <a:ext cx="8229600" cy="981075"/>
          </a:xfrm>
        </p:spPr>
        <p:txBody>
          <a:bodyPr>
            <a:normAutofit/>
          </a:bodyPr>
          <a:lstStyle/>
          <a:p>
            <a:r>
              <a:rPr lang="es-ES" sz="4400" dirty="0" smtClean="0"/>
              <a:t>Esquemas de conexión.</a:t>
            </a:r>
            <a:endParaRPr lang="es-ES" sz="4400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half" idx="4294967295"/>
          </p:nvPr>
        </p:nvSpPr>
        <p:spPr>
          <a:xfrm>
            <a:off x="4643438" y="3644900"/>
            <a:ext cx="4500562" cy="2736850"/>
          </a:xfrm>
        </p:spPr>
        <p:txBody>
          <a:bodyPr>
            <a:normAutofit/>
          </a:bodyPr>
          <a:lstStyle/>
          <a:p>
            <a:pPr lvl="0">
              <a:buFont typeface="Arial" pitchFamily="34" charset="0"/>
              <a:buChar char="•"/>
            </a:pPr>
            <a:r>
              <a:rPr lang="es-ES" dirty="0" smtClean="0">
                <a:solidFill>
                  <a:schemeClr val="tx1"/>
                </a:solidFill>
              </a:rPr>
              <a:t> </a:t>
            </a:r>
            <a:r>
              <a:rPr lang="es-ES" sz="1800" b="0" dirty="0" smtClean="0">
                <a:solidFill>
                  <a:schemeClr val="tx1"/>
                </a:solidFill>
              </a:rPr>
              <a:t>Cable de cobre  FTP de categoría 6A.</a:t>
            </a:r>
          </a:p>
          <a:p>
            <a:pPr lvl="0">
              <a:buFont typeface="Arial" pitchFamily="34" charset="0"/>
              <a:buChar char="•"/>
            </a:pPr>
            <a:r>
              <a:rPr lang="es-ES_tradnl" sz="1800" b="0" dirty="0" smtClean="0">
                <a:solidFill>
                  <a:schemeClr val="tx1"/>
                </a:solidFill>
              </a:rPr>
              <a:t> Conectores RJ-45 (Ethernet).</a:t>
            </a:r>
          </a:p>
          <a:p>
            <a:pPr lvl="0">
              <a:buFont typeface="Arial" pitchFamily="34" charset="0"/>
              <a:buChar char="•"/>
            </a:pPr>
            <a:endParaRPr lang="es-ES" sz="1800" b="0" dirty="0" smtClean="0">
              <a:solidFill>
                <a:schemeClr val="tx1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es-ES" sz="1800" b="0" dirty="0" smtClean="0">
                <a:solidFill>
                  <a:schemeClr val="tx1"/>
                </a:solidFill>
              </a:rPr>
              <a:t> Fibra óptica.</a:t>
            </a:r>
          </a:p>
          <a:p>
            <a:pPr lvl="0">
              <a:buFont typeface="Arial" pitchFamily="34" charset="0"/>
              <a:buChar char="•"/>
            </a:pPr>
            <a:r>
              <a:rPr lang="es-ES" sz="1800" b="0" dirty="0" smtClean="0">
                <a:solidFill>
                  <a:schemeClr val="tx1"/>
                </a:solidFill>
              </a:rPr>
              <a:t> Conectores tipo ST.</a:t>
            </a:r>
          </a:p>
          <a:p>
            <a:pPr lvl="0">
              <a:buFont typeface="Courier New" pitchFamily="49" charset="0"/>
              <a:buChar char="o"/>
            </a:pPr>
            <a:endParaRPr lang="es-ES" sz="1800" b="0" dirty="0" smtClean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s-ES" dirty="0"/>
          </a:p>
        </p:txBody>
      </p:sp>
      <p:pic>
        <p:nvPicPr>
          <p:cNvPr id="12" name="11 Marcador de contenido" descr="888888888888888888888Sin título.png"/>
          <p:cNvPicPr>
            <a:picLocks noGrp="1" noChangeAspect="1"/>
          </p:cNvPicPr>
          <p:nvPr>
            <p:ph sz="quarter"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395536" y="836712"/>
            <a:ext cx="3960813" cy="5643563"/>
          </a:xfrm>
        </p:spPr>
      </p:pic>
      <p:pic>
        <p:nvPicPr>
          <p:cNvPr id="8" name="7 Marcador de contenido" descr="mnm.png"/>
          <p:cNvPicPr>
            <a:picLocks noGrp="1" noChangeAspect="1"/>
          </p:cNvPicPr>
          <p:nvPr>
            <p:ph sz="quarter" idx="4294967295"/>
          </p:nvPr>
        </p:nvPicPr>
        <p:blipFill>
          <a:blip r:embed="rId3" cstate="print"/>
          <a:stretch>
            <a:fillRect/>
          </a:stretch>
        </p:blipFill>
        <p:spPr>
          <a:xfrm>
            <a:off x="4644008" y="836712"/>
            <a:ext cx="4176712" cy="2233613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s-ES" dirty="0" smtClean="0"/>
              <a:t>Cumplimiento de normas, </a:t>
            </a:r>
            <a:br>
              <a:rPr lang="es-ES" dirty="0" smtClean="0"/>
            </a:br>
            <a:r>
              <a:rPr lang="es-ES" dirty="0" smtClean="0"/>
              <a:t>prevención de EMI/EMC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s-ES" sz="2000" dirty="0" smtClean="0"/>
          </a:p>
          <a:p>
            <a:r>
              <a:rPr lang="es-ES" sz="2000" dirty="0" smtClean="0"/>
              <a:t>EN 55022 de emisión en radio frecuencia.</a:t>
            </a:r>
          </a:p>
          <a:p>
            <a:endParaRPr lang="es-ES" sz="2000" dirty="0" smtClean="0"/>
          </a:p>
          <a:p>
            <a:r>
              <a:rPr lang="es-ES" sz="2000" dirty="0" smtClean="0"/>
              <a:t>EN 55024 de inmunidad contra el ruido.</a:t>
            </a:r>
          </a:p>
          <a:p>
            <a:endParaRPr lang="es-ES" sz="2000" dirty="0" smtClean="0"/>
          </a:p>
          <a:p>
            <a:r>
              <a:rPr lang="es-ES" sz="2000" dirty="0" smtClean="0"/>
              <a:t>Cumplimiento de la directiva 2004/108/CE en materia de compatibilidad electromagnética (EMC).</a:t>
            </a:r>
          </a:p>
          <a:p>
            <a:endParaRPr lang="es-ES" sz="2000" dirty="0" smtClean="0"/>
          </a:p>
          <a:p>
            <a:r>
              <a:rPr lang="es-ES" sz="2000" dirty="0" smtClean="0"/>
              <a:t>Filtrado de EMI/EMC mediante el uso de transformadores.</a:t>
            </a:r>
          </a:p>
          <a:p>
            <a:endParaRPr lang="es-ES" sz="2000" dirty="0" smtClean="0"/>
          </a:p>
          <a:p>
            <a:endParaRPr lang="es-E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 Presupuesto </a:t>
            </a:r>
            <a:endParaRPr lang="es-ES_tradnl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/>
        </p:nvGraphicFramePr>
        <p:xfrm>
          <a:off x="957526" y="1988840"/>
          <a:ext cx="6970322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2956"/>
                <a:gridCol w="2245118"/>
                <a:gridCol w="223224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Parte</a:t>
                      </a:r>
                      <a:r>
                        <a:rPr lang="es-ES_tradnl" baseline="0" dirty="0" smtClean="0"/>
                        <a:t> del proyecto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Coste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Total por parte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Infraestructura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50.000.000</a:t>
                      </a:r>
                      <a:r>
                        <a:rPr lang="es-ES_tradnl" baseline="0" dirty="0" smtClean="0"/>
                        <a:t> (</a:t>
                      </a:r>
                      <a:r>
                        <a:rPr lang="es-ES_tradnl" baseline="0" dirty="0" err="1" smtClean="0"/>
                        <a:t>aprox</a:t>
                      </a:r>
                      <a:r>
                        <a:rPr lang="es-ES_tradnl" baseline="0" dirty="0" smtClean="0"/>
                        <a:t>)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50.000.000 (</a:t>
                      </a:r>
                      <a:r>
                        <a:rPr lang="es-ES_tradnl" dirty="0" err="1" smtClean="0"/>
                        <a:t>aprox</a:t>
                      </a:r>
                      <a:r>
                        <a:rPr lang="es-ES_tradnl" dirty="0" smtClean="0"/>
                        <a:t>)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Termotecnia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7000</a:t>
                      </a:r>
                      <a:r>
                        <a:rPr lang="es-ES_tradnl" baseline="0" dirty="0" smtClean="0"/>
                        <a:t> + 1000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8.000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Electricidad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60</a:t>
                      </a:r>
                      <a:r>
                        <a:rPr lang="es-ES_tradnl" baseline="0" dirty="0" smtClean="0"/>
                        <a:t>0 + 500 + 1500 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2.600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Cableado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100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100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Procesamiento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700 x 20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14.000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Almacenamiento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50 x 20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1.000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Comunicaciones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15 x 20 + 20 x 10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500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Presentación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1400 x 20</a:t>
                      </a:r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28.000</a:t>
                      </a:r>
                      <a:endParaRPr lang="es-ES_tradnl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_tradnl" b="1" dirty="0" smtClean="0"/>
                        <a:t>TOTAL</a:t>
                      </a:r>
                      <a:endParaRPr lang="es-ES_tradnl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S_tradn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dirty="0" smtClean="0"/>
                        <a:t>50.054.200 (</a:t>
                      </a:r>
                      <a:r>
                        <a:rPr lang="es-ES_tradnl" dirty="0" err="1" smtClean="0"/>
                        <a:t>aprox</a:t>
                      </a:r>
                      <a:r>
                        <a:rPr lang="es-ES_tradnl" dirty="0" smtClean="0"/>
                        <a:t>)</a:t>
                      </a:r>
                      <a:endParaRPr lang="es-ES_tradnl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3950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 smtClean="0"/>
              <a:t> Conclusiones </a:t>
            </a:r>
            <a:endParaRPr lang="es-ES_tradnl" dirty="0"/>
          </a:p>
        </p:txBody>
      </p:sp>
      <p:sp>
        <p:nvSpPr>
          <p:cNvPr id="4" name="CuadroTexto 3"/>
          <p:cNvSpPr txBox="1"/>
          <p:nvPr/>
        </p:nvSpPr>
        <p:spPr>
          <a:xfrm>
            <a:off x="1043608" y="1844824"/>
            <a:ext cx="71287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_tradnl" sz="2000" dirty="0" smtClean="0"/>
              <a:t>A pesar de la dificultad del proyecto, debido a numerosos conceptos desconocidos, con la ayuda de nuestro tutor y la información encontrada tanto en el libro de la asignatura, como en internet, hemos sido capaces de sacar el proyecto adelante, aprendiendo por el camino una gran serie de conceptos</a:t>
            </a:r>
          </a:p>
          <a:p>
            <a:pPr algn="just"/>
            <a:endParaRPr lang="es-ES_tradnl" sz="2000" dirty="0" smtClean="0"/>
          </a:p>
          <a:p>
            <a:pPr algn="just"/>
            <a:r>
              <a:rPr lang="es-ES_tradnl" sz="2000" dirty="0" smtClean="0"/>
              <a:t>En general estamos bastante contentos con el resultado de final de nuestro CPD.</a:t>
            </a:r>
            <a:endParaRPr lang="es-ES_tradnl" sz="2000" dirty="0"/>
          </a:p>
        </p:txBody>
      </p:sp>
    </p:spTree>
    <p:extLst>
      <p:ext uri="{BB962C8B-B14F-4D97-AF65-F5344CB8AC3E}">
        <p14:creationId xmlns:p14="http://schemas.microsoft.com/office/powerpoint/2010/main" val="71016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48816" y="274638"/>
            <a:ext cx="7467600" cy="1143000"/>
          </a:xfrm>
        </p:spPr>
        <p:txBody>
          <a:bodyPr/>
          <a:lstStyle/>
          <a:p>
            <a:pPr algn="ctr"/>
            <a:r>
              <a:rPr lang="es-ES" dirty="0" smtClean="0"/>
              <a:t>Objetivos Proyecto.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484784"/>
            <a:ext cx="7467600" cy="4525963"/>
          </a:xfrm>
        </p:spPr>
        <p:txBody>
          <a:bodyPr>
            <a:normAutofit/>
          </a:bodyPr>
          <a:lstStyle/>
          <a:p>
            <a:r>
              <a:rPr lang="es-ES" sz="2000" dirty="0" smtClean="0"/>
              <a:t>Realizar las instalación de un CPD para la Automoción, tanto la parte eléctrica como la térmica, la infraestructura y el </a:t>
            </a:r>
            <a:r>
              <a:rPr lang="es-ES" sz="2000" dirty="0"/>
              <a:t>c</a:t>
            </a:r>
            <a:r>
              <a:rPr lang="es-ES" sz="2000" dirty="0" smtClean="0"/>
              <a:t>ableado.</a:t>
            </a:r>
          </a:p>
          <a:p>
            <a:endParaRPr lang="es-ES" sz="2000" dirty="0" smtClean="0"/>
          </a:p>
          <a:p>
            <a:endParaRPr lang="es-ES" sz="2000" dirty="0" smtClean="0"/>
          </a:p>
          <a:p>
            <a:r>
              <a:rPr lang="es-ES" sz="2000" dirty="0" smtClean="0"/>
              <a:t>El objetivo de este CPD es la distribución a nivel nacional de piezas de </a:t>
            </a:r>
            <a:r>
              <a:rPr lang="es-ES" sz="2000" dirty="0"/>
              <a:t>automóviles, motocicletas y </a:t>
            </a:r>
            <a:r>
              <a:rPr lang="es-ES" sz="2000" dirty="0" smtClean="0"/>
              <a:t>ciclomotores (como  </a:t>
            </a:r>
            <a:r>
              <a:rPr lang="es-ES" sz="2000" dirty="0"/>
              <a:t>neumáticos, retrovisores, pastillas de freno, tubos de </a:t>
            </a:r>
            <a:r>
              <a:rPr lang="es-ES" sz="2000" dirty="0" smtClean="0"/>
              <a:t>escape…)  </a:t>
            </a:r>
            <a:r>
              <a:rPr lang="es-ES" sz="2000" dirty="0" smtClean="0"/>
              <a:t>a talleres, los cuales no dispongan ya de este </a:t>
            </a:r>
            <a:r>
              <a:rPr lang="es-ES" sz="2000" dirty="0" smtClean="0"/>
              <a:t>servicio.</a:t>
            </a:r>
          </a:p>
          <a:p>
            <a:endParaRPr lang="es-ES" sz="2000" dirty="0"/>
          </a:p>
          <a:p>
            <a:r>
              <a:rPr lang="es-ES" sz="2000" dirty="0" smtClean="0"/>
              <a:t>Pretendemos dar servicio a un número aproximado de 100 talleres repartidos a lo largo de la península ibérica.</a:t>
            </a:r>
            <a:endParaRPr lang="es-ES" sz="2000" dirty="0" smtClean="0"/>
          </a:p>
          <a:p>
            <a:endParaRPr lang="es-ES" sz="2000" dirty="0" smtClean="0"/>
          </a:p>
        </p:txBody>
      </p:sp>
    </p:spTree>
    <p:extLst>
      <p:ext uri="{BB962C8B-B14F-4D97-AF65-F5344CB8AC3E}">
        <p14:creationId xmlns:p14="http://schemas.microsoft.com/office/powerpoint/2010/main" val="145779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73224" y="116632"/>
            <a:ext cx="8475240" cy="1426488"/>
          </a:xfrm>
        </p:spPr>
        <p:txBody>
          <a:bodyPr>
            <a:noAutofit/>
          </a:bodyPr>
          <a:lstStyle/>
          <a:p>
            <a:pPr algn="ctr"/>
            <a:r>
              <a:rPr lang="es-ES" sz="3000" dirty="0"/>
              <a:t>Tabla componentes </a:t>
            </a:r>
            <a:r>
              <a:rPr lang="es-ES" sz="3000" dirty="0" smtClean="0"/>
              <a:t>TIC. (proceso, almacenamiento, comunicaciones y presentación)</a:t>
            </a:r>
            <a:endParaRPr lang="es-ES" sz="3000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224" y="1412776"/>
            <a:ext cx="8604448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928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544" y="274320"/>
            <a:ext cx="7470648" cy="1143000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Resumen de Infraestructura.</a:t>
            </a:r>
            <a:endParaRPr lang="es-ES_tradnl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130" y="1417320"/>
            <a:ext cx="2672286" cy="4304902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05605" y="1417320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ES" sz="1400" dirty="0">
                <a:ea typeface="Times New Roman" charset="0"/>
              </a:rPr>
              <a:t>Altura TOTAL del CPD = 6m</a:t>
            </a:r>
            <a:endParaRPr lang="es-ES_tradnl" sz="1400" dirty="0">
              <a:ea typeface="Times New Roman" charset="0"/>
            </a:endParaRPr>
          </a:p>
          <a:p>
            <a:pPr algn="just">
              <a:spcAft>
                <a:spcPts val="600"/>
              </a:spcAft>
            </a:pPr>
            <a:r>
              <a:rPr lang="es-ES" sz="1400" dirty="0">
                <a:ea typeface="Times New Roman" charset="0"/>
              </a:rPr>
              <a:t>Tamaño </a:t>
            </a:r>
            <a:r>
              <a:rPr lang="es-ES" sz="1400" dirty="0" smtClean="0">
                <a:ea typeface="Times New Roman" charset="0"/>
              </a:rPr>
              <a:t>puertas:</a:t>
            </a:r>
          </a:p>
          <a:p>
            <a:pPr algn="just">
              <a:spcAft>
                <a:spcPts val="600"/>
              </a:spcAft>
            </a:pPr>
            <a:r>
              <a:rPr lang="es-ES" sz="1400" dirty="0" smtClean="0">
                <a:ea typeface="Times New Roman" charset="0"/>
              </a:rPr>
              <a:t>	- Zona de descarga:  </a:t>
            </a:r>
            <a:r>
              <a:rPr lang="es-ES" sz="1400" dirty="0">
                <a:ea typeface="Times New Roman" charset="0"/>
              </a:rPr>
              <a:t>cada puerta </a:t>
            </a:r>
            <a:r>
              <a:rPr lang="es-ES" sz="1400" dirty="0" smtClean="0">
                <a:ea typeface="Times New Roman" charset="0"/>
              </a:rPr>
              <a:t>2x3m</a:t>
            </a:r>
            <a:r>
              <a:rPr lang="es-ES" sz="1400" dirty="0">
                <a:ea typeface="Times New Roman" charset="0"/>
              </a:rPr>
              <a:t>.</a:t>
            </a:r>
            <a:endParaRPr lang="es-ES_tradnl" sz="1400" dirty="0">
              <a:ea typeface="Times New Roman" charset="0"/>
            </a:endParaRPr>
          </a:p>
          <a:p>
            <a:pPr algn="just">
              <a:spcAft>
                <a:spcPts val="600"/>
              </a:spcAft>
            </a:pPr>
            <a:r>
              <a:rPr lang="es-ES" sz="1400" dirty="0" smtClean="0">
                <a:ea typeface="Times New Roman" charset="0"/>
              </a:rPr>
              <a:t>	- Sala </a:t>
            </a:r>
            <a:r>
              <a:rPr lang="es-ES" sz="1400" dirty="0">
                <a:ea typeface="Times New Roman" charset="0"/>
              </a:rPr>
              <a:t>TIC: </a:t>
            </a:r>
            <a:r>
              <a:rPr lang="es-ES" sz="1400" dirty="0" smtClean="0">
                <a:ea typeface="Times New Roman" charset="0"/>
              </a:rPr>
              <a:t>(</a:t>
            </a:r>
            <a:r>
              <a:rPr lang="es-ES" sz="1400" dirty="0">
                <a:ea typeface="Times New Roman" charset="0"/>
              </a:rPr>
              <a:t>puertas dobles) 1x2.5m.</a:t>
            </a:r>
            <a:endParaRPr lang="es-ES_tradnl" sz="1400" dirty="0">
              <a:ea typeface="Times New Roman" charset="0"/>
            </a:endParaRPr>
          </a:p>
          <a:p>
            <a:pPr algn="just">
              <a:spcAft>
                <a:spcPts val="600"/>
              </a:spcAft>
            </a:pPr>
            <a:r>
              <a:rPr lang="es-ES" sz="1400" dirty="0" smtClean="0">
                <a:ea typeface="Times New Roman" charset="0"/>
              </a:rPr>
              <a:t>	- Resto de puertas: </a:t>
            </a:r>
            <a:r>
              <a:rPr lang="es-ES" sz="1400" dirty="0">
                <a:ea typeface="Times New Roman" charset="0"/>
              </a:rPr>
              <a:t>1x2m.</a:t>
            </a:r>
            <a:endParaRPr lang="es-ES_tradnl" sz="1400" dirty="0">
              <a:effectLst/>
              <a:ea typeface="Times New Roman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645" y="3356991"/>
            <a:ext cx="4448119" cy="2365231"/>
          </a:xfrm>
          <a:prstGeom prst="rect">
            <a:avLst/>
          </a:prstGeom>
        </p:spPr>
      </p:pic>
      <p:sp>
        <p:nvSpPr>
          <p:cNvPr id="3" name="CuadroTexto 2"/>
          <p:cNvSpPr txBox="1"/>
          <p:nvPr/>
        </p:nvSpPr>
        <p:spPr>
          <a:xfrm>
            <a:off x="5658813" y="5877271"/>
            <a:ext cx="19442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200" dirty="0" smtClean="0"/>
              <a:t>Plano infraestructura</a:t>
            </a:r>
            <a:endParaRPr lang="es-ES_tradnl" sz="1200" dirty="0"/>
          </a:p>
        </p:txBody>
      </p:sp>
      <p:sp>
        <p:nvSpPr>
          <p:cNvPr id="6" name="Rectángulo 5"/>
          <p:cNvSpPr/>
          <p:nvPr/>
        </p:nvSpPr>
        <p:spPr>
          <a:xfrm>
            <a:off x="880079" y="5877272"/>
            <a:ext cx="184537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smtClean="0"/>
              <a:t>Plano alzado falso suelo</a:t>
            </a:r>
            <a:endParaRPr lang="es-ES_tradnl" sz="1200" dirty="0"/>
          </a:p>
        </p:txBody>
      </p:sp>
    </p:spTree>
    <p:extLst>
      <p:ext uri="{BB962C8B-B14F-4D97-AF65-F5344CB8AC3E}">
        <p14:creationId xmlns:p14="http://schemas.microsoft.com/office/powerpoint/2010/main" val="494830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45768" y="274320"/>
            <a:ext cx="7470648" cy="1143000"/>
          </a:xfrm>
        </p:spPr>
        <p:txBody>
          <a:bodyPr>
            <a:normAutofit/>
          </a:bodyPr>
          <a:lstStyle/>
          <a:p>
            <a:pPr algn="ctr"/>
            <a:r>
              <a:rPr lang="es-ES_tradnl" dirty="0" smtClean="0"/>
              <a:t>Resumen de Infraestructura.</a:t>
            </a:r>
            <a:endParaRPr lang="es-ES_tradnl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68" y="1340768"/>
            <a:ext cx="2448272" cy="432048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536" y="1340768"/>
            <a:ext cx="4792564" cy="4320480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759203" y="5805264"/>
            <a:ext cx="13420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smtClean="0"/>
              <a:t>Plano sala limpia</a:t>
            </a:r>
            <a:endParaRPr lang="es-ES_tradnl" sz="1200" dirty="0"/>
          </a:p>
        </p:txBody>
      </p:sp>
      <p:sp>
        <p:nvSpPr>
          <p:cNvPr id="6" name="Rectángulo 5"/>
          <p:cNvSpPr/>
          <p:nvPr/>
        </p:nvSpPr>
        <p:spPr>
          <a:xfrm>
            <a:off x="3552548" y="5805263"/>
            <a:ext cx="191546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_tradnl" sz="1200" dirty="0" smtClean="0"/>
              <a:t>Alzado de Armario CRAC</a:t>
            </a:r>
            <a:endParaRPr lang="es-ES_tradnl" sz="1200" dirty="0"/>
          </a:p>
        </p:txBody>
      </p:sp>
      <p:sp>
        <p:nvSpPr>
          <p:cNvPr id="7" name="Rectángulo 6"/>
          <p:cNvSpPr/>
          <p:nvPr/>
        </p:nvSpPr>
        <p:spPr>
          <a:xfrm>
            <a:off x="5436096" y="5013176"/>
            <a:ext cx="936104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_tradnl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0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Resumen de </a:t>
            </a:r>
            <a:r>
              <a:rPr lang="es-ES_tradnl" dirty="0" smtClean="0"/>
              <a:t>Electrotecnia.</a:t>
            </a:r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66823"/>
              </p:ext>
            </p:extLst>
          </p:nvPr>
        </p:nvGraphicFramePr>
        <p:xfrm>
          <a:off x="827584" y="1484784"/>
          <a:ext cx="5649595" cy="4208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4455"/>
                <a:gridCol w="1500505"/>
                <a:gridCol w="1333500"/>
                <a:gridCol w="1461135"/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MÓDULO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POTENCIA (W)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TIPO CONSUMO(L/S)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UBICACIÓN*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755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UPS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3600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Limpia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Sala de generador eléctrico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5273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Servidor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2700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Limpia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Sala técnica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Bus Bar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3000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Conectados a UPS: Limpia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Resto: Sucia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Repartido por todo el cpd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Transformador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2000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Limpia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Sala de transformación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9273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PDU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2700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Limpia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Sala de máquinas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Generador eléctrico diesel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6500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Sucia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Sala de generador eléctrico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Equipamiento refrigeración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8000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Sucia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Sala técnica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67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Equipamiento de almacenamiento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3000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Sucia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Sala de equipos informáticos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26162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Iluminación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1300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Sucia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Repartida por todo el cpd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>
                          <a:effectLst/>
                        </a:rPr>
                        <a:t> </a:t>
                      </a:r>
                      <a:endParaRPr lang="es-ES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0">
                <a:tc gridSpan="4"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s-ES" sz="1100" dirty="0">
                          <a:effectLst/>
                        </a:rPr>
                        <a:t>TOTAL POTENCIA:          L= 12500 W                           S= 20300 W</a:t>
                      </a:r>
                      <a:endParaRPr lang="es-ES" sz="11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CuadroTexto"/>
          <p:cNvSpPr txBox="1"/>
          <p:nvPr/>
        </p:nvSpPr>
        <p:spPr>
          <a:xfrm>
            <a:off x="1331640" y="5805264"/>
            <a:ext cx="26642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s-ES" sz="1200" dirty="0"/>
              <a:t>Tabla de cargas eléctricas</a:t>
            </a:r>
          </a:p>
          <a:p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6732240" y="2418584"/>
            <a:ext cx="1656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Total limpia = 12500 W</a:t>
            </a:r>
          </a:p>
          <a:p>
            <a:endParaRPr lang="es-ES" dirty="0" smtClean="0"/>
          </a:p>
          <a:p>
            <a:endParaRPr lang="es-ES" dirty="0"/>
          </a:p>
          <a:p>
            <a:r>
              <a:rPr lang="es-ES" dirty="0" smtClean="0"/>
              <a:t>Total sucia =</a:t>
            </a:r>
          </a:p>
          <a:p>
            <a:r>
              <a:rPr lang="es-ES" dirty="0" smtClean="0"/>
              <a:t>20300 W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118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dirty="0"/>
              <a:t>Resumen de Electrotecnia.</a:t>
            </a:r>
            <a:endParaRPr lang="es-ES" dirty="0"/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3" y="1412776"/>
            <a:ext cx="3600401" cy="4536504"/>
          </a:xfrm>
          <a:prstGeom prst="rect">
            <a:avLst/>
          </a:prstGeom>
        </p:spPr>
      </p:pic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1412776"/>
            <a:ext cx="3672408" cy="4536504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4678449" y="6086036"/>
            <a:ext cx="244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Plano a escala de la red eléctrica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2686" y="6086034"/>
            <a:ext cx="34335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/>
              <a:t>Diagrama eléctrico </a:t>
            </a:r>
            <a:r>
              <a:rPr lang="es-ES" sz="1200" dirty="0" smtClean="0"/>
              <a:t>unifilar – Tier II (redundante)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45024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85728"/>
            <a:ext cx="7470648" cy="1143000"/>
          </a:xfrm>
        </p:spPr>
        <p:txBody>
          <a:bodyPr/>
          <a:lstStyle/>
          <a:p>
            <a:r>
              <a:rPr lang="es-ES" dirty="0" smtClean="0"/>
              <a:t>Resumen de Termotecnia.</a:t>
            </a:r>
            <a:endParaRPr lang="es-ES" dirty="0"/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357156" y="1397000"/>
          <a:ext cx="807249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99"/>
                <a:gridCol w="1614499"/>
                <a:gridCol w="1614499"/>
                <a:gridCol w="1614499"/>
                <a:gridCol w="1614499"/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Equipo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Fabricante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Modelo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Potencia Disipada (kW)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Ubicación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Unidad CRAC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Vertiv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Liebert</a:t>
                      </a:r>
                      <a:r>
                        <a:rPr lang="es-ES" baseline="0" dirty="0" smtClean="0"/>
                        <a:t> PDX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120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Sala</a:t>
                      </a:r>
                      <a:r>
                        <a:rPr lang="es-ES" baseline="0" dirty="0" smtClean="0"/>
                        <a:t> TIC</a:t>
                      </a:r>
                      <a:endParaRPr lang="es-E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 smtClean="0"/>
                        <a:t>Torre</a:t>
                      </a:r>
                      <a:r>
                        <a:rPr lang="es-ES" baseline="0" dirty="0" smtClean="0"/>
                        <a:t> de Refrigeración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EWK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EWK</a:t>
                      </a:r>
                      <a:r>
                        <a:rPr lang="es-ES" baseline="0" dirty="0" smtClean="0"/>
                        <a:t> 225/09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407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smtClean="0"/>
                        <a:t>Sala Técnica</a:t>
                      </a:r>
                      <a:endParaRPr lang="es-E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3 CuadroTexto"/>
          <p:cNvSpPr txBox="1"/>
          <p:nvPr/>
        </p:nvSpPr>
        <p:spPr>
          <a:xfrm>
            <a:off x="357158" y="3714752"/>
            <a:ext cx="18908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Tabla de cargas térmicas</a:t>
            </a:r>
            <a:endParaRPr lang="es-ES" sz="1200" dirty="0"/>
          </a:p>
        </p:txBody>
      </p:sp>
      <p:pic>
        <p:nvPicPr>
          <p:cNvPr id="7" name="6 Imagen" descr="liebert-pdx---hero-image-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43438" y="3929066"/>
            <a:ext cx="2205036" cy="2756295"/>
          </a:xfrm>
          <a:prstGeom prst="rect">
            <a:avLst/>
          </a:prstGeom>
        </p:spPr>
      </p:pic>
      <p:sp>
        <p:nvSpPr>
          <p:cNvPr id="9" name="8 CuadroTexto"/>
          <p:cNvSpPr txBox="1"/>
          <p:nvPr/>
        </p:nvSpPr>
        <p:spPr>
          <a:xfrm rot="10800000" flipV="1">
            <a:off x="6572264" y="4500570"/>
            <a:ext cx="22145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Sistema de refrigeración por expansión directa Liebert PDX fijado al suelo</a:t>
            </a:r>
            <a:endParaRPr lang="es-ES" dirty="0"/>
          </a:p>
        </p:txBody>
      </p:sp>
      <p:pic>
        <p:nvPicPr>
          <p:cNvPr id="8" name="7 Imagen" descr="suelo-registrable-climatizacion-cpd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58" y="4429132"/>
            <a:ext cx="3698072" cy="1876429"/>
          </a:xfrm>
          <a:prstGeom prst="rect">
            <a:avLst/>
          </a:prstGeom>
        </p:spPr>
      </p:pic>
      <p:sp>
        <p:nvSpPr>
          <p:cNvPr id="10" name="9 CuadroTexto"/>
          <p:cNvSpPr txBox="1"/>
          <p:nvPr/>
        </p:nvSpPr>
        <p:spPr>
          <a:xfrm>
            <a:off x="500034" y="6357958"/>
            <a:ext cx="10278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Flujo de aire</a:t>
            </a:r>
            <a:endParaRPr lang="es-E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42910" y="285728"/>
            <a:ext cx="7470648" cy="1143000"/>
          </a:xfrm>
        </p:spPr>
        <p:txBody>
          <a:bodyPr/>
          <a:lstStyle/>
          <a:p>
            <a:r>
              <a:rPr lang="es-ES" dirty="0" smtClean="0"/>
              <a:t>Resumen de Termotecnia.</a:t>
            </a:r>
            <a:endParaRPr lang="es-ES" dirty="0"/>
          </a:p>
        </p:txBody>
      </p:sp>
      <p:pic>
        <p:nvPicPr>
          <p:cNvPr id="3" name="2 Imagen" descr="grafica_pue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09" y="1928802"/>
            <a:ext cx="5861163" cy="1428760"/>
          </a:xfrm>
          <a:prstGeom prst="rect">
            <a:avLst/>
          </a:prstGeom>
        </p:spPr>
      </p:pic>
      <p:pic>
        <p:nvPicPr>
          <p:cNvPr id="4" name="3 Imagen" descr="table_pu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2910" y="3643314"/>
            <a:ext cx="3477515" cy="2286016"/>
          </a:xfrm>
          <a:prstGeom prst="rect">
            <a:avLst/>
          </a:prstGeom>
        </p:spPr>
      </p:pic>
      <p:sp>
        <p:nvSpPr>
          <p:cNvPr id="5" name="4 CuadroTexto"/>
          <p:cNvSpPr txBox="1"/>
          <p:nvPr/>
        </p:nvSpPr>
        <p:spPr>
          <a:xfrm>
            <a:off x="642910" y="6000768"/>
            <a:ext cx="180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smtClean="0"/>
              <a:t>Tabla de eficiencia PUE</a:t>
            </a:r>
            <a:endParaRPr lang="es-ES" sz="1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4786314" y="3929066"/>
            <a:ext cx="30003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PUE CPD AUTOMOCIÓN:</a:t>
            </a:r>
          </a:p>
          <a:p>
            <a:endParaRPr lang="es-ES" dirty="0" smtClean="0"/>
          </a:p>
          <a:p>
            <a:endParaRPr lang="es-ES" dirty="0" smtClean="0"/>
          </a:p>
        </p:txBody>
      </p:sp>
      <p:cxnSp>
        <p:nvCxnSpPr>
          <p:cNvPr id="10" name="9 Conector recto"/>
          <p:cNvCxnSpPr/>
          <p:nvPr/>
        </p:nvCxnSpPr>
        <p:spPr>
          <a:xfrm rot="10800000">
            <a:off x="4786314" y="5000636"/>
            <a:ext cx="121444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4786314" y="471488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E.Tot.CPD  </a:t>
            </a:r>
          </a:p>
          <a:p>
            <a:r>
              <a:rPr lang="es-ES" dirty="0" err="1" smtClean="0"/>
              <a:t>E.Eq.TIC</a:t>
            </a:r>
            <a:endParaRPr lang="es-ES" dirty="0" smtClean="0"/>
          </a:p>
          <a:p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6143636" y="478632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≈</a:t>
            </a:r>
            <a:endParaRPr lang="es-ES" dirty="0"/>
          </a:p>
        </p:txBody>
      </p:sp>
      <p:sp>
        <p:nvSpPr>
          <p:cNvPr id="14" name="13 CuadroTexto"/>
          <p:cNvSpPr txBox="1"/>
          <p:nvPr/>
        </p:nvSpPr>
        <p:spPr>
          <a:xfrm>
            <a:off x="6429388" y="4572008"/>
            <a:ext cx="12144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400" dirty="0" smtClean="0"/>
              <a:t>1.6</a:t>
            </a:r>
            <a:endParaRPr lang="es-E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o">
  <a:themeElements>
    <a:clrScheme name="Técnico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o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451</TotalTime>
  <Words>561</Words>
  <Application>Microsoft Office PowerPoint</Application>
  <PresentationFormat>Presentación en pantalla (4:3)</PresentationFormat>
  <Paragraphs>160</Paragraphs>
  <Slides>13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Técnico</vt:lpstr>
      <vt:lpstr>PROYECTO DE INSTALACIÓN INFORMÁTICA    CPD Automoción</vt:lpstr>
      <vt:lpstr>Objetivos Proyecto.</vt:lpstr>
      <vt:lpstr>Tabla componentes TIC. (proceso, almacenamiento, comunicaciones y presentación)</vt:lpstr>
      <vt:lpstr>Resumen de Infraestructura.</vt:lpstr>
      <vt:lpstr>Resumen de Infraestructura.</vt:lpstr>
      <vt:lpstr>Resumen de Electrotecnia.</vt:lpstr>
      <vt:lpstr>Resumen de Electrotecnia.</vt:lpstr>
      <vt:lpstr>Resumen de Termotecnia.</vt:lpstr>
      <vt:lpstr>Resumen de Termotecnia.</vt:lpstr>
      <vt:lpstr>Esquemas de conexión.</vt:lpstr>
      <vt:lpstr>Cumplimiento de normas,  prevención de EMI/EMC</vt:lpstr>
      <vt:lpstr> Presupuesto </vt:lpstr>
      <vt:lpstr> Conclusiones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PROYECTO DE INSTALACIÓN INFORMÁTICA    CPD Automoción</dc:title>
  <dc:creator>RUBEN IBAÑEZ REDONDO</dc:creator>
  <cp:lastModifiedBy>RUBEN IBAÑEZ REDONDO</cp:lastModifiedBy>
  <cp:revision>54</cp:revision>
  <dcterms:created xsi:type="dcterms:W3CDTF">2017-05-29T16:07:54Z</dcterms:created>
  <dcterms:modified xsi:type="dcterms:W3CDTF">2017-06-14T17:28:08Z</dcterms:modified>
</cp:coreProperties>
</file>