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23_7BA579A4.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0"/>
  </p:notesMasterIdLst>
  <p:handoutMasterIdLst>
    <p:handoutMasterId r:id="rId31"/>
  </p:handoutMasterIdLst>
  <p:sldIdLst>
    <p:sldId id="261" r:id="rId3"/>
    <p:sldId id="282" r:id="rId4"/>
    <p:sldId id="283" r:id="rId5"/>
    <p:sldId id="302" r:id="rId6"/>
    <p:sldId id="277" r:id="rId7"/>
    <p:sldId id="284" r:id="rId8"/>
    <p:sldId id="295" r:id="rId9"/>
    <p:sldId id="289" r:id="rId10"/>
    <p:sldId id="290" r:id="rId11"/>
    <p:sldId id="285" r:id="rId12"/>
    <p:sldId id="304" r:id="rId13"/>
    <p:sldId id="303" r:id="rId14"/>
    <p:sldId id="286" r:id="rId15"/>
    <p:sldId id="291" r:id="rId16"/>
    <p:sldId id="298" r:id="rId17"/>
    <p:sldId id="299" r:id="rId18"/>
    <p:sldId id="305" r:id="rId19"/>
    <p:sldId id="297" r:id="rId20"/>
    <p:sldId id="307" r:id="rId21"/>
    <p:sldId id="309" r:id="rId22"/>
    <p:sldId id="308" r:id="rId23"/>
    <p:sldId id="292" r:id="rId24"/>
    <p:sldId id="318" r:id="rId25"/>
    <p:sldId id="310" r:id="rId26"/>
    <p:sldId id="275" r:id="rId27"/>
    <p:sldId id="269" r:id="rId28"/>
    <p:sldId id="271"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B12"/>
    <a:srgbClr val="765B16"/>
    <a:srgbClr val="00487E"/>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66547" autoAdjust="0"/>
  </p:normalViewPr>
  <p:slideViewPr>
    <p:cSldViewPr snapToGrid="0" snapToObjects="1">
      <p:cViewPr varScale="1">
        <p:scale>
          <a:sx n="74" d="100"/>
          <a:sy n="74" d="100"/>
        </p:scale>
        <p:origin x="1920" y="6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665</c:v>
                </c:pt>
                <c:pt idx="22">
                  <c:v>684</c:v>
                </c:pt>
                <c:pt idx="23">
                  <c:v>684</c:v>
                </c:pt>
                <c:pt idx="24">
                  <c:v>684</c:v>
                </c:pt>
                <c:pt idx="25">
                  <c:v>684</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23_7BA579A4.xml><?xml version="1.0" encoding="utf-8"?>
<p188:cmLst xmlns:a="http://schemas.openxmlformats.org/drawingml/2006/main" xmlns:r="http://schemas.openxmlformats.org/officeDocument/2006/relationships" xmlns:p188="http://schemas.microsoft.com/office/powerpoint/2018/8/main">
  <p188:cm id="{EB619638-006F-4ECA-BA4B-F78590ED174E}" authorId="{00000000-0000-0000-0000-000000000000}" created="2022-12-22T13:35:15.667">
    <pc:sldMkLst xmlns:pc="http://schemas.microsoft.com/office/powerpoint/2013/main/command">
      <pc:docMk/>
      <pc:sldMk cId="2074442148" sldId="291"/>
    </pc:sldMkLst>
    <p188:txBody>
      <a:bodyPr/>
      <a:lstStyle/>
      <a:p>
        <a:r>
          <a:rPr lang="en-US"/>
          <a:t>Slide kan weg gelaten worden indien meer tijd nodig is voor code uitleg</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10-1-2023</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10-1-2023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techniek die we hebben gebruikt om CPMpy te testen is die van </a:t>
            </a:r>
            <a:r>
              <a:rPr lang="nl-BE" dirty="0" err="1"/>
              <a:t>metamorphic</a:t>
            </a:r>
            <a:r>
              <a:rPr lang="nl-BE" dirty="0"/>
              <a:t> testen.</a:t>
            </a:r>
          </a:p>
          <a:p>
            <a:r>
              <a:rPr lang="nl-BE" dirty="0"/>
              <a:t>Hierbij definiëren we enkele </a:t>
            </a:r>
            <a:r>
              <a:rPr lang="nl-BE" dirty="0" err="1"/>
              <a:t>metamorphische</a:t>
            </a:r>
            <a:r>
              <a:rPr lang="nl-BE" dirty="0"/>
              <a:t> relaties, zijnde equivalente transformaties van (sub)beperkingen. Hiervoor hebben we 30 relaties bedacht zoals</a:t>
            </a:r>
          </a:p>
          <a:p>
            <a:endParaRPr lang="nl-BE" dirty="0"/>
          </a:p>
          <a:p>
            <a:endParaRPr lang="nl-BE" dirty="0"/>
          </a:p>
          <a:p>
            <a:endParaRPr lang="nl-BE" dirty="0"/>
          </a:p>
          <a:p>
            <a:r>
              <a:rPr lang="nl-BE" dirty="0"/>
              <a:t>Zoals jullie kunnen zien zijn ze vaak redelijk simpel, maar door meerdere transformaties op dezelfde </a:t>
            </a:r>
            <a:r>
              <a:rPr lang="nl-BE" dirty="0" err="1"/>
              <a:t>seeds</a:t>
            </a:r>
            <a:r>
              <a:rPr lang="nl-BE" dirty="0"/>
              <a:t> los te laten kunnen we complexe samenstellingen bekomen. Waarbij we weer kijken naar het verschil tussen de </a:t>
            </a:r>
            <a:r>
              <a:rPr lang="nl-BE" dirty="0" err="1"/>
              <a:t>orginele</a:t>
            </a:r>
            <a:r>
              <a:rPr lang="nl-BE" dirty="0"/>
              <a:t> uitkomst van de </a:t>
            </a:r>
            <a:r>
              <a:rPr lang="nl-BE" dirty="0" err="1"/>
              <a:t>seed</a:t>
            </a:r>
            <a:r>
              <a:rPr lang="nl-BE" dirty="0"/>
              <a:t> ten opzichte van de uitkomst van de gewijzigde </a:t>
            </a:r>
            <a:r>
              <a:rPr lang="nl-BE" dirty="0" err="1"/>
              <a:t>seed</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35518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30 relaties hebben we er een 5 tal gemaakt volgens een techniek die </a:t>
            </a:r>
            <a:r>
              <a:rPr lang="nl-BE" dirty="0" err="1"/>
              <a:t>semantic</a:t>
            </a:r>
            <a:r>
              <a:rPr lang="nl-BE" dirty="0"/>
              <a:t> </a:t>
            </a:r>
            <a:r>
              <a:rPr lang="nl-BE" dirty="0" err="1"/>
              <a:t>fusion</a:t>
            </a:r>
            <a:r>
              <a:rPr lang="nl-BE" dirty="0"/>
              <a:t> noemt</a:t>
            </a:r>
          </a:p>
          <a:p>
            <a:r>
              <a:rPr lang="nl-BE" dirty="0"/>
              <a:t>Hierbij neemt men 2 (sub)beperkingen</a:t>
            </a:r>
          </a:p>
          <a:p>
            <a:endParaRPr lang="nl-BE" dirty="0"/>
          </a:p>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(sub)beperkingen, vermenigvuldiging en string concatenatie</a:t>
            </a:r>
          </a:p>
          <a:p>
            <a:r>
              <a:rPr lang="nl-BE" dirty="0"/>
              <a:t>Zolang de gebruikte functie om Z te definiëren </a:t>
            </a:r>
            <a:r>
              <a:rPr lang="nl-BE" dirty="0" err="1"/>
              <a:t>inverteerbaar</a:t>
            </a:r>
            <a:r>
              <a:rPr lang="nl-BE" dirty="0"/>
              <a:t> is kan het gebruikt worden daarom hebben wij </a:t>
            </a:r>
          </a:p>
          <a:p>
            <a:r>
              <a:rPr lang="nl-BE" dirty="0"/>
              <a:t>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Metamorphische</a:t>
            </a:r>
            <a:r>
              <a:rPr lang="nl-BE" dirty="0"/>
              <a:t> relaties veranderingen</a:t>
            </a:r>
          </a:p>
          <a:p>
            <a:r>
              <a:rPr lang="nl-BE" dirty="0"/>
              <a:t>Sommige zijn samengenomen</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Ten slotte hebben we onze laatste techniek, Deze gebruikt een eenvoudiger concept zijnde de verschillende </a:t>
            </a:r>
            <a:r>
              <a:rPr lang="nl-BE" dirty="0" err="1"/>
              <a:t>solvers</a:t>
            </a:r>
            <a:r>
              <a:rPr lang="nl-BE" dirty="0"/>
              <a:t> tegen elkaar uit te laten spelen.</a:t>
            </a:r>
          </a:p>
          <a:p>
            <a:endParaRPr lang="nl-BE" dirty="0"/>
          </a:p>
          <a:p>
            <a:endParaRPr lang="nl-BE" dirty="0"/>
          </a:p>
          <a:p>
            <a:endParaRPr lang="nl-BE" dirty="0"/>
          </a:p>
          <a:p>
            <a:r>
              <a:rPr lang="nl-BE" dirty="0"/>
              <a:t>Bij deze techniek hebben we ook geëxperimenteerd met de </a:t>
            </a:r>
            <a:r>
              <a:rPr lang="nl-BE" dirty="0" err="1"/>
              <a:t>solvers</a:t>
            </a:r>
            <a:r>
              <a:rPr lang="nl-BE" dirty="0"/>
              <a:t> alle mogelijke oplossingen te genereren om buiten enkel oplosbaar, onoplosbaar of crash ook te kunnen vergelijken op het aantal oplossingen gevonden kunnen worden. Al waren er niet veel </a:t>
            </a:r>
            <a:r>
              <a:rPr lang="nl-BE" dirty="0" err="1"/>
              <a:t>solver</a:t>
            </a:r>
            <a:r>
              <a:rPr lang="nl-BE" dirty="0"/>
              <a:t> die consistent ALLE oplossingen voor de CP problemen kon vinden </a:t>
            </a:r>
          </a:p>
          <a:p>
            <a:r>
              <a:rPr lang="nl-BE" dirty="0"/>
              <a:t>2 </a:t>
            </a:r>
            <a:r>
              <a:rPr lang="nl-BE" dirty="0" err="1"/>
              <a:t>solvers</a:t>
            </a:r>
            <a:r>
              <a:rPr lang="nl-BE" dirty="0"/>
              <a:t> ( Ortools en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a:p>
            <a:endParaRPr lang="nl-BE" dirty="0"/>
          </a:p>
          <a:p>
            <a:r>
              <a:rPr lang="nl-BE" dirty="0"/>
              <a:t>Jammer genoeg kregen we heel vaak dezelfde of gelijkaardige bugs. Voornamelijk bij de CTROM techniek daar kregen we 10 Duizenden gelijkaardige bugs, waardoor het veel tijd zou hebben gekost om het originele plan te volgen </a:t>
            </a:r>
          </a:p>
          <a:p>
            <a:r>
              <a:rPr lang="nl-BE" dirty="0"/>
              <a:t>We zijn daarvoor van een reactieve filtreren naar een preventieve manier gegaan. </a:t>
            </a:r>
          </a:p>
          <a:p>
            <a:r>
              <a:rPr lang="nl-BE" dirty="0"/>
              <a:t>Na elke techniek even te laten runnen leggen we de technieken stil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a:p>
            <a:endParaRPr lang="nl-BE" dirty="0"/>
          </a:p>
          <a:p>
            <a:endParaRPr lang="nl-BE" dirty="0"/>
          </a:p>
          <a:p>
            <a:endParaRPr lang="nl-BE" dirty="0"/>
          </a:p>
          <a:p>
            <a:r>
              <a:rPr lang="nl-BE" dirty="0"/>
              <a:t>Dit was de enigste </a:t>
            </a:r>
            <a:r>
              <a:rPr lang="nl-BE" dirty="0" err="1"/>
              <a:t>solver</a:t>
            </a:r>
            <a:r>
              <a:rPr lang="nl-BE" dirty="0"/>
              <a:t> die in hun specificaties schreef dat voor de basis van een exponent de </a:t>
            </a:r>
            <a:r>
              <a:rPr lang="nl-BE" dirty="0" err="1"/>
              <a:t>lower</a:t>
            </a:r>
            <a:r>
              <a:rPr lang="nl-BE" dirty="0"/>
              <a:t> </a:t>
            </a:r>
            <a:r>
              <a:rPr lang="nl-BE" dirty="0" err="1"/>
              <a:t>bounds</a:t>
            </a:r>
            <a:r>
              <a:rPr lang="nl-BE" dirty="0"/>
              <a:t>, dus de laagste waarde, niet negatief mocht zijn. Wat dus wel mocht voor andere </a:t>
            </a:r>
            <a:r>
              <a:rPr lang="nl-BE" dirty="0" err="1"/>
              <a:t>solvers</a:t>
            </a:r>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dirty="0"/>
          </a:p>
          <a:p>
            <a:r>
              <a:rPr lang="nl-BE" dirty="0" err="1"/>
              <a:t>Pysat</a:t>
            </a:r>
            <a:r>
              <a:rPr lang="nl-BE" dirty="0"/>
              <a:t> 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343090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zij die een beetje overrompeld werden door de vorige slide, mijn excuses</a:t>
            </a:r>
          </a:p>
          <a:p>
            <a:r>
              <a:rPr lang="nl-BE" dirty="0"/>
              <a:t>Ik heb hier nog enkele meer overzichtelijke grafieken die dat hopelijk wat compenseren</a:t>
            </a:r>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hebben een aantal wiskundige/logische beperkingen waarvan we een oplossing willen vinden. </a:t>
            </a:r>
          </a:p>
          <a:p>
            <a:r>
              <a:rPr lang="nl-BE" dirty="0"/>
              <a:t>Deze geven we aan een </a:t>
            </a:r>
            <a:r>
              <a:rPr lang="nl-BE" dirty="0" err="1"/>
              <a:t>solver</a:t>
            </a:r>
            <a:r>
              <a:rPr lang="nl-BE" dirty="0"/>
              <a:t> om deze op een slimme en efficiënte manier op te lossen. </a:t>
            </a:r>
          </a:p>
          <a:p>
            <a:r>
              <a:rPr lang="nl-BE" dirty="0"/>
              <a:t>Hierbij kunnen we dan ook vaak krachtige functies gebruiken om deze beperkingen op te lossen sneller (als het nu nog even onduidelijk is geen paniek, meteen zal ik een voorbeeld geven) van een probleem</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Met deze thesis hebben we het volgende bijgedragen</a:t>
            </a:r>
          </a:p>
          <a:p>
            <a:r>
              <a:rPr lang="nl-BE" dirty="0"/>
              <a:t>We hebben onderzocht hoe we kritieke bugs in CP kunnen vinden, dit via 3 manieren</a:t>
            </a:r>
          </a:p>
          <a:p>
            <a:r>
              <a:rPr lang="nl-BE" dirty="0"/>
              <a:t>We hebben onderzocht welke manieren de meeste fouten vonden</a:t>
            </a:r>
          </a:p>
          <a:p>
            <a:r>
              <a:rPr lang="nl-BE" dirty="0"/>
              <a:t>CPMpy verlost van enkele bugs</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2034200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endParaRPr lang="nl-BE" dirty="0"/>
          </a:p>
          <a:p>
            <a:r>
              <a:rPr lang="nl-BE" dirty="0"/>
              <a:t>Blijft nuttig om de testen uit te voeren</a:t>
            </a:r>
          </a:p>
          <a:p>
            <a:endParaRPr lang="nl-BE" dirty="0"/>
          </a:p>
          <a:p>
            <a:r>
              <a:rPr lang="nl-BE" dirty="0"/>
              <a:t>Configuratie ruimte laten testen CPMpy heeft directe toegang tot de </a:t>
            </a:r>
            <a:r>
              <a:rPr lang="nl-BE" dirty="0" err="1"/>
              <a:t>solvers</a:t>
            </a:r>
            <a:r>
              <a:rPr lang="nl-BE" dirty="0"/>
              <a:t> en kan ook </a:t>
            </a:r>
            <a:r>
              <a:rPr lang="nl-BE" dirty="0" err="1"/>
              <a:t>solverspecifieke</a:t>
            </a:r>
            <a:r>
              <a:rPr lang="nl-BE" dirty="0"/>
              <a:t> tips mee geven voor onder andere </a:t>
            </a:r>
            <a:r>
              <a:rPr lang="nl-BE" dirty="0" err="1"/>
              <a:t>efficientie</a:t>
            </a:r>
            <a:r>
              <a:rPr lang="nl-BE" dirty="0"/>
              <a:t>. Zoals </a:t>
            </a:r>
            <a:r>
              <a:rPr lang="nl-BE" dirty="0" err="1"/>
              <a:t>Peisens</a:t>
            </a:r>
            <a:r>
              <a:rPr lang="nl-BE" dirty="0"/>
              <a:t> en co doen zouden we ook deze ruimte kunnen testen bovenop de </a:t>
            </a:r>
            <a:r>
              <a:rPr lang="nl-BE" dirty="0" err="1"/>
              <a:t>inputs</a:t>
            </a:r>
            <a:r>
              <a:rPr lang="nl-BE" dirty="0"/>
              <a:t> die we al mee geven. Stel u voor dat er een bepaalde bug enkel voorkomt met een bepaald input en een configuratie die wel of niet aan </a:t>
            </a:r>
            <a:r>
              <a:rPr lang="nl-BE" dirty="0" err="1"/>
              <a:t>symmtrie</a:t>
            </a:r>
            <a:r>
              <a:rPr lang="nl-BE" dirty="0"/>
              <a:t> </a:t>
            </a:r>
            <a:r>
              <a:rPr lang="nl-BE" dirty="0" err="1"/>
              <a:t>breaking</a:t>
            </a:r>
            <a:r>
              <a:rPr lang="nl-BE" dirty="0"/>
              <a:t> doet</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109666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p>
          <a:p>
            <a:r>
              <a:rPr lang="en-GB" dirty="0"/>
              <a:t>Wat </a:t>
            </a:r>
            <a:r>
              <a:rPr lang="en-GB" dirty="0" err="1"/>
              <a:t>moet</a:t>
            </a:r>
            <a:r>
              <a:rPr lang="en-GB" dirty="0"/>
              <a:t> er </a:t>
            </a:r>
            <a:r>
              <a:rPr lang="en-GB" dirty="0" err="1"/>
              <a:t>weg</a:t>
            </a:r>
            <a:r>
              <a:rPr lang="en-GB" dirty="0"/>
              <a:t> </a:t>
            </a:r>
            <a:r>
              <a:rPr lang="en-GB" dirty="0" err="1"/>
              <a:t>voor</a:t>
            </a:r>
            <a:r>
              <a:rPr lang="en-GB" dirty="0"/>
              <a:t> </a:t>
            </a:r>
            <a:r>
              <a:rPr lang="en-GB" dirty="0" err="1"/>
              <a:t>tijd</a:t>
            </a:r>
            <a:r>
              <a:rPr lang="en-GB" dirty="0"/>
              <a:t>? </a:t>
            </a:r>
            <a:r>
              <a:rPr lang="en-GB" dirty="0" err="1"/>
              <a:t>Ik</a:t>
            </a:r>
            <a:r>
              <a:rPr lang="en-GB" dirty="0"/>
              <a:t> </a:t>
            </a:r>
            <a:r>
              <a:rPr lang="en-GB" dirty="0" err="1"/>
              <a:t>kan</a:t>
            </a:r>
            <a:r>
              <a:rPr lang="en-GB" dirty="0"/>
              <a:t> </a:t>
            </a:r>
            <a:r>
              <a:rPr lang="en-GB" dirty="0" err="1"/>
              <a:t>nog</a:t>
            </a:r>
            <a:r>
              <a:rPr lang="en-GB" dirty="0"/>
              <a:t> </a:t>
            </a:r>
            <a:r>
              <a:rPr lang="en-GB" dirty="0" err="1"/>
              <a:t>interesante</a:t>
            </a:r>
            <a:r>
              <a:rPr lang="en-GB" dirty="0"/>
              <a:t> </a:t>
            </a:r>
            <a:r>
              <a:rPr lang="en-GB" dirty="0" err="1"/>
              <a:t>dingen</a:t>
            </a:r>
            <a:r>
              <a:rPr lang="en-GB" dirty="0"/>
              <a:t> </a:t>
            </a:r>
            <a:r>
              <a:rPr lang="en-GB" dirty="0" err="1"/>
              <a:t>zeggen</a:t>
            </a:r>
            <a:r>
              <a:rPr lang="en-GB" dirty="0"/>
              <a:t> over de Seeds </a:t>
            </a:r>
            <a:r>
              <a:rPr lang="en-GB" dirty="0" err="1"/>
              <a:t>en</a:t>
            </a:r>
            <a:r>
              <a:rPr lang="en-GB" dirty="0"/>
              <a:t> semantic fusion die </a:t>
            </a:r>
            <a:r>
              <a:rPr lang="en-GB" dirty="0" err="1"/>
              <a:t>ik</a:t>
            </a:r>
            <a:r>
              <a:rPr lang="en-GB" dirty="0"/>
              <a:t> </a:t>
            </a:r>
            <a:r>
              <a:rPr lang="en-GB" dirty="0" err="1"/>
              <a:t>heb</a:t>
            </a:r>
            <a:r>
              <a:rPr lang="en-GB" dirty="0"/>
              <a:t> </a:t>
            </a:r>
            <a:r>
              <a:rPr lang="en-GB" dirty="0" err="1"/>
              <a:t>moeten</a:t>
            </a:r>
            <a:r>
              <a:rPr lang="en-GB" dirty="0"/>
              <a:t> </a:t>
            </a:r>
            <a:r>
              <a:rPr lang="en-GB"/>
              <a:t>weglaten</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Metamorphic </a:t>
            </a:r>
            <a:r>
              <a:rPr lang="nl-BE" noProof="0" dirty="0" err="1"/>
              <a:t>testing</a:t>
            </a:r>
            <a:r>
              <a:rPr lang="nl-BE" noProof="0" dirty="0"/>
              <a:t> | tools, Running, processing, </a:t>
            </a:r>
            <a:r>
              <a:rPr lang="nl-BE" noProof="0" dirty="0" err="1"/>
              <a:t>reporting</a:t>
            </a:r>
            <a:br>
              <a:rPr lang="nl-BE" noProof="0" dirty="0"/>
            </a:br>
            <a:r>
              <a:rPr lang="nl-BE" noProof="0" dirty="0"/>
              <a:t>Verwerken =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169640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CPMpy is een modeleer en constraint </a:t>
            </a:r>
            <a:r>
              <a:rPr lang="nl-BE" dirty="0" err="1"/>
              <a:t>programming</a:t>
            </a:r>
            <a:r>
              <a:rPr lang="nl-BE" dirty="0"/>
              <a:t> bibliotheek gemaakt voor Python dat ontwikkeld is dicht bij Numpy en met rechtstreekse toegang tot de </a:t>
            </a:r>
            <a:r>
              <a:rPr lang="nl-BE" dirty="0" err="1"/>
              <a:t>solver</a:t>
            </a:r>
            <a:r>
              <a:rPr lang="nl-BE" dirty="0"/>
              <a:t>. </a:t>
            </a:r>
          </a:p>
          <a:p>
            <a:r>
              <a:rPr lang="nl-BE" dirty="0"/>
              <a:t>Deze </a:t>
            </a:r>
            <a:r>
              <a:rPr lang="nl-BE" dirty="0" err="1"/>
              <a:t>solvers</a:t>
            </a:r>
            <a:r>
              <a:rPr lang="nl-BE" dirty="0"/>
              <a:t> lossen het probleem voor ons op terwijl CPMpy helpt met alles rondom rond het opschrijven/creëren van het probleem</a:t>
            </a:r>
          </a:p>
          <a:p>
            <a:endParaRPr lang="nl-BE" dirty="0"/>
          </a:p>
          <a:p>
            <a:r>
              <a:rPr lang="nl-BE" dirty="0"/>
              <a:t>Een veel gebruikt voorbeeld is het volgende</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a:t>
            </a:r>
            <a:r>
              <a:rPr lang="nl-BE" dirty="0" err="1"/>
              <a:t>objection</a:t>
            </a:r>
            <a:r>
              <a:rPr lang="nl-BE" dirty="0"/>
              <a:t> </a:t>
            </a:r>
            <a:r>
              <a:rPr lang="nl-BE" dirty="0" err="1"/>
              <a:t>function</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r>
              <a:rPr lang="nl-BE" dirty="0"/>
              <a:t>Wij onder andere deze bugs zoeken via </a:t>
            </a:r>
            <a:r>
              <a:rPr lang="nl-BE" dirty="0" err="1"/>
              <a:t>fuzz</a:t>
            </a:r>
            <a:r>
              <a:rPr lang="nl-BE" dirty="0"/>
              <a:t> </a:t>
            </a:r>
            <a:r>
              <a:rPr lang="nl-BE" dirty="0" err="1"/>
              <a:t>testing</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Hiervoor hebben we een </a:t>
            </a:r>
            <a:r>
              <a:rPr lang="nl-BE" noProof="0" dirty="0" err="1"/>
              <a:t>reedsbestaande</a:t>
            </a:r>
            <a:r>
              <a:rPr lang="nl-BE" noProof="0" dirty="0"/>
              <a:t> </a:t>
            </a:r>
            <a:r>
              <a:rPr lang="nl-BE" noProof="0" dirty="0" err="1"/>
              <a:t>fuzz</a:t>
            </a:r>
            <a:r>
              <a:rPr lang="nl-BE" noProof="0" dirty="0"/>
              <a:t> tester gevonden GENAAMD STORM, deze fuzzer was gemaakt </a:t>
            </a:r>
            <a:r>
              <a:rPr lang="nl-BE" noProof="0" dirty="0" err="1"/>
              <a:t>Satisfiability</a:t>
            </a:r>
            <a:r>
              <a:rPr lang="nl-BE" noProof="0" dirty="0"/>
              <a:t> modulo </a:t>
            </a:r>
            <a:r>
              <a:rPr lang="nl-BE" noProof="0" dirty="0" err="1"/>
              <a:t>theorieen</a:t>
            </a:r>
            <a:r>
              <a:rPr lang="nl-BE" noProof="0" dirty="0"/>
              <a:t> SOLVERS te </a:t>
            </a:r>
            <a:r>
              <a:rPr lang="nl-BE" noProof="0" dirty="0" err="1"/>
              <a:t>fuzzen</a:t>
            </a:r>
            <a:r>
              <a:rPr lang="nl-BE" noProof="0" dirty="0"/>
              <a:t> </a:t>
            </a:r>
            <a:r>
              <a:rPr lang="nl-BE" noProof="0" dirty="0">
                <a:effectLst/>
                <a:latin typeface="Arial" panose="020B0604020202020204" pitchFamily="34" charset="0"/>
              </a:rPr>
              <a:t>waarbij het meerdere fouten vond </a:t>
            </a:r>
            <a:r>
              <a:rPr lang="nl-BE" noProof="0" dirty="0" err="1">
                <a:effectLst/>
                <a:latin typeface="Arial" panose="020B0604020202020204" pitchFamily="34" charset="0"/>
              </a:rPr>
              <a:t>solvers</a:t>
            </a:r>
            <a:r>
              <a:rPr lang="nl-BE" noProof="0" dirty="0">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De </a:t>
            </a:r>
            <a:r>
              <a:rPr lang="nl-BE" noProof="0" dirty="0" err="1"/>
              <a:t>seeds</a:t>
            </a:r>
            <a:r>
              <a:rPr lang="nl-BE" noProof="0" dirty="0"/>
              <a:t> zijn dus het probleem zelf (de variabelen en de beperkingen) en geen </a:t>
            </a:r>
            <a:r>
              <a:rPr lang="nl-BE" noProof="0" dirty="0" err="1"/>
              <a:t>nr’s</a:t>
            </a:r>
            <a:endParaRPr lang="nl-BE" noProof="0" dirty="0"/>
          </a:p>
          <a:p>
            <a:endParaRPr lang="nl-BE" noProof="0" dirty="0">
              <a:effectLst/>
              <a:latin typeface="Arial" panose="020B0604020202020204" pitchFamily="34" charset="0"/>
            </a:endParaRPr>
          </a:p>
          <a:p>
            <a:endParaRPr lang="nl-BE" noProof="0" dirty="0">
              <a:effectLst/>
              <a:latin typeface="Arial" panose="020B0604020202020204" pitchFamily="34" charset="0"/>
            </a:endParaRPr>
          </a:p>
          <a:p>
            <a:r>
              <a:rPr lang="nl-BE" noProof="0" dirty="0">
                <a:effectLst/>
                <a:latin typeface="Arial" panose="020B0604020202020204" pitchFamily="34" charset="0"/>
              </a:rPr>
              <a:t>UITLEG foto</a:t>
            </a:r>
          </a:p>
          <a:p>
            <a:endParaRPr lang="nl-BE" noProof="0" dirty="0">
              <a:effectLst/>
              <a:latin typeface="Arial" panose="020B0604020202020204" pitchFamily="34" charset="0"/>
            </a:endParaRPr>
          </a:p>
          <a:p>
            <a:r>
              <a:rPr lang="nl-BE" noProof="0" dirty="0">
                <a:effectLst/>
                <a:latin typeface="Arial" panose="020B0604020202020204" pitchFamily="34" charset="0"/>
              </a:rPr>
              <a:t>Van de 3 technieken is dit de eerste techniek die we hebben gebruikt. </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Deze </a:t>
            </a:r>
            <a:r>
              <a:rPr lang="nl-BE" noProof="0" dirty="0" err="1"/>
              <a:t>seeds</a:t>
            </a:r>
            <a:r>
              <a:rPr lang="nl-BE" noProof="0" dirty="0"/>
              <a:t> komen ONDERANDERE van reeds bestaande problemen van de </a:t>
            </a:r>
            <a:r>
              <a:rPr lang="nl-BE" noProof="0" dirty="0" err="1"/>
              <a:t>repository</a:t>
            </a:r>
            <a:r>
              <a:rPr lang="nl-BE" noProof="0" dirty="0"/>
              <a:t> waar we iets meer dan 9 duidend probleem modellen uit hebben kunnen halen, </a:t>
            </a:r>
          </a:p>
          <a:p>
            <a:r>
              <a:rPr lang="nl-BE" noProof="0" dirty="0"/>
              <a:t>Dit zijn ANDERE </a:t>
            </a:r>
            <a:r>
              <a:rPr lang="nl-BE" noProof="0" dirty="0" err="1"/>
              <a:t>seeds</a:t>
            </a:r>
            <a:r>
              <a:rPr lang="nl-BE" noProof="0" dirty="0"/>
              <a:t> dan de vorige slide (SMT </a:t>
            </a:r>
            <a:r>
              <a:rPr lang="nl-BE" noProof="0" dirty="0" err="1"/>
              <a:t>vs</a:t>
            </a:r>
            <a:r>
              <a:rPr lang="nl-BE" noProof="0" dirty="0"/>
              <a:t> CP </a:t>
            </a:r>
            <a:r>
              <a:rPr lang="nl-BE" noProof="0" dirty="0" err="1"/>
              <a:t>seeds</a:t>
            </a:r>
            <a:r>
              <a:rPr lang="nl-BE" noProof="0" dirty="0"/>
              <a:t>)</a:t>
            </a:r>
          </a:p>
          <a:p>
            <a:r>
              <a:rPr lang="nl-BE" noProof="0" dirty="0"/>
              <a:t>Na deze eerst te testen of ze allemaal werkten en binnen een redelijke termijn opgelost kunnen worden (om zo het </a:t>
            </a:r>
            <a:r>
              <a:rPr lang="nl-BE" noProof="0" dirty="0" err="1"/>
              <a:t>halting</a:t>
            </a:r>
            <a:r>
              <a:rPr lang="nl-BE" noProof="0" dirty="0"/>
              <a:t> probleem makkelijk te kunnen detecteren))</a:t>
            </a:r>
          </a:p>
          <a:p>
            <a:endParaRPr lang="nl-BE" noProof="0" dirty="0"/>
          </a:p>
          <a:p>
            <a:endParaRPr lang="nl-BE" noProof="0" dirty="0"/>
          </a:p>
          <a:p>
            <a:r>
              <a:rPr lang="nl-BE" noProof="0" dirty="0"/>
              <a:t>We hebben STORM omgevormd naar CTROM een fuzzer die CPMpy </a:t>
            </a:r>
            <a:r>
              <a:rPr lang="nl-BE" noProof="0" dirty="0" err="1"/>
              <a:t>inputs</a:t>
            </a:r>
            <a:r>
              <a:rPr lang="nl-BE" noProof="0" dirty="0"/>
              <a:t> kan testen.</a:t>
            </a:r>
          </a:p>
          <a:p>
            <a:r>
              <a:rPr lang="nl-BE" noProof="0" dirty="0"/>
              <a:t>Het gebruikt dezelfde </a:t>
            </a:r>
            <a:r>
              <a:rPr lang="nl-BE" b="1" noProof="0" dirty="0"/>
              <a:t>satisfiable equivalente </a:t>
            </a:r>
            <a:r>
              <a:rPr lang="nl-BE" noProof="0" dirty="0"/>
              <a:t>wijzigingen als bij een SMT problemen, zijnde negaties en conjuncties van </a:t>
            </a:r>
            <a:r>
              <a:rPr lang="nl-BE" noProof="0" dirty="0" err="1"/>
              <a:t>subconstraints</a:t>
            </a:r>
            <a:endParaRPr lang="nl-BE" noProof="0" dirty="0"/>
          </a:p>
          <a:p>
            <a:endParaRPr lang="nl-BE" noProof="0" dirty="0"/>
          </a:p>
          <a:p>
            <a:r>
              <a:rPr lang="nl-BE" noProof="0" dirty="0"/>
              <a:t>CPMpy doet zijn wijzigen om het probleem begrijpbaar te maken voor de </a:t>
            </a:r>
            <a:r>
              <a:rPr lang="nl-BE" noProof="0" dirty="0" err="1"/>
              <a:t>solver</a:t>
            </a:r>
            <a:r>
              <a:rPr lang="nl-BE" noProof="0" dirty="0"/>
              <a:t> </a:t>
            </a:r>
          </a:p>
          <a:p>
            <a:r>
              <a:rPr lang="nl-BE" noProof="0" dirty="0" err="1"/>
              <a:t>Solver</a:t>
            </a:r>
            <a:r>
              <a:rPr lang="nl-BE" noProof="0" dirty="0"/>
              <a:t> lost op</a:t>
            </a:r>
          </a:p>
          <a:p>
            <a:r>
              <a:rPr lang="nl-BE" noProof="0" dirty="0"/>
              <a:t>Terug naar de tester die vergelijkt het origineel resultaat met het gewijzigde code zijn resultaat</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348380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10/01/2023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10/01/2023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10/01/2023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10/01/2023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10/01/2023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10/01/2023</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10/01/2023</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10/01/2023</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10/01/2023</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10/01/2023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10/01/2023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10/01/2023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23_7BA579A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Andere (maar equivalente) manier oplossen </a:t>
            </a:r>
          </a:p>
          <a:p>
            <a:endParaRPr lang="nl-BE" dirty="0"/>
          </a:p>
          <a:p>
            <a:r>
              <a:rPr lang="nl-BE" dirty="0"/>
              <a:t>Enkele Metamorphic relations</a:t>
            </a:r>
          </a:p>
          <a:p>
            <a:pPr lvl="1"/>
            <a:r>
              <a:rPr lang="nl-BE" dirty="0"/>
              <a:t>alldifferent([var1, var2, var3]) wordt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a:t>A =&lt; B wordt A &lt; (B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a:t>ook </a:t>
            </a:r>
            <a:r>
              <a:rPr lang="nl-BE" dirty="0" err="1"/>
              <a:t>sementic</a:t>
            </a:r>
            <a:r>
              <a:rPr lang="nl-BE" dirty="0"/>
              <a:t> </a:t>
            </a:r>
            <a:r>
              <a:rPr lang="nl-BE" dirty="0" err="1"/>
              <a:t>fusion</a:t>
            </a:r>
            <a:r>
              <a:rPr lang="nl-BE" dirty="0"/>
              <a:t> [1]</a:t>
            </a:r>
          </a:p>
          <a:p>
            <a:pPr lvl="1"/>
            <a:r>
              <a:rPr lang="nl-BE" dirty="0"/>
              <a:t>Neem A en B uit een probleem</a:t>
            </a:r>
          </a:p>
          <a:p>
            <a:pPr lvl="1"/>
            <a:r>
              <a:rPr lang="nl-BE" dirty="0"/>
              <a:t>Creëer een nieuwe 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a:t>Expanding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Adding random comparison constraints independent from original model</a:t>
            </a:r>
          </a:p>
          <a:p>
            <a:r>
              <a:rPr lang="en-US" sz="1700" dirty="0"/>
              <a:t>Adding implications: True -&gt;A, A-&gt;B, if boolean constraints then A == B</a:t>
            </a:r>
          </a:p>
          <a:p>
            <a:r>
              <a:rPr lang="en-US" sz="1700" dirty="0"/>
              <a:t>Adding constraints to “XOR()” (with True/False to balance)</a:t>
            </a:r>
          </a:p>
        </p:txBody>
      </p:sp>
      <p:sp>
        <p:nvSpPr>
          <p:cNvPr id="2" name="TextBox 1">
            <a:extLst>
              <a:ext uri="{FF2B5EF4-FFF2-40B4-BE49-F238E27FC236}">
                <a16:creationId xmlns:a16="http://schemas.microsoft.com/office/drawing/2014/main" id="{FDA977A8-77DB-5854-BDA8-D50B6B19113F}"/>
              </a:ext>
            </a:extLst>
          </p:cNvPr>
          <p:cNvSpPr txBox="1"/>
          <p:nvPr/>
        </p:nvSpPr>
        <p:spPr>
          <a:xfrm>
            <a:off x="6349285" y="1961664"/>
            <a:ext cx="5496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pPr marL="285750" indent="-285750">
              <a:buFont typeface="Arial" panose="020B0604020202020204" pitchFamily="34" charset="0"/>
              <a:buChar char="•"/>
            </a:pPr>
            <a:r>
              <a:rPr lang="en-US" sz="1800" dirty="0"/>
              <a:t>Semantic fusion with “+, -, *, ^ (xor), &amp;, == and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8438"/>
            <a:ext cx="1649530"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8197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a:t>
            </a:r>
          </a:p>
          <a:p>
            <a:pPr lvl="1"/>
            <a:r>
              <a:rPr lang="nl-BE" dirty="0"/>
              <a:t>Gewijzigd plan: filteren dan </a:t>
            </a:r>
            <a:r>
              <a:rPr lang="nl-BE" dirty="0" err="1"/>
              <a:t>deobfuscatie</a:t>
            </a:r>
            <a:r>
              <a:rPr lang="nl-BE" dirty="0"/>
              <a:t> (MUS)</a:t>
            </a:r>
          </a:p>
          <a:p>
            <a:pPr marL="0" indent="0">
              <a:buNone/>
            </a:pPr>
            <a:endParaRPr lang="nl-BE" dirty="0"/>
          </a:p>
        </p:txBody>
      </p:sp>
    </p:spTree>
    <p:extLst>
      <p:ext uri="{BB962C8B-B14F-4D97-AF65-F5344CB8AC3E}">
        <p14:creationId xmlns:p14="http://schemas.microsoft.com/office/powerpoint/2010/main" val="207444214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9DB966-AAC1-EF34-5732-7AECCB620513}"/>
              </a:ext>
            </a:extLst>
          </p:cNvPr>
          <p:cNvPicPr>
            <a:picLocks noChangeAspect="1"/>
          </p:cNvPicPr>
          <p:nvPr/>
        </p:nvPicPr>
        <p:blipFill rotWithShape="1">
          <a:blip r:embed="rId3"/>
          <a:srcRect l="662" t="1939" b="5464"/>
          <a:stretch/>
        </p:blipFill>
        <p:spPr>
          <a:xfrm>
            <a:off x="623888" y="1247776"/>
            <a:ext cx="7184607" cy="3303250"/>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7534776" y="2216367"/>
            <a:ext cx="3492023"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3..6: +int;</a:t>
            </a:r>
          </a:p>
          <a:p>
            <a:r>
              <a:rPr lang="en-US" dirty="0"/>
              <a:t>constraint (+int) &gt; 4;</a:t>
            </a:r>
          </a:p>
        </p:txBody>
      </p:sp>
      <p:sp>
        <p:nvSpPr>
          <p:cNvPr id="14" name="TextBox 13">
            <a:extLst>
              <a:ext uri="{FF2B5EF4-FFF2-40B4-BE49-F238E27FC236}">
                <a16:creationId xmlns:a16="http://schemas.microsoft.com/office/drawing/2014/main" id="{FD1A658B-8D78-03FC-AE7A-1A592B590D1E}"/>
              </a:ext>
            </a:extLst>
          </p:cNvPr>
          <p:cNvSpPr txBox="1"/>
          <p:nvPr/>
        </p:nvSpPr>
        <p:spPr>
          <a:xfrm>
            <a:off x="7534776" y="4551026"/>
            <a:ext cx="6093994" cy="1200329"/>
          </a:xfrm>
          <a:prstGeom prst="rect">
            <a:avLst/>
          </a:prstGeom>
          <a:noFill/>
        </p:spPr>
        <p:txBody>
          <a:bodyPr wrap="square">
            <a:spAutoFit/>
          </a:bodyPr>
          <a:lstStyle/>
          <a:p>
            <a:r>
              <a:rPr lang="en-US" dirty="0"/>
              <a:t>Variables:</a:t>
            </a:r>
          </a:p>
          <a:p>
            <a:r>
              <a:rPr lang="en-US" dirty="0"/>
              <a:t>    +int: 3..6</a:t>
            </a:r>
          </a:p>
          <a:p>
            <a:r>
              <a:rPr lang="en-US" dirty="0"/>
              <a:t>Constraints:</a:t>
            </a:r>
          </a:p>
          <a:p>
            <a:r>
              <a:rPr lang="en-US" dirty="0"/>
              <a:t>    +int &gt; 4</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E20E79-E5BB-DCD7-268D-68583420D3E9}"/>
              </a:ext>
            </a:extLst>
          </p:cNvPr>
          <p:cNvPicPr>
            <a:picLocks noChangeAspect="1"/>
          </p:cNvPicPr>
          <p:nvPr/>
        </p:nvPicPr>
        <p:blipFill rotWithShape="1">
          <a:blip r:embed="rId3"/>
          <a:srcRect l="1242" t="1937" r="4091" b="14126"/>
          <a:stretch/>
        </p:blipFill>
        <p:spPr>
          <a:xfrm>
            <a:off x="2494280" y="1995169"/>
            <a:ext cx="7203440" cy="2867661"/>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“Gurobi power”-bug</a:t>
            </a:r>
          </a:p>
        </p:txBody>
      </p:sp>
    </p:spTree>
    <p:extLst>
      <p:ext uri="{BB962C8B-B14F-4D97-AF65-F5344CB8AC3E}">
        <p14:creationId xmlns:p14="http://schemas.microsoft.com/office/powerpoint/2010/main" val="259128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3760432144"/>
              </p:ext>
            </p:extLst>
          </p:nvPr>
        </p:nvGraphicFramePr>
        <p:xfrm>
          <a:off x="574801" y="1100072"/>
          <a:ext cx="11222247" cy="5109930"/>
        </p:xfrm>
        <a:graphic>
          <a:graphicData uri="http://schemas.openxmlformats.org/drawingml/2006/table">
            <a:tbl>
              <a:tblPr bandRow="1">
                <a:tableStyleId>{5C22544A-7EE6-4342-B048-85BDC9FD1C3A}</a:tableStyleId>
              </a:tblPr>
              <a:tblGrid>
                <a:gridCol w="1452397">
                  <a:extLst>
                    <a:ext uri="{9D8B030D-6E8A-4147-A177-3AD203B41FA5}">
                      <a16:colId xmlns:a16="http://schemas.microsoft.com/office/drawing/2014/main" val="1812985436"/>
                    </a:ext>
                  </a:extLst>
                </a:gridCol>
                <a:gridCol w="1544543">
                  <a:extLst>
                    <a:ext uri="{9D8B030D-6E8A-4147-A177-3AD203B41FA5}">
                      <a16:colId xmlns:a16="http://schemas.microsoft.com/office/drawing/2014/main" val="232988425"/>
                    </a:ext>
                  </a:extLst>
                </a:gridCol>
                <a:gridCol w="539365">
                  <a:extLst>
                    <a:ext uri="{9D8B030D-6E8A-4147-A177-3AD203B41FA5}">
                      <a16:colId xmlns:a16="http://schemas.microsoft.com/office/drawing/2014/main" val="1781101691"/>
                    </a:ext>
                  </a:extLst>
                </a:gridCol>
                <a:gridCol w="1728417">
                  <a:extLst>
                    <a:ext uri="{9D8B030D-6E8A-4147-A177-3AD203B41FA5}">
                      <a16:colId xmlns:a16="http://schemas.microsoft.com/office/drawing/2014/main" val="657530299"/>
                    </a:ext>
                  </a:extLst>
                </a:gridCol>
                <a:gridCol w="1184071">
                  <a:extLst>
                    <a:ext uri="{9D8B030D-6E8A-4147-A177-3AD203B41FA5}">
                      <a16:colId xmlns:a16="http://schemas.microsoft.com/office/drawing/2014/main" val="1596028876"/>
                    </a:ext>
                  </a:extLst>
                </a:gridCol>
                <a:gridCol w="1672109">
                  <a:extLst>
                    <a:ext uri="{9D8B030D-6E8A-4147-A177-3AD203B41FA5}">
                      <a16:colId xmlns:a16="http://schemas.microsoft.com/office/drawing/2014/main" val="2350317185"/>
                    </a:ext>
                  </a:extLst>
                </a:gridCol>
                <a:gridCol w="1801349">
                  <a:extLst>
                    <a:ext uri="{9D8B030D-6E8A-4147-A177-3AD203B41FA5}">
                      <a16:colId xmlns:a16="http://schemas.microsoft.com/office/drawing/2014/main" val="4288953535"/>
                    </a:ext>
                  </a:extLst>
                </a:gridCol>
                <a:gridCol w="1299996">
                  <a:extLst>
                    <a:ext uri="{9D8B030D-6E8A-4147-A177-3AD203B41FA5}">
                      <a16:colId xmlns:a16="http://schemas.microsoft.com/office/drawing/2014/main" val="2723608080"/>
                    </a:ext>
                  </a:extLst>
                </a:gridCol>
              </a:tblGrid>
              <a:tr h="676686">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a:effectLst/>
                        </a:rPr>
                        <a:t>PySAT </a:t>
                      </a:r>
                      <a:r>
                        <a:rPr lang="en-US" sz="1400" b="1" u="none" strike="noStrike" dirty="0">
                          <a:effectLst/>
                        </a:rPr>
                        <a:t>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5297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Tree>
    <p:extLst>
      <p:ext uri="{BB962C8B-B14F-4D97-AF65-F5344CB8AC3E}">
        <p14:creationId xmlns:p14="http://schemas.microsoft.com/office/powerpoint/2010/main" val="107483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NL" dirty="0"/>
              <a:t>Verwezenlijkingen</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Vinden van (kritieke) bugs in constraint </a:t>
            </a:r>
            <a:r>
              <a:rPr lang="nl-BE" dirty="0" err="1"/>
              <a:t>programming</a:t>
            </a:r>
            <a:r>
              <a:rPr lang="nl-BE" dirty="0"/>
              <a:t> </a:t>
            </a:r>
          </a:p>
          <a:p>
            <a:pPr lvl="1"/>
            <a:endParaRPr lang="nl-BE" dirty="0"/>
          </a:p>
          <a:p>
            <a:pPr lvl="1"/>
            <a:r>
              <a:rPr lang="nl-BE" dirty="0"/>
              <a:t>Ontwikkeling van STORM naar CTORM</a:t>
            </a:r>
          </a:p>
          <a:p>
            <a:pPr lvl="1"/>
            <a:endParaRPr lang="nl-BE" dirty="0"/>
          </a:p>
          <a:p>
            <a:pPr lvl="1"/>
            <a:r>
              <a:rPr lang="nl-BE" dirty="0"/>
              <a:t>19 bugs gevonden in CPMpy (waaronder kritieke bugs)</a:t>
            </a:r>
          </a:p>
          <a:p>
            <a:pPr lvl="1"/>
            <a:endParaRPr lang="nl-BE" dirty="0"/>
          </a:p>
        </p:txBody>
      </p:sp>
    </p:spTree>
    <p:extLst>
      <p:ext uri="{BB962C8B-B14F-4D97-AF65-F5344CB8AC3E}">
        <p14:creationId xmlns:p14="http://schemas.microsoft.com/office/powerpoint/2010/main" val="1914864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US" dirty="0"/>
              <a:t>Future work</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De frequente bugs</a:t>
            </a:r>
          </a:p>
          <a:p>
            <a:pPr lvl="1"/>
            <a:endParaRPr lang="nl-BE" dirty="0"/>
          </a:p>
          <a:p>
            <a:pPr lvl="1"/>
            <a:r>
              <a:rPr lang="nl-BE" dirty="0"/>
              <a:t>Nieuwe code is nieuwe bugs</a:t>
            </a:r>
          </a:p>
          <a:p>
            <a:pPr lvl="1"/>
            <a:endParaRPr lang="nl-BE" dirty="0"/>
          </a:p>
          <a:p>
            <a:pPr lvl="1"/>
            <a:r>
              <a:rPr lang="nl-BE" dirty="0"/>
              <a:t>Ook de fijnere instellingen van </a:t>
            </a:r>
            <a:r>
              <a:rPr lang="nl-BE" dirty="0" err="1"/>
              <a:t>solvers</a:t>
            </a:r>
            <a:r>
              <a:rPr lang="nl-BE" dirty="0"/>
              <a:t> testen[2]</a:t>
            </a:r>
          </a:p>
          <a:p>
            <a:pPr lvl="1"/>
            <a:endParaRPr lang="nl-BE" dirty="0"/>
          </a:p>
        </p:txBody>
      </p:sp>
      <p:sp>
        <p:nvSpPr>
          <p:cNvPr id="2" name="TextBox 1">
            <a:extLst>
              <a:ext uri="{FF2B5EF4-FFF2-40B4-BE49-F238E27FC236}">
                <a16:creationId xmlns:a16="http://schemas.microsoft.com/office/drawing/2014/main" id="{0CE48FA9-D485-F27F-3163-653546A77D8C}"/>
              </a:ext>
            </a:extLst>
          </p:cNvPr>
          <p:cNvSpPr txBox="1"/>
          <p:nvPr/>
        </p:nvSpPr>
        <p:spPr>
          <a:xfrm>
            <a:off x="900000" y="5669958"/>
            <a:ext cx="10264615" cy="523220"/>
          </a:xfrm>
          <a:prstGeom prst="rect">
            <a:avLst/>
          </a:prstGeom>
          <a:noFill/>
        </p:spPr>
        <p:txBody>
          <a:bodyPr wrap="square" rtlCol="0">
            <a:spAutoFit/>
          </a:bodyPr>
          <a:lstStyle/>
          <a:p>
            <a:r>
              <a:rPr lang="en-US" sz="1400" dirty="0">
                <a:effectLst/>
                <a:latin typeface="Arial" panose="020B0604020202020204" pitchFamily="34" charset="0"/>
              </a:rPr>
              <a:t>[2] Peisen Yao et al. “Fuzzing </a:t>
            </a:r>
            <a:r>
              <a:rPr lang="en-US" sz="1400" dirty="0" err="1">
                <a:effectLst/>
                <a:latin typeface="Arial" panose="020B0604020202020204" pitchFamily="34" charset="0"/>
              </a:rPr>
              <a:t>smt</a:t>
            </a:r>
            <a:r>
              <a:rPr lang="en-US" sz="1400" dirty="0">
                <a:effectLst/>
                <a:latin typeface="Arial" panose="020B0604020202020204" pitchFamily="34" charset="0"/>
              </a:rPr>
              <a:t> solvers via two-dimensional input space exploration”. In: Proceedings of the 30th ACM SIGSOFT International Symposium on Software Testing and Analysis. 2021, pp. 322–335.</a:t>
            </a:r>
            <a:endParaRPr lang="en-US" sz="1400" dirty="0"/>
          </a:p>
        </p:txBody>
      </p:sp>
    </p:spTree>
    <p:extLst>
      <p:ext uri="{BB962C8B-B14F-4D97-AF65-F5344CB8AC3E}">
        <p14:creationId xmlns:p14="http://schemas.microsoft.com/office/powerpoint/2010/main" val="354260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r>
              <a:rPr lang="en-GB" dirty="0"/>
              <a:t>?</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26</a:t>
            </a:fld>
            <a:endParaRPr lang="nl-NL"/>
          </a:p>
        </p:txBody>
      </p:sp>
    </p:spTree>
    <p:extLst>
      <p:ext uri="{BB962C8B-B14F-4D97-AF65-F5344CB8AC3E}">
        <p14:creationId xmlns:p14="http://schemas.microsoft.com/office/powerpoint/2010/main" val="3795717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3250619792"/>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a:t>Literatuurstudie</a:t>
            </a:r>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39098" y="2413082"/>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65A891-3249-E9B7-A138-0035A72405A1}"/>
              </a:ext>
            </a:extLst>
          </p:cNvPr>
          <p:cNvCxnSpPr>
            <a:cxnSpLocks/>
          </p:cNvCxnSpPr>
          <p:nvPr/>
        </p:nvCxnSpPr>
        <p:spPr>
          <a:xfrm flipV="1">
            <a:off x="7762091" y="3038650"/>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8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r>
              <a:rPr lang="nl-BE" dirty="0"/>
              <a:t>Wat maakt CP anders dan andere programmeer talen</a:t>
            </a:r>
          </a:p>
          <a:p>
            <a:r>
              <a:rPr lang="nl-BE" dirty="0"/>
              <a:t>CPMpy</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r>
              <a:rPr lang="nl-BE" dirty="0"/>
              <a:t>Wat maakt CP anders dan andere programmeer talen</a:t>
            </a:r>
          </a:p>
          <a:p>
            <a:r>
              <a:rPr lang="nl-BE" dirty="0"/>
              <a:t>CPMpy</a:t>
            </a:r>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Verkeerde aantal oplossingen</a:t>
            </a:r>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125970" y="3083657"/>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p:txBody>
      </p:sp>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SMT </a:t>
            </a:r>
            <a:r>
              <a:rPr lang="nl-BE" dirty="0" err="1"/>
              <a:t>fuzz</a:t>
            </a:r>
            <a:r>
              <a:rPr lang="nl-BE" dirty="0"/>
              <a:t> tester: STORM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2728764"/>
          </a:xfrm>
        </p:spPr>
        <p:txBody>
          <a:bodyPr>
            <a:normAutofit/>
          </a:bodyPr>
          <a:lstStyle/>
          <a:p>
            <a:r>
              <a:rPr lang="nl-BE" dirty="0"/>
              <a:t>Test origineel</a:t>
            </a:r>
          </a:p>
          <a:p>
            <a:r>
              <a:rPr lang="nl-BE" b="0" noProof="0" dirty="0"/>
              <a:t>Satisfiable equivalente </a:t>
            </a:r>
            <a:r>
              <a:rPr lang="nl-BE" dirty="0"/>
              <a:t>wijzigingen </a:t>
            </a:r>
          </a:p>
          <a:p>
            <a:r>
              <a:rPr lang="nl-BE" dirty="0"/>
              <a:t>Test opnieuw</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1937734"/>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3730791"/>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3915457"/>
            <a:ext cx="647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3915457"/>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1714446"/>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4587192"/>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286503"/>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171154-7A06-C1C6-2D96-D7C4FBCE8EEC}"/>
              </a:ext>
            </a:extLst>
          </p:cNvPr>
          <p:cNvSpPr txBox="1"/>
          <p:nvPr/>
        </p:nvSpPr>
        <p:spPr>
          <a:xfrm>
            <a:off x="576000" y="5482715"/>
            <a:ext cx="10560676" cy="738664"/>
          </a:xfrm>
          <a:prstGeom prst="rect">
            <a:avLst/>
          </a:prstGeom>
          <a:noFill/>
        </p:spPr>
        <p:txBody>
          <a:bodyPr wrap="square" rtlCol="0">
            <a:spAutoFit/>
          </a:bodyPr>
          <a:lstStyle/>
          <a:p>
            <a:r>
              <a:rPr lang="en-GB" sz="1400" dirty="0">
                <a:effectLst/>
                <a:latin typeface="Arial" panose="020B0604020202020204" pitchFamily="34" charset="0"/>
              </a:rPr>
              <a:t>[1] Muhammad Numair Mansur et al. “Detecting critical bugs in SMT solvers using </a:t>
            </a:r>
            <a:r>
              <a:rPr lang="en-GB" sz="1400" dirty="0" err="1">
                <a:effectLst/>
                <a:latin typeface="Arial" panose="020B0604020202020204" pitchFamily="34" charset="0"/>
              </a:rPr>
              <a:t>blackbox</a:t>
            </a:r>
            <a:r>
              <a:rPr lang="en-GB" sz="1400" dirty="0">
                <a:effectLst/>
                <a:latin typeface="Arial" panose="020B0604020202020204" pitchFamily="34" charset="0"/>
              </a:rPr>
              <a:t> mutational fuzzing”. In: Proceedings of the 28th ACM Joint Meeting on European Software Engineering Conference and Symposium on the Foundations of Software Engineering. 2020, pp. 701–712.</a:t>
            </a:r>
            <a:endParaRPr lang="en-US" sz="1400" dirty="0"/>
          </a:p>
        </p:txBody>
      </p:sp>
      <p:sp>
        <p:nvSpPr>
          <p:cNvPr id="10" name="Title 4">
            <a:extLst>
              <a:ext uri="{FF2B5EF4-FFF2-40B4-BE49-F238E27FC236}">
                <a16:creationId xmlns:a16="http://schemas.microsoft.com/office/drawing/2014/main" id="{AE635F27-2DAE-3A7B-7AAD-37872D3E2A64}"/>
              </a:ext>
            </a:extLst>
          </p:cNvPr>
          <p:cNvSpPr txBox="1">
            <a:spLocks/>
          </p:cNvSpPr>
          <p:nvPr/>
        </p:nvSpPr>
        <p:spPr>
          <a:xfrm>
            <a:off x="6227497" y="0"/>
            <a:ext cx="851920" cy="1152000"/>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a:lstStyle>
          <a:p>
            <a:r>
              <a:rPr lang="nl-BE" sz="2000" dirty="0"/>
              <a:t>[1]</a:t>
            </a:r>
            <a:endParaRPr lang="nl-BE" dirty="0"/>
          </a:p>
        </p:txBody>
      </p:sp>
    </p:spTree>
    <p:extLst>
      <p:ext uri="{BB962C8B-B14F-4D97-AF65-F5344CB8AC3E}">
        <p14:creationId xmlns:p14="http://schemas.microsoft.com/office/powerpoint/2010/main" val="374583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STORM naar CTORM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CPMpy-STORM</a:t>
            </a:r>
          </a:p>
          <a:p>
            <a:r>
              <a:rPr lang="nl-BE" dirty="0"/>
              <a:t>Test origineel</a:t>
            </a:r>
          </a:p>
          <a:p>
            <a:r>
              <a:rPr lang="nl-BE" b="0" noProof="0" dirty="0"/>
              <a:t>Satisfiable equivalente </a:t>
            </a:r>
            <a:r>
              <a:rPr lang="nl-BE" dirty="0"/>
              <a:t>wijzigingen</a:t>
            </a:r>
          </a:p>
          <a:p>
            <a:r>
              <a:rPr lang="nl-BE" dirty="0"/>
              <a:t>Test opnieuw</a:t>
            </a:r>
          </a:p>
          <a:p>
            <a:endParaRPr lang="nl-BE" dirty="0"/>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6"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4" y="1954423"/>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5" y="3751205"/>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flipV="1">
            <a:off x="5009195" y="3932146"/>
            <a:ext cx="647821"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0"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4" y="3932146"/>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49" y="173113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0" y="4603881"/>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3" y="3208610"/>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5" y="1855797"/>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8" y="393214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7" y="429577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4" y="430319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3299</Words>
  <Application>Microsoft Office PowerPoint</Application>
  <PresentationFormat>Widescreen</PresentationFormat>
  <Paragraphs>493</Paragraphs>
  <Slides>27</Slides>
  <Notes>27</Notes>
  <HiddenSlides>5</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JetBrains Mono</vt:lpstr>
      <vt:lpstr>KU Leuven</vt:lpstr>
      <vt:lpstr>KU Leuven Sedes</vt:lpstr>
      <vt:lpstr>Fuzz Testing of Constraint Programming</vt:lpstr>
      <vt:lpstr>Constraint Programming</vt:lpstr>
      <vt:lpstr>Constraint Programming</vt:lpstr>
      <vt:lpstr>Constraint Programming</vt:lpstr>
      <vt:lpstr>Waarom Bugs zoeken?</vt:lpstr>
      <vt:lpstr>Wat is Fuzz Testen?</vt:lpstr>
      <vt:lpstr>Onderzoeksvragen</vt:lpstr>
      <vt:lpstr>SMT fuzz tester: STORM</vt:lpstr>
      <vt:lpstr>STORM naar CTORM</vt:lpstr>
      <vt:lpstr>Metamorphic Testen</vt:lpstr>
      <vt:lpstr>Metamorphic Testen</vt:lpstr>
      <vt:lpstr>Metamorphic relaties</vt:lpstr>
      <vt:lpstr>Differentiël testen</vt:lpstr>
      <vt:lpstr>Resultaten</vt:lpstr>
      <vt:lpstr>Resultaten: Double negation-bug</vt:lpstr>
      <vt:lpstr>Resultaten: Benaming van variabelen</vt:lpstr>
      <vt:lpstr>Resultaten: “Gurobi power”-bug</vt:lpstr>
      <vt:lpstr>Resultaten</vt:lpstr>
      <vt:lpstr>Resultaten</vt:lpstr>
      <vt:lpstr>Resultaten</vt:lpstr>
      <vt:lpstr>Resultaten</vt:lpstr>
      <vt:lpstr>Besluiten</vt:lpstr>
      <vt:lpstr>Verwezenlijkingen</vt:lpstr>
      <vt:lpstr>Future work</vt:lpstr>
      <vt:lpstr>Probleemstelling</vt:lpstr>
      <vt:lpstr>Vragen?</vt:lpstr>
      <vt:lpstr>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2023-01-10T13:31:35Z</dcterms:modified>
</cp:coreProperties>
</file>