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31"/>
  </p:notesMasterIdLst>
  <p:handoutMasterIdLst>
    <p:handoutMasterId r:id="rId32"/>
  </p:handoutMasterIdLst>
  <p:sldIdLst>
    <p:sldId id="261" r:id="rId3"/>
    <p:sldId id="282" r:id="rId4"/>
    <p:sldId id="283" r:id="rId5"/>
    <p:sldId id="302" r:id="rId6"/>
    <p:sldId id="277" r:id="rId7"/>
    <p:sldId id="284" r:id="rId8"/>
    <p:sldId id="295" r:id="rId9"/>
    <p:sldId id="289" r:id="rId10"/>
    <p:sldId id="290" r:id="rId11"/>
    <p:sldId id="285" r:id="rId12"/>
    <p:sldId id="304" r:id="rId13"/>
    <p:sldId id="303" r:id="rId14"/>
    <p:sldId id="286" r:id="rId15"/>
    <p:sldId id="291" r:id="rId16"/>
    <p:sldId id="298" r:id="rId17"/>
    <p:sldId id="299" r:id="rId18"/>
    <p:sldId id="319" r:id="rId19"/>
    <p:sldId id="305" r:id="rId20"/>
    <p:sldId id="320" r:id="rId21"/>
    <p:sldId id="307" r:id="rId22"/>
    <p:sldId id="309" r:id="rId23"/>
    <p:sldId id="308" r:id="rId24"/>
    <p:sldId id="292" r:id="rId25"/>
    <p:sldId id="318" r:id="rId26"/>
    <p:sldId id="310" r:id="rId27"/>
    <p:sldId id="275" r:id="rId28"/>
    <p:sldId id="321" r:id="rId29"/>
    <p:sldId id="269"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000000"/>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60572" autoAdjust="0"/>
  </p:normalViewPr>
  <p:slideViewPr>
    <p:cSldViewPr snapToGrid="0" snapToObjects="1">
      <p:cViewPr varScale="1">
        <p:scale>
          <a:sx n="67" d="100"/>
          <a:sy n="67" d="100"/>
        </p:scale>
        <p:origin x="2202"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1-2-2023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1-2-2023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55188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Metamorphische</a:t>
            </a:r>
            <a:r>
              <a:rPr lang="nl-BE" dirty="0"/>
              <a:t> relaties veranderingen</a:t>
            </a:r>
          </a:p>
          <a:p>
            <a:r>
              <a:rPr lang="nl-BE" dirty="0"/>
              <a:t>Sommige zijn samengenomen</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3432075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512409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442</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Met deze thesis hebben we het volgende bijgedragen</a:t>
            </a:r>
          </a:p>
          <a:p>
            <a:r>
              <a:rPr lang="nl-BE" dirty="0"/>
              <a:t>We hebben onderzocht hoe we kritieke bugs in CP kunnen vinden, dit via 3 manieren</a:t>
            </a:r>
          </a:p>
          <a:p>
            <a:r>
              <a:rPr lang="nl-BE" dirty="0"/>
              <a:t>We hebben onderzocht welke manieren de meeste fouten vonden</a:t>
            </a:r>
          </a:p>
          <a:p>
            <a:r>
              <a:rPr lang="nl-BE" dirty="0"/>
              <a:t>CPMpy verlost van enkele bugs</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034200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of hyperparameters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a:p>
            <a:r>
              <a:rPr lang="nl-BE" dirty="0"/>
              <a:t>Depth first </a:t>
            </a:r>
            <a:r>
              <a:rPr lang="nl-BE" dirty="0" err="1"/>
              <a:t>vs</a:t>
            </a:r>
            <a:r>
              <a:rPr lang="nl-BE" dirty="0"/>
              <a:t> </a:t>
            </a:r>
            <a:r>
              <a:rPr lang="nl-BE" dirty="0" err="1"/>
              <a:t>Branch</a:t>
            </a:r>
            <a:r>
              <a:rPr lang="nl-BE" dirty="0"/>
              <a:t> first</a:t>
            </a:r>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872452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a:p>
            <a:r>
              <a:rPr lang="nl-BE" dirty="0"/>
              <a:t>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deze zo moeilijker te zoeken zijn in  de CP wereld gaan wij op 3 verschillende manieren achter bugs zoeken.</a:t>
            </a:r>
          </a:p>
          <a:p>
            <a:endParaRPr lang="nl-BE" dirty="0"/>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r>
              <a:rPr lang="nl-BE" dirty="0"/>
              <a:t>Wij onder andere deze bugs zoeken via </a:t>
            </a:r>
            <a:r>
              <a:rPr lang="nl-BE" dirty="0" err="1"/>
              <a:t>fuzz</a:t>
            </a:r>
            <a:r>
              <a:rPr lang="nl-BE" dirty="0"/>
              <a:t> </a:t>
            </a:r>
            <a:r>
              <a:rPr lang="nl-BE" dirty="0" err="1"/>
              <a:t>testing</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Hiervoor hebben we een </a:t>
            </a:r>
            <a:r>
              <a:rPr lang="nl-BE" noProof="0" dirty="0" err="1"/>
              <a:t>reedsbestaande</a:t>
            </a:r>
            <a:r>
              <a:rPr lang="nl-BE" noProof="0" dirty="0"/>
              <a:t> </a:t>
            </a:r>
            <a:r>
              <a:rPr lang="nl-BE" noProof="0" dirty="0" err="1"/>
              <a:t>fuzz</a:t>
            </a:r>
            <a:r>
              <a:rPr lang="nl-BE" noProof="0" dirty="0"/>
              <a:t> tester gevonden GENAAMD STORM, deze fuzzer was gemaakt </a:t>
            </a:r>
            <a:r>
              <a:rPr lang="nl-BE" noProof="0" dirty="0" err="1"/>
              <a:t>Satisfiability</a:t>
            </a:r>
            <a:r>
              <a:rPr lang="nl-BE" noProof="0" dirty="0"/>
              <a:t> modulo </a:t>
            </a:r>
            <a:r>
              <a:rPr lang="nl-BE" noProof="0" dirty="0" err="1"/>
              <a:t>theorieen</a:t>
            </a:r>
            <a:r>
              <a:rPr lang="nl-BE" noProof="0" dirty="0"/>
              <a:t> SOLVERS te </a:t>
            </a:r>
            <a:r>
              <a:rPr lang="nl-BE" noProof="0" dirty="0" err="1"/>
              <a:t>fuzzen</a:t>
            </a:r>
            <a:r>
              <a:rPr lang="nl-BE" noProof="0" dirty="0"/>
              <a:t> </a:t>
            </a:r>
            <a:r>
              <a:rPr lang="nl-BE" noProof="0" dirty="0">
                <a:effectLst/>
                <a:latin typeface="Arial" panose="020B0604020202020204" pitchFamily="34" charset="0"/>
              </a:rPr>
              <a:t>waarbij het meerdere fouten vond </a:t>
            </a:r>
            <a:r>
              <a:rPr lang="nl-BE" noProof="0" dirty="0" err="1">
                <a:effectLst/>
                <a:latin typeface="Arial" panose="020B0604020202020204" pitchFamily="34" charset="0"/>
              </a:rPr>
              <a:t>solvers</a:t>
            </a:r>
            <a:r>
              <a:rPr lang="nl-BE" noProof="0" dirty="0">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De </a:t>
            </a:r>
            <a:r>
              <a:rPr lang="nl-BE" noProof="0" dirty="0" err="1"/>
              <a:t>seeds</a:t>
            </a:r>
            <a:r>
              <a:rPr lang="nl-BE" noProof="0" dirty="0"/>
              <a:t> zijn dus het probleem zelf (de variabelen en de beperkingen) en geen </a:t>
            </a:r>
            <a:r>
              <a:rPr lang="nl-BE" noProof="0" dirty="0" err="1"/>
              <a:t>nr’s</a:t>
            </a:r>
            <a:endParaRPr lang="nl-BE" noProof="0" dirty="0"/>
          </a:p>
          <a:p>
            <a:endParaRPr lang="nl-BE" noProof="0" dirty="0">
              <a:effectLst/>
              <a:latin typeface="Arial" panose="020B0604020202020204" pitchFamily="34" charset="0"/>
            </a:endParaRPr>
          </a:p>
          <a:p>
            <a:endParaRPr lang="nl-BE" noProof="0" dirty="0">
              <a:effectLst/>
              <a:latin typeface="Arial" panose="020B0604020202020204" pitchFamily="34" charset="0"/>
            </a:endParaRPr>
          </a:p>
          <a:p>
            <a:r>
              <a:rPr lang="nl-BE" noProof="0" dirty="0">
                <a:effectLst/>
                <a:latin typeface="Arial" panose="020B0604020202020204" pitchFamily="34" charset="0"/>
              </a:rPr>
              <a:t>UITLEG foto</a:t>
            </a:r>
          </a:p>
          <a:p>
            <a:endParaRPr lang="nl-BE" noProof="0" dirty="0">
              <a:effectLst/>
              <a:latin typeface="Arial" panose="020B0604020202020204" pitchFamily="34" charset="0"/>
            </a:endParaRPr>
          </a:p>
          <a:p>
            <a:r>
              <a:rPr lang="nl-BE" noProof="0" dirty="0">
                <a:effectLst/>
                <a:latin typeface="Arial" panose="020B0604020202020204" pitchFamily="34" charset="0"/>
              </a:rPr>
              <a:t>Van de 3 technieken is dit de eerste techniek die we hebben gebruikt. </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Deze </a:t>
            </a:r>
            <a:r>
              <a:rPr lang="nl-BE" noProof="0" dirty="0" err="1"/>
              <a:t>seeds</a:t>
            </a:r>
            <a:r>
              <a:rPr lang="nl-BE" noProof="0" dirty="0"/>
              <a:t> komen ONDERANDERE van reeds bestaande problemen van de </a:t>
            </a:r>
            <a:r>
              <a:rPr lang="nl-BE" noProof="0" dirty="0" err="1"/>
              <a:t>repository</a:t>
            </a:r>
            <a:r>
              <a:rPr lang="nl-BE" noProof="0" dirty="0"/>
              <a:t> waar we iets meer dan 9 duidend probleem modellen uit hebben kunnen halen, </a:t>
            </a:r>
          </a:p>
          <a:p>
            <a:r>
              <a:rPr lang="nl-BE" noProof="0" dirty="0"/>
              <a:t>Dit zijn ANDERE </a:t>
            </a:r>
            <a:r>
              <a:rPr lang="nl-BE" noProof="0" dirty="0" err="1"/>
              <a:t>seeds</a:t>
            </a:r>
            <a:r>
              <a:rPr lang="nl-BE" noProof="0" dirty="0"/>
              <a:t> dan de vorige slide (SMT </a:t>
            </a:r>
            <a:r>
              <a:rPr lang="nl-BE" noProof="0" dirty="0" err="1"/>
              <a:t>vs</a:t>
            </a:r>
            <a:r>
              <a:rPr lang="nl-BE" noProof="0" dirty="0"/>
              <a:t> CP </a:t>
            </a:r>
            <a:r>
              <a:rPr lang="nl-BE" noProof="0" dirty="0" err="1"/>
              <a:t>seeds</a:t>
            </a:r>
            <a:r>
              <a:rPr lang="nl-BE" noProof="0" dirty="0"/>
              <a:t>)</a:t>
            </a:r>
          </a:p>
          <a:p>
            <a:r>
              <a:rPr lang="nl-BE" noProof="0" dirty="0"/>
              <a:t>Na deze eerst te testen of ze allemaal werkten en binnen een redelijke termijn opgelost kunnen worden (om zo het </a:t>
            </a:r>
            <a:r>
              <a:rPr lang="nl-BE" noProof="0" dirty="0" err="1"/>
              <a:t>halting</a:t>
            </a:r>
            <a:r>
              <a:rPr lang="nl-BE" noProof="0" dirty="0"/>
              <a:t> probleem makkelijk te kunnen detecteren))</a:t>
            </a:r>
          </a:p>
          <a:p>
            <a:endParaRPr lang="nl-BE" noProof="0" dirty="0"/>
          </a:p>
          <a:p>
            <a:endParaRPr lang="nl-BE" noProof="0" dirty="0"/>
          </a:p>
          <a:p>
            <a:r>
              <a:rPr lang="nl-BE" noProof="0" dirty="0"/>
              <a:t>We hebben STORM omgevormd naar CTROM een fuzzer die CPMpy </a:t>
            </a:r>
            <a:r>
              <a:rPr lang="nl-BE" noProof="0" dirty="0" err="1"/>
              <a:t>inputs</a:t>
            </a:r>
            <a:r>
              <a:rPr lang="nl-BE" noProof="0" dirty="0"/>
              <a:t> kan testen.</a:t>
            </a:r>
          </a:p>
          <a:p>
            <a:r>
              <a:rPr lang="nl-BE" noProof="0" dirty="0"/>
              <a:t>Het gebruikt dezelfde </a:t>
            </a:r>
            <a:r>
              <a:rPr lang="nl-BE" b="1" noProof="0" dirty="0"/>
              <a:t>satisfiable equivalente </a:t>
            </a:r>
            <a:r>
              <a:rPr lang="nl-BE" noProof="0" dirty="0"/>
              <a:t>wijzigingen als bij een SMT problemen, zijnde negaties en conjuncties van </a:t>
            </a:r>
            <a:r>
              <a:rPr lang="nl-BE" noProof="0" dirty="0" err="1"/>
              <a:t>subconstraints</a:t>
            </a:r>
            <a:endParaRPr lang="nl-BE" noProof="0" dirty="0"/>
          </a:p>
          <a:p>
            <a:endParaRPr lang="nl-BE" noProof="0" dirty="0"/>
          </a:p>
          <a:p>
            <a:r>
              <a:rPr lang="nl-BE" noProof="0" dirty="0"/>
              <a:t>CPMpy doet zijn wijzigen om het probleem begrijpbaar te maken voor de </a:t>
            </a:r>
            <a:r>
              <a:rPr lang="nl-BE" noProof="0" dirty="0" err="1"/>
              <a:t>solver</a:t>
            </a:r>
            <a:r>
              <a:rPr lang="nl-BE" noProof="0" dirty="0"/>
              <a:t> </a:t>
            </a:r>
          </a:p>
          <a:p>
            <a:r>
              <a:rPr lang="nl-BE" noProof="0" dirty="0" err="1"/>
              <a:t>Solver</a:t>
            </a:r>
            <a:r>
              <a:rPr lang="nl-BE" noProof="0" dirty="0"/>
              <a:t> lost op</a:t>
            </a:r>
          </a:p>
          <a:p>
            <a:r>
              <a:rPr lang="nl-BE" noProof="0" dirty="0"/>
              <a:t>Terug naar de tester die vergelijkt het origineel resultaat met het gewijzigde code zijn resultaat</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348380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1/02/2023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1/02/2023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1/02/2023</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1/02/2023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1/02/2023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1/02/2023</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1/02/2023</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1/02/2023</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1/02/2023</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1/02/2023</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1/02/2023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1/02/2023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a:t>
            </a:r>
            <a:r>
              <a:rPr lang="en-GB" dirty="0" err="1"/>
              <a:t>Testen</a:t>
            </a:r>
            <a:r>
              <a:rPr lang="en-GB" dirty="0"/>
              <a:t> van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transformaties</a:t>
                </a:r>
              </a:p>
              <a:p>
                <a:pPr lvl="1"/>
                <a:r>
                  <a:rPr lang="nl-BE" dirty="0"/>
                  <a:t>Alldifferent([var1, var2, var3]) wordt [var1 != var2, var2!=var3, var3!=var1]</a:t>
                </a:r>
              </a:p>
              <a:p>
                <a:pPr lvl="1"/>
                <a:r>
                  <a:rPr lang="nl-BE" dirty="0"/>
                  <a:t>(Boolean) constraint wordt constraint </a:t>
                </a:r>
                <a:r>
                  <a:rPr lang="nl-BE" dirty="0" err="1"/>
                  <a:t>and</a:t>
                </a:r>
                <a:r>
                  <a:rPr lang="nl-BE" dirty="0"/>
                  <a:t> True </a:t>
                </a:r>
                <a:endParaRPr lang="en-GB" i="1" dirty="0">
                  <a:latin typeface="Cambria Math" panose="02040503050406030204" pitchFamily="18" charset="0"/>
                </a:endParaRPr>
              </a:p>
              <a:p>
                <a:pPr lvl="1"/>
                <a:r>
                  <a:rPr lang="nl-BE" dirty="0">
                    <a:ea typeface="Cambria Math" panose="02040503050406030204" pitchFamily="18" charset="0"/>
                  </a:rPr>
                  <a:t>A </a:t>
                </a:r>
                <a14:m>
                  <m:oMath xmlns:m="http://schemas.openxmlformats.org/officeDocument/2006/math">
                    <m:r>
                      <a:rPr lang="nl-BE" i="1" smtClean="0">
                        <a:latin typeface="Cambria Math" panose="02040503050406030204" pitchFamily="18" charset="0"/>
                        <a:ea typeface="Cambria Math" panose="02040503050406030204" pitchFamily="18" charset="0"/>
                      </a:rPr>
                      <m:t>≤</m:t>
                    </m:r>
                  </m:oMath>
                </a14:m>
                <a:r>
                  <a:rPr lang="nl-BE" dirty="0"/>
                  <a:t> B wordt A &lt; (B+1)</a:t>
                </a:r>
              </a:p>
              <a:p>
                <a:pPr lvl="1"/>
                <a:r>
                  <a:rPr lang="nl-BE" dirty="0"/>
                  <a:t>…</a:t>
                </a:r>
              </a:p>
              <a:p>
                <a:endParaRPr lang="nl-BE" dirty="0"/>
              </a:p>
              <a:p>
                <a:r>
                  <a:rPr lang="nl-BE" dirty="0"/>
                  <a:t>Flexibiliteit</a:t>
                </a:r>
              </a:p>
            </p:txBody>
          </p:sp>
        </mc:Choice>
        <mc:Fallback xmlns="">
          <p:sp>
            <p:nvSpPr>
              <p:cNvPr id="8" name="Content Placeholder 7">
                <a:extLst>
                  <a:ext uri="{FF2B5EF4-FFF2-40B4-BE49-F238E27FC236}">
                    <a16:creationId xmlns:a16="http://schemas.microsoft.com/office/drawing/2014/main" id="{349BF4B6-A4D5-F9BE-A7B7-4B3C2083EFD2}"/>
                  </a:ext>
                </a:extLst>
              </p:cNvPr>
              <p:cNvSpPr>
                <a:spLocks noGrp="1" noRot="1" noChangeAspect="1" noMove="1" noResize="1" noEditPoints="1" noAdjustHandles="1" noChangeArrowheads="1" noChangeShapeType="1" noTextEdit="1"/>
              </p:cNvSpPr>
              <p:nvPr>
                <p:ph idx="1"/>
              </p:nvPr>
            </p:nvSpPr>
            <p:spPr>
              <a:xfrm>
                <a:off x="576000" y="1656000"/>
                <a:ext cx="11041200" cy="4464000"/>
              </a:xfrm>
              <a:blipFill>
                <a:blip r:embed="rId3"/>
                <a:stretch>
                  <a:fillRect l="-717" t="-956"/>
                </a:stretch>
              </a:blipFill>
            </p:spPr>
            <p:txBody>
              <a:bodyPr/>
              <a:lstStyle/>
              <a:p>
                <a:r>
                  <a:rPr lang="en-US">
                    <a:noFill/>
                  </a:rPr>
                  <a:t> </a:t>
                </a:r>
              </a:p>
            </p:txBody>
          </p:sp>
        </mc:Fallback>
      </mc:AlternateContent>
    </p:spTree>
    <p:extLst>
      <p:ext uri="{BB962C8B-B14F-4D97-AF65-F5344CB8AC3E}">
        <p14:creationId xmlns:p14="http://schemas.microsoft.com/office/powerpoint/2010/main" val="1767553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err="1"/>
              <a:t>Decompositie</a:t>
            </a:r>
            <a:r>
              <a:rPr lang="en-US" sz="1700" dirty="0"/>
              <a:t>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68732"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endCxn id="6" idx="1"/>
          </p:cNvCxnSpPr>
          <p:nvPr/>
        </p:nvCxnSpPr>
        <p:spPr>
          <a:xfrm>
            <a:off x="4857750" y="4638904"/>
            <a:ext cx="81098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p:cNvCxnSpPr>
          <p:nvPr/>
        </p:nvCxnSpPr>
        <p:spPr>
          <a:xfrm>
            <a:off x="9493666" y="378935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786235" y="317932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sp>
        <p:nvSpPr>
          <p:cNvPr id="11" name="Rectangle: Rounded Corners 10">
            <a:extLst>
              <a:ext uri="{FF2B5EF4-FFF2-40B4-BE49-F238E27FC236}">
                <a16:creationId xmlns:a16="http://schemas.microsoft.com/office/drawing/2014/main" id="{A6D79173-D5BC-1D51-361A-487E07137AB3}"/>
              </a:ext>
            </a:extLst>
          </p:cNvPr>
          <p:cNvSpPr/>
          <p:nvPr/>
        </p:nvSpPr>
        <p:spPr>
          <a:xfrm>
            <a:off x="9898051" y="4671614"/>
            <a:ext cx="1684338" cy="1425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7" name="Straight Arrow Connector 26">
            <a:extLst>
              <a:ext uri="{FF2B5EF4-FFF2-40B4-BE49-F238E27FC236}">
                <a16:creationId xmlns:a16="http://schemas.microsoft.com/office/drawing/2014/main" id="{57427699-D96E-2233-031D-1A6548BAA9B4}"/>
              </a:ext>
            </a:extLst>
          </p:cNvPr>
          <p:cNvCxnSpPr>
            <a:cxnSpLocks/>
          </p:cNvCxnSpPr>
          <p:nvPr/>
        </p:nvCxnSpPr>
        <p:spPr>
          <a:xfrm flipH="1">
            <a:off x="9469203" y="4081099"/>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36DD0F6-4586-B985-792E-8447F82A19EF}"/>
              </a:ext>
            </a:extLst>
          </p:cNvPr>
          <p:cNvCxnSpPr>
            <a:cxnSpLocks/>
          </p:cNvCxnSpPr>
          <p:nvPr/>
        </p:nvCxnSpPr>
        <p:spPr>
          <a:xfrm>
            <a:off x="9518129" y="529997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1FE695-9947-1D7C-2ADA-B6FE8F8DD3FF}"/>
              </a:ext>
            </a:extLst>
          </p:cNvPr>
          <p:cNvCxnSpPr>
            <a:cxnSpLocks/>
          </p:cNvCxnSpPr>
          <p:nvPr/>
        </p:nvCxnSpPr>
        <p:spPr>
          <a:xfrm flipH="1">
            <a:off x="9493666" y="559172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8E450D-40A1-F4C5-3F46-97C518F61D4A}"/>
              </a:ext>
            </a:extLst>
          </p:cNvPr>
          <p:cNvCxnSpPr>
            <a:cxnSpLocks/>
          </p:cNvCxnSpPr>
          <p:nvPr/>
        </p:nvCxnSpPr>
        <p:spPr>
          <a:xfrm>
            <a:off x="7385842" y="4540055"/>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07D749-E81D-DF30-5290-6CF9E6850BAA}"/>
              </a:ext>
            </a:extLst>
          </p:cNvPr>
          <p:cNvCxnSpPr>
            <a:cxnSpLocks/>
          </p:cNvCxnSpPr>
          <p:nvPr/>
        </p:nvCxnSpPr>
        <p:spPr>
          <a:xfrm flipH="1">
            <a:off x="7361379" y="4831802"/>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AD65E01-2ADC-EC86-7B9D-11FF7A7A0714}"/>
              </a:ext>
            </a:extLst>
          </p:cNvPr>
          <p:cNvSpPr txBox="1"/>
          <p:nvPr/>
        </p:nvSpPr>
        <p:spPr>
          <a:xfrm>
            <a:off x="4123766" y="3317936"/>
            <a:ext cx="3012141" cy="2585323"/>
          </a:xfrm>
          <a:prstGeom prst="rect">
            <a:avLst/>
          </a:prstGeom>
          <a:noFill/>
        </p:spPr>
        <p:txBody>
          <a:bodyPr wrap="square" rtlCol="0">
            <a:spAutoFit/>
          </a:bodyPr>
          <a:lstStyle/>
          <a:p>
            <a:r>
              <a:rPr lang="en-GB" dirty="0"/>
              <a:t>Variable declaration 1</a:t>
            </a:r>
          </a:p>
          <a:p>
            <a:r>
              <a:rPr lang="en-GB" dirty="0"/>
              <a:t>Variable declaration 2</a:t>
            </a:r>
          </a:p>
          <a:p>
            <a:endParaRPr lang="en-GB" dirty="0"/>
          </a:p>
          <a:p>
            <a:r>
              <a:rPr lang="en-GB" dirty="0"/>
              <a:t>Constraint 1</a:t>
            </a:r>
          </a:p>
          <a:p>
            <a:r>
              <a:rPr lang="en-GB" dirty="0"/>
              <a:t>Constraint 2</a:t>
            </a:r>
          </a:p>
          <a:p>
            <a:r>
              <a:rPr lang="en-GB" dirty="0"/>
              <a:t>Constraint 3</a:t>
            </a:r>
          </a:p>
          <a:p>
            <a:r>
              <a:rPr lang="en-GB" dirty="0"/>
              <a:t>Constraint 4</a:t>
            </a:r>
          </a:p>
          <a:p>
            <a:r>
              <a:rPr lang="en-GB" dirty="0"/>
              <a:t>Constraint 5</a:t>
            </a:r>
            <a:endParaRPr lang="en-US" dirty="0"/>
          </a:p>
          <a:p>
            <a:r>
              <a:rPr lang="en-GB" dirty="0"/>
              <a:t>Constraint 6</a:t>
            </a:r>
            <a:endParaRPr lang="en-US" dirty="0"/>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Verwerken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pic>
        <p:nvPicPr>
          <p:cNvPr id="6" name="Picture 5">
            <a:extLst>
              <a:ext uri="{FF2B5EF4-FFF2-40B4-BE49-F238E27FC236}">
                <a16:creationId xmlns:a16="http://schemas.microsoft.com/office/drawing/2014/main" id="{64613B52-E1AA-B065-4396-EC6B2BC83565}"/>
              </a:ext>
            </a:extLst>
          </p:cNvPr>
          <p:cNvPicPr>
            <a:picLocks noChangeAspect="1"/>
          </p:cNvPicPr>
          <p:nvPr/>
        </p:nvPicPr>
        <p:blipFill rotWithShape="1">
          <a:blip r:embed="rId3"/>
          <a:srcRect l="9510" t="1415" b="30014"/>
          <a:stretch/>
        </p:blipFill>
        <p:spPr>
          <a:xfrm>
            <a:off x="9628092" y="1116105"/>
            <a:ext cx="1663299" cy="4625789"/>
          </a:xfrm>
          <a:prstGeom prst="rect">
            <a:avLst/>
          </a:prstGeom>
        </p:spPr>
      </p:pic>
      <p:cxnSp>
        <p:nvCxnSpPr>
          <p:cNvPr id="24" name="Straight Connector 23">
            <a:extLst>
              <a:ext uri="{FF2B5EF4-FFF2-40B4-BE49-F238E27FC236}">
                <a16:creationId xmlns:a16="http://schemas.microsoft.com/office/drawing/2014/main" id="{3858A4EF-6A46-924D-A366-66FF9C2B8831}"/>
              </a:ext>
            </a:extLst>
          </p:cNvPr>
          <p:cNvCxnSpPr>
            <a:cxnSpLocks/>
          </p:cNvCxnSpPr>
          <p:nvPr/>
        </p:nvCxnSpPr>
        <p:spPr>
          <a:xfrm flipH="1" flipV="1">
            <a:off x="6364413" y="3317936"/>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DCC56B-BDB7-9129-39E3-E665E94F6A05}"/>
              </a:ext>
            </a:extLst>
          </p:cNvPr>
          <p:cNvCxnSpPr>
            <a:cxnSpLocks/>
          </p:cNvCxnSpPr>
          <p:nvPr/>
        </p:nvCxnSpPr>
        <p:spPr>
          <a:xfrm flipH="1">
            <a:off x="6364413" y="4655599"/>
            <a:ext cx="3263680" cy="1176295"/>
          </a:xfrm>
          <a:prstGeom prst="line">
            <a:avLst/>
          </a:prstGeom>
          <a:ln w="76200" cap="rnd"/>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a:t>
            </a:r>
            <a:r>
              <a:rPr lang="nl-BE" i="1" dirty="0"/>
              <a:t>Double negatie-bug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301F2A-C918-F85E-F9A0-DF21C6A8AF11}"/>
              </a:ext>
            </a:extLst>
          </p:cNvPr>
          <p:cNvPicPr>
            <a:picLocks noChangeAspect="1"/>
          </p:cNvPicPr>
          <p:nvPr/>
        </p:nvPicPr>
        <p:blipFill rotWithShape="1">
          <a:blip r:embed="rId3"/>
          <a:srcRect l="1295" t="2807" b="26890"/>
          <a:stretch/>
        </p:blipFill>
        <p:spPr>
          <a:xfrm>
            <a:off x="721217" y="1359038"/>
            <a:ext cx="8000919" cy="2491746"/>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Benaming van variabelen</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B150A1D-103D-0F08-09EE-8EA505AA0D4B}"/>
              </a:ext>
            </a:extLst>
          </p:cNvPr>
          <p:cNvPicPr>
            <a:picLocks noChangeAspect="1"/>
          </p:cNvPicPr>
          <p:nvPr/>
        </p:nvPicPr>
        <p:blipFill rotWithShape="1">
          <a:blip r:embed="rId3"/>
          <a:srcRect l="3625" t="6461" r="-961" b="3665"/>
          <a:stretch/>
        </p:blipFill>
        <p:spPr>
          <a:xfrm>
            <a:off x="721216" y="1359037"/>
            <a:ext cx="8418410" cy="353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9388331" y="4052862"/>
            <a:ext cx="3667269" cy="1477328"/>
          </a:xfrm>
          <a:prstGeom prst="rect">
            <a:avLst/>
          </a:prstGeom>
          <a:noFill/>
        </p:spPr>
        <p:txBody>
          <a:bodyPr wrap="square">
            <a:spAutoFit/>
          </a:bodyPr>
          <a:lstStyle/>
          <a:p>
            <a:r>
              <a:rPr lang="en-US" dirty="0">
                <a:solidFill>
                  <a:schemeClr val="bg1">
                    <a:lumMod val="50000"/>
                  </a:schemeClr>
                </a:solidFill>
              </a:rPr>
              <a:t>% Generated by CPMpy</a:t>
            </a:r>
          </a:p>
          <a:p>
            <a:r>
              <a:rPr lang="en-US" dirty="0">
                <a:solidFill>
                  <a:srgbClr val="7030A0"/>
                </a:solidFill>
              </a:rPr>
              <a:t>include</a:t>
            </a:r>
            <a:r>
              <a:rPr lang="en-US" dirty="0"/>
              <a:t> </a:t>
            </a:r>
            <a:r>
              <a:rPr lang="en-US" dirty="0">
                <a:solidFill>
                  <a:srgbClr val="FF6600"/>
                </a:solidFill>
              </a:rPr>
              <a:t>"globals.mzn"</a:t>
            </a:r>
            <a:r>
              <a:rPr lang="en-US" b="1" dirty="0"/>
              <a:t>;</a:t>
            </a:r>
          </a:p>
          <a:p>
            <a:endParaRPr lang="en-US" dirty="0"/>
          </a:p>
          <a:p>
            <a:r>
              <a:rPr lang="en-US" dirty="0">
                <a:solidFill>
                  <a:srgbClr val="7030A0"/>
                </a:solidFill>
              </a:rPr>
              <a:t>var</a:t>
            </a:r>
            <a:r>
              <a:rPr lang="en-US" dirty="0"/>
              <a:t> 0..9: +</a:t>
            </a:r>
            <a:r>
              <a:rPr lang="en-US" dirty="0" err="1"/>
              <a:t>i</a:t>
            </a:r>
            <a:r>
              <a:rPr lang="en-US" b="1" dirty="0"/>
              <a:t>;</a:t>
            </a:r>
          </a:p>
          <a:p>
            <a:r>
              <a:rPr lang="en-US" dirty="0">
                <a:solidFill>
                  <a:srgbClr val="7030A0"/>
                </a:solidFill>
              </a:rPr>
              <a:t>constraint</a:t>
            </a:r>
            <a:r>
              <a:rPr lang="en-US" dirty="0"/>
              <a:t> (+</a:t>
            </a:r>
            <a:r>
              <a:rPr lang="en-US" dirty="0" err="1"/>
              <a:t>i</a:t>
            </a:r>
            <a:r>
              <a:rPr lang="en-US" dirty="0"/>
              <a:t>) &gt; 0</a:t>
            </a:r>
            <a:r>
              <a:rPr lang="en-US" b="1" dirty="0"/>
              <a:t>;</a:t>
            </a:r>
          </a:p>
        </p:txBody>
      </p:sp>
      <p:sp>
        <p:nvSpPr>
          <p:cNvPr id="2" name="Left Brace 1">
            <a:extLst>
              <a:ext uri="{FF2B5EF4-FFF2-40B4-BE49-F238E27FC236}">
                <a16:creationId xmlns:a16="http://schemas.microsoft.com/office/drawing/2014/main" id="{65E81299-8ACE-8B3A-AE3B-159CE38EF395}"/>
              </a:ext>
            </a:extLst>
          </p:cNvPr>
          <p:cNvSpPr/>
          <p:nvPr/>
        </p:nvSpPr>
        <p:spPr>
          <a:xfrm>
            <a:off x="8712200" y="3986686"/>
            <a:ext cx="995854" cy="1609681"/>
          </a:xfrm>
          <a:prstGeom prst="leftBrace">
            <a:avLst>
              <a:gd name="adj1" fmla="val 8333"/>
              <a:gd name="adj2" fmla="val 408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2535AD6C-1B00-826D-303F-543D33CADF1E}"/>
              </a:ext>
            </a:extLst>
          </p:cNvPr>
          <p:cNvPicPr>
            <a:picLocks noChangeAspect="1"/>
          </p:cNvPicPr>
          <p:nvPr/>
        </p:nvPicPr>
        <p:blipFill rotWithShape="1">
          <a:blip r:embed="rId4"/>
          <a:srcRect l="1295" t="73473" b="1"/>
          <a:stretch/>
        </p:blipFill>
        <p:spPr>
          <a:xfrm>
            <a:off x="734096" y="3863662"/>
            <a:ext cx="8000919" cy="940158"/>
          </a:xfrm>
          <a:prstGeom prst="rect">
            <a:avLst/>
          </a:prstGeom>
        </p:spPr>
      </p:pic>
      <p:pic>
        <p:nvPicPr>
          <p:cNvPr id="9" name="Picture 8">
            <a:extLst>
              <a:ext uri="{FF2B5EF4-FFF2-40B4-BE49-F238E27FC236}">
                <a16:creationId xmlns:a16="http://schemas.microsoft.com/office/drawing/2014/main" id="{BFB1263B-35E6-C040-A6A7-8AB98753F5C8}"/>
              </a:ext>
            </a:extLst>
          </p:cNvPr>
          <p:cNvPicPr>
            <a:picLocks noChangeAspect="1"/>
          </p:cNvPicPr>
          <p:nvPr/>
        </p:nvPicPr>
        <p:blipFill rotWithShape="1">
          <a:blip r:embed="rId4"/>
          <a:srcRect l="1576" t="23474" r="-281" b="50000"/>
          <a:stretch/>
        </p:blipFill>
        <p:spPr>
          <a:xfrm>
            <a:off x="734096" y="2079758"/>
            <a:ext cx="8154410" cy="958194"/>
          </a:xfrm>
          <a:prstGeom prst="rect">
            <a:avLst/>
          </a:prstGeom>
        </p:spPr>
      </p:pic>
      <p:sp>
        <p:nvSpPr>
          <p:cNvPr id="7" name="Freeform: Shape 6">
            <a:extLst>
              <a:ext uri="{FF2B5EF4-FFF2-40B4-BE49-F238E27FC236}">
                <a16:creationId xmlns:a16="http://schemas.microsoft.com/office/drawing/2014/main" id="{FF7B296C-F05A-DFC2-049B-EE93A0088C7D}"/>
              </a:ext>
            </a:extLst>
          </p:cNvPr>
          <p:cNvSpPr/>
          <p:nvPr/>
        </p:nvSpPr>
        <p:spPr>
          <a:xfrm>
            <a:off x="10384186" y="5134769"/>
            <a:ext cx="95696" cy="45719"/>
          </a:xfrm>
          <a:custGeom>
            <a:avLst/>
            <a:gdLst>
              <a:gd name="connsiteX0" fmla="*/ 0 w 942975"/>
              <a:gd name="connsiteY0" fmla="*/ 28835 h 314698"/>
              <a:gd name="connsiteX1" fmla="*/ 257175 w 942975"/>
              <a:gd name="connsiteY1" fmla="*/ 314585 h 314698"/>
              <a:gd name="connsiteX2" fmla="*/ 571500 w 942975"/>
              <a:gd name="connsiteY2" fmla="*/ 260 h 314698"/>
              <a:gd name="connsiteX3" fmla="*/ 942975 w 942975"/>
              <a:gd name="connsiteY3" fmla="*/ 257435 h 314698"/>
            </a:gdLst>
            <a:ahLst/>
            <a:cxnLst>
              <a:cxn ang="0">
                <a:pos x="connsiteX0" y="connsiteY0"/>
              </a:cxn>
              <a:cxn ang="0">
                <a:pos x="connsiteX1" y="connsiteY1"/>
              </a:cxn>
              <a:cxn ang="0">
                <a:pos x="connsiteX2" y="connsiteY2"/>
              </a:cxn>
              <a:cxn ang="0">
                <a:pos x="connsiteX3" y="connsiteY3"/>
              </a:cxn>
            </a:cxnLst>
            <a:rect l="l" t="t" r="r" b="b"/>
            <a:pathLst>
              <a:path w="942975" h="314698">
                <a:moveTo>
                  <a:pt x="0" y="28835"/>
                </a:moveTo>
                <a:cubicBezTo>
                  <a:pt x="80962" y="174091"/>
                  <a:pt x="161925" y="319347"/>
                  <a:pt x="257175" y="314585"/>
                </a:cubicBezTo>
                <a:cubicBezTo>
                  <a:pt x="352425" y="309823"/>
                  <a:pt x="457200" y="9785"/>
                  <a:pt x="571500" y="260"/>
                </a:cubicBezTo>
                <a:cubicBezTo>
                  <a:pt x="685800" y="-9265"/>
                  <a:pt x="847725" y="245529"/>
                  <a:pt x="942975" y="257435"/>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74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a:t>
            </a:r>
            <a:r>
              <a:rPr lang="nl-BE" i="1" dirty="0"/>
              <a:t>Gurobi exponent</a:t>
            </a:r>
            <a:r>
              <a:rPr lang="nl-BE" dirty="0"/>
              <a:t>-bug</a:t>
            </a:r>
          </a:p>
        </p:txBody>
      </p:sp>
      <p:pic>
        <p:nvPicPr>
          <p:cNvPr id="7" name="Picture 6">
            <a:extLst>
              <a:ext uri="{FF2B5EF4-FFF2-40B4-BE49-F238E27FC236}">
                <a16:creationId xmlns:a16="http://schemas.microsoft.com/office/drawing/2014/main" id="{5D76AF1B-7AEE-DF76-07AC-480D9169008C}"/>
              </a:ext>
            </a:extLst>
          </p:cNvPr>
          <p:cNvPicPr>
            <a:picLocks noChangeAspect="1"/>
          </p:cNvPicPr>
          <p:nvPr/>
        </p:nvPicPr>
        <p:blipFill rotWithShape="1">
          <a:blip r:embed="rId3"/>
          <a:srcRect l="1781" t="6496" b="4697"/>
          <a:stretch/>
        </p:blipFill>
        <p:spPr>
          <a:xfrm>
            <a:off x="732400" y="1460499"/>
            <a:ext cx="7797800" cy="3390901"/>
          </a:xfrm>
          <a:prstGeom prst="rect">
            <a:avLst/>
          </a:prstGeom>
        </p:spPr>
      </p:pic>
    </p:spTree>
    <p:extLst>
      <p:ext uri="{BB962C8B-B14F-4D97-AF65-F5344CB8AC3E}">
        <p14:creationId xmlns:p14="http://schemas.microsoft.com/office/powerpoint/2010/main" val="259128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038726503"/>
              </p:ext>
            </p:extLst>
          </p:nvPr>
        </p:nvGraphicFramePr>
        <p:xfrm>
          <a:off x="574801" y="1100072"/>
          <a:ext cx="11222247" cy="5089136"/>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a:effectLst/>
                        </a:rPr>
                        <a:t>PySAT </a:t>
                      </a:r>
                      <a:r>
                        <a:rPr lang="en-US" sz="1400" b="1" u="none" strike="noStrike" dirty="0">
                          <a:effectLst/>
                        </a:rPr>
                        <a:t>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647597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7656446"/>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9038379"/>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2205732"/>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1146610"/>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268784"/>
                  </a:ext>
                </a:extLst>
              </a:tr>
              <a:tr h="232177">
                <a:tc>
                  <a:txBody>
                    <a:bodyPr/>
                    <a:lstStyle/>
                    <a:p>
                      <a:pPr algn="l"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397830"/>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dirty="0">
                          <a:effectLst/>
                        </a:rPr>
                        <a:t>Solver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bl>
          </a:graphicData>
        </a:graphic>
      </p:graphicFrame>
    </p:spTree>
    <p:extLst>
      <p:ext uri="{BB962C8B-B14F-4D97-AF65-F5344CB8AC3E}">
        <p14:creationId xmlns:p14="http://schemas.microsoft.com/office/powerpoint/2010/main" val="96854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NL" dirty="0"/>
              <a:t>Verwezenlijkingen</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Vinden van (kritieke) bugs in constraint </a:t>
            </a:r>
            <a:r>
              <a:rPr lang="nl-BE" dirty="0" err="1"/>
              <a:t>programming</a:t>
            </a:r>
            <a:r>
              <a:rPr lang="nl-BE" dirty="0"/>
              <a:t> </a:t>
            </a:r>
          </a:p>
          <a:p>
            <a:pPr lvl="1"/>
            <a:endParaRPr lang="nl-BE" dirty="0"/>
          </a:p>
          <a:p>
            <a:pPr lvl="1"/>
            <a:r>
              <a:rPr lang="nl-BE" dirty="0"/>
              <a:t>Ontwikkeling van STORM naar CTORM</a:t>
            </a:r>
          </a:p>
          <a:p>
            <a:pPr lvl="1"/>
            <a:endParaRPr lang="nl-BE" dirty="0"/>
          </a:p>
          <a:p>
            <a:pPr lvl="1"/>
            <a:r>
              <a:rPr lang="nl-BE" dirty="0"/>
              <a:t>19 bugs gevonden in CPMpy (waaronder kritieke bugs)</a:t>
            </a:r>
          </a:p>
          <a:p>
            <a:pPr lvl="1"/>
            <a:endParaRPr lang="nl-BE" dirty="0"/>
          </a:p>
        </p:txBody>
      </p:sp>
    </p:spTree>
    <p:extLst>
      <p:ext uri="{BB962C8B-B14F-4D97-AF65-F5344CB8AC3E}">
        <p14:creationId xmlns:p14="http://schemas.microsoft.com/office/powerpoint/2010/main" val="191486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Toekomstige werk</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hyperparameters van </a:t>
            </a:r>
            <a:r>
              <a:rPr lang="nl-BE" dirty="0" err="1"/>
              <a:t>solvers</a:t>
            </a:r>
            <a:r>
              <a:rPr lang="nl-BE" dirty="0"/>
              <a:t> testen[2]</a:t>
            </a:r>
          </a:p>
          <a:p>
            <a:pPr lvl="2"/>
            <a:r>
              <a:rPr lang="nl-BE" dirty="0"/>
              <a:t>Bv. bugs bij combinatie van </a:t>
            </a:r>
            <a:r>
              <a:rPr lang="nl-BE" dirty="0" err="1"/>
              <a:t>constraints</a:t>
            </a:r>
            <a:r>
              <a:rPr lang="nl-BE" dirty="0"/>
              <a:t> en zoek methodes</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err="1"/>
              <a:t>Seeds</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CP voorbeelden van CPMpy en </a:t>
            </a:r>
            <a:r>
              <a:rPr lang="nl-BE" dirty="0" err="1"/>
              <a:t>Hakank</a:t>
            </a:r>
            <a:endParaRPr lang="nl-BE" dirty="0"/>
          </a:p>
          <a:p>
            <a:r>
              <a:rPr lang="nl-BE" dirty="0"/>
              <a:t>Bijna uitsluitend positieve (</a:t>
            </a:r>
            <a:r>
              <a:rPr lang="nl-BE" dirty="0" err="1"/>
              <a:t>sat</a:t>
            </a:r>
            <a:r>
              <a:rPr lang="nl-BE" dirty="0"/>
              <a:t>) voorbeelden</a:t>
            </a:r>
          </a:p>
          <a:p>
            <a:pPr lvl="1"/>
            <a:r>
              <a:rPr lang="nl-BE" dirty="0"/>
              <a:t>Vermindert de kans om </a:t>
            </a:r>
            <a:r>
              <a:rPr lang="nl-BE" dirty="0" err="1"/>
              <a:t>wrongly</a:t>
            </a:r>
            <a:r>
              <a:rPr lang="nl-BE" dirty="0"/>
              <a:t> satisfiable bugs te vinden</a:t>
            </a:r>
          </a:p>
          <a:p>
            <a:r>
              <a:rPr lang="nl-BE" dirty="0"/>
              <a:t>Niet diverse </a:t>
            </a:r>
            <a:r>
              <a:rPr lang="nl-BE" dirty="0" err="1"/>
              <a:t>seeds</a:t>
            </a:r>
            <a:r>
              <a:rPr lang="nl-BE" dirty="0"/>
              <a:t> = niet diverse tests</a:t>
            </a:r>
          </a:p>
        </p:txBody>
      </p:sp>
    </p:spTree>
    <p:extLst>
      <p:ext uri="{BB962C8B-B14F-4D97-AF65-F5344CB8AC3E}">
        <p14:creationId xmlns:p14="http://schemas.microsoft.com/office/powerpoint/2010/main" val="327983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r>
              <a:rPr lang="en-GB" dirty="0"/>
              <a:t>?</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28</a:t>
            </a:fld>
            <a:endParaRPr lang="nl-NL"/>
          </a:p>
        </p:txBody>
      </p:sp>
    </p:spTree>
    <p:extLst>
      <p:ext uri="{BB962C8B-B14F-4D97-AF65-F5344CB8AC3E}">
        <p14:creationId xmlns:p14="http://schemas.microsoft.com/office/powerpoint/2010/main" val="379571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2EB7B63D-894D-A97D-2967-F33F5EC2E5E3}"/>
              </a:ext>
            </a:extLst>
          </p:cNvPr>
          <p:cNvPicPr>
            <a:picLocks noChangeAspect="1"/>
          </p:cNvPicPr>
          <p:nvPr/>
        </p:nvPicPr>
        <p:blipFill rotWithShape="1">
          <a:blip r:embed="rId3"/>
          <a:srcRect l="1094" t="2479"/>
          <a:stretch/>
        </p:blipFill>
        <p:spPr>
          <a:xfrm>
            <a:off x="3645568" y="1108521"/>
            <a:ext cx="7970431" cy="5115814"/>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 aantal oplossingen</a:t>
            </a:r>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err="1"/>
              <a:t>Ground</a:t>
            </a:r>
            <a:r>
              <a:rPr lang="nl-BE" dirty="0"/>
              <a:t> </a:t>
            </a:r>
            <a:r>
              <a:rPr lang="nl-BE" dirty="0" err="1"/>
              <a:t>truth</a:t>
            </a:r>
            <a:endParaRPr lang="nl-BE" dirty="0"/>
          </a:p>
        </p:txBody>
      </p:sp>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normAutofit/>
          </a:bodyPr>
          <a:lstStyle/>
          <a:p>
            <a:pPr marL="457200" indent="-457200">
              <a:buFont typeface="+mj-lt"/>
              <a:buAutoNum type="arabicPeriod"/>
            </a:pPr>
            <a:r>
              <a:rPr lang="nl-BE" dirty="0">
                <a:effectLst/>
                <a:latin typeface="Arial" panose="020B0604020202020204" pitchFamily="34" charset="0"/>
              </a:rPr>
              <a:t>Welke technieken vinden de meeste bugs?</a:t>
            </a:r>
          </a:p>
          <a:p>
            <a:pPr marL="457200" indent="-457200">
              <a:buFont typeface="+mj-lt"/>
              <a:buAutoNum type="arabicPeriod"/>
            </a:pPr>
            <a:r>
              <a:rPr lang="nl-BE" dirty="0">
                <a:effectLst/>
                <a:latin typeface="Arial" panose="020B0604020202020204" pitchFamily="34" charset="0"/>
              </a:rPr>
              <a:t>Welke technieken vinden de meeste kritieke bugs?</a:t>
            </a:r>
          </a:p>
          <a:p>
            <a:pPr marL="457200" indent="-457200">
              <a:buFont typeface="+mj-lt"/>
              <a:buAutoNum type="arabicPeriod"/>
            </a:pPr>
            <a:r>
              <a:rPr lang="nl-BE" dirty="0">
                <a:effectLst/>
                <a:latin typeface="Arial" panose="020B0604020202020204" pitchFamily="34" charset="0"/>
              </a:rPr>
              <a:t>Welke type bugs worden er gevonden met welke techniek?</a:t>
            </a:r>
          </a:p>
          <a:p>
            <a:pPr marL="457200" indent="-457200">
              <a:buFont typeface="+mj-lt"/>
              <a:buAutoNum type="arabicPeriod"/>
            </a:pPr>
            <a:r>
              <a:rPr lang="nl-BE" dirty="0">
                <a:effectLst/>
                <a:latin typeface="Arial" panose="020B0604020202020204" pitchFamily="34" charset="0"/>
              </a:rPr>
              <a:t>Hoev</a:t>
            </a:r>
            <a:r>
              <a:rPr lang="nl-BE" dirty="0">
                <a:latin typeface="Arial" panose="020B0604020202020204" pitchFamily="34" charset="0"/>
              </a:rPr>
              <a:t>eel en hoe erg zijn de gevonden (kritieke) bugs?</a:t>
            </a:r>
          </a:p>
          <a:p>
            <a:pPr marL="457200" indent="-457200">
              <a:buFont typeface="+mj-lt"/>
              <a:buAutoNum type="arabicPeriod"/>
            </a:pPr>
            <a:r>
              <a:rPr lang="nl-BE" dirty="0">
                <a:effectLst/>
                <a:latin typeface="Arial" panose="020B0604020202020204" pitchFamily="34" charset="0"/>
              </a:rPr>
              <a:t>Waar liggen de oorzaken van de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SMT </a:t>
            </a:r>
            <a:r>
              <a:rPr lang="nl-BE" dirty="0" err="1"/>
              <a:t>fuzz</a:t>
            </a:r>
            <a:r>
              <a:rPr lang="nl-BE" dirty="0"/>
              <a:t> tester: STORM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2728764"/>
          </a:xfrm>
        </p:spPr>
        <p:txBody>
          <a:bodyPr>
            <a:normAutofit/>
          </a:bodyPr>
          <a:lstStyle/>
          <a:p>
            <a:pPr marL="457200" indent="-457200">
              <a:buFont typeface="+mj-lt"/>
              <a:buAutoNum type="arabicPeriod"/>
            </a:pPr>
            <a:r>
              <a:rPr lang="nl-BE" dirty="0"/>
              <a:t>Test origineel</a:t>
            </a:r>
          </a:p>
          <a:p>
            <a:pPr marL="457200" indent="-457200">
              <a:buFont typeface="+mj-lt"/>
              <a:buAutoNum type="arabicPeriod"/>
            </a:pPr>
            <a:r>
              <a:rPr lang="nl-BE" b="0" noProof="0" dirty="0"/>
              <a:t>Satisfiable equivalente </a:t>
            </a:r>
            <a:r>
              <a:rPr lang="nl-BE" dirty="0"/>
              <a:t>wijzigingen </a:t>
            </a:r>
          </a:p>
          <a:p>
            <a:pPr marL="457200" indent="-457200">
              <a:buFont typeface="+mj-lt"/>
              <a:buAutoNum type="arabicPeriod"/>
            </a:pPr>
            <a:r>
              <a:rPr lang="nl-BE" dirty="0"/>
              <a:t>Test opnieuw</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1937734"/>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3730791"/>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3915457"/>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188196"/>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1714446"/>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4587192"/>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171154-7A06-C1C6-2D96-D7C4FBCE8EEC}"/>
              </a:ext>
            </a:extLst>
          </p:cNvPr>
          <p:cNvSpPr txBox="1"/>
          <p:nvPr/>
        </p:nvSpPr>
        <p:spPr>
          <a:xfrm>
            <a:off x="576000" y="5482715"/>
            <a:ext cx="10560676" cy="738664"/>
          </a:xfrm>
          <a:prstGeom prst="rect">
            <a:avLst/>
          </a:prstGeom>
          <a:noFill/>
        </p:spPr>
        <p:txBody>
          <a:bodyPr wrap="square" rtlCol="0">
            <a:spAutoFit/>
          </a:bodyPr>
          <a:lstStyle/>
          <a:p>
            <a:r>
              <a:rPr lang="en-GB" sz="1400" dirty="0">
                <a:effectLst/>
                <a:latin typeface="Arial" panose="020B0604020202020204" pitchFamily="34" charset="0"/>
              </a:rPr>
              <a:t>[1] Muhammad Numair Mansur et al. “Detecting critical bugs in SMT solvers using </a:t>
            </a:r>
            <a:r>
              <a:rPr lang="en-GB" sz="1400" dirty="0" err="1">
                <a:effectLst/>
                <a:latin typeface="Arial" panose="020B0604020202020204" pitchFamily="34" charset="0"/>
              </a:rPr>
              <a:t>blackbox</a:t>
            </a:r>
            <a:r>
              <a:rPr lang="en-GB" sz="1400" dirty="0">
                <a:effectLst/>
                <a:latin typeface="Arial" panose="020B0604020202020204" pitchFamily="34" charset="0"/>
              </a:rPr>
              <a:t> mutational fuzzing”. In: Proceedings of the 28th ACM Joint Meeting on European Software Engineering Conference and Symposium on the Foundations of Software Engineering. 2020, pp. 701–712.</a:t>
            </a:r>
            <a:endParaRPr lang="en-US" sz="1400" dirty="0"/>
          </a:p>
        </p:txBody>
      </p:sp>
      <p:sp>
        <p:nvSpPr>
          <p:cNvPr id="10" name="Title 4">
            <a:extLst>
              <a:ext uri="{FF2B5EF4-FFF2-40B4-BE49-F238E27FC236}">
                <a16:creationId xmlns:a16="http://schemas.microsoft.com/office/drawing/2014/main" id="{AE635F27-2DAE-3A7B-7AAD-37872D3E2A64}"/>
              </a:ext>
            </a:extLst>
          </p:cNvPr>
          <p:cNvSpPr txBox="1">
            <a:spLocks/>
          </p:cNvSpPr>
          <p:nvPr/>
        </p:nvSpPr>
        <p:spPr>
          <a:xfrm>
            <a:off x="6227497" y="0"/>
            <a:ext cx="851920" cy="1152000"/>
          </a:xfrm>
          <a:prstGeom prst="rect">
            <a:avLst/>
          </a:prstGeom>
        </p:spPr>
        <p:txBody>
          <a:bodyPr vert="horz" lIns="0" tIns="0" rIns="0" bIns="0" rtlCol="0" anchor="ctr" anchorCtr="0">
            <a:normAutofit/>
          </a:bodyPr>
          <a:lst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a:lstStyle>
          <a:p>
            <a:r>
              <a:rPr lang="nl-BE" sz="2000" dirty="0"/>
              <a:t>[1]</a:t>
            </a:r>
            <a:endParaRPr lang="nl-BE" dirty="0"/>
          </a:p>
        </p:txBody>
      </p:sp>
      <p:cxnSp>
        <p:nvCxnSpPr>
          <p:cNvPr id="14" name="Straight Arrow Connector 13">
            <a:extLst>
              <a:ext uri="{FF2B5EF4-FFF2-40B4-BE49-F238E27FC236}">
                <a16:creationId xmlns:a16="http://schemas.microsoft.com/office/drawing/2014/main" id="{B92D805C-8A22-B487-741B-B2665D91851E}"/>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STORM naar CTORM</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pPr marL="0" indent="0">
              <a:buNone/>
            </a:pPr>
            <a:r>
              <a:rPr lang="nl-BE" dirty="0"/>
              <a:t>CPMpy-STORM</a:t>
            </a:r>
          </a:p>
          <a:p>
            <a:pPr marL="457200" indent="-457200">
              <a:buFont typeface="+mj-lt"/>
              <a:buAutoNum type="arabicPeriod"/>
            </a:pPr>
            <a:r>
              <a:rPr lang="nl-BE" dirty="0"/>
              <a:t>Test origineel</a:t>
            </a:r>
          </a:p>
          <a:p>
            <a:pPr marL="457200" indent="-457200">
              <a:buFont typeface="+mj-lt"/>
              <a:buAutoNum type="arabicPeriod"/>
            </a:pPr>
            <a:r>
              <a:rPr lang="nl-BE" b="0" noProof="0" dirty="0"/>
              <a:t>Satisfiable equivalente </a:t>
            </a:r>
            <a:r>
              <a:rPr lang="nl-BE" dirty="0"/>
              <a:t>wijzigingen</a:t>
            </a:r>
          </a:p>
          <a:p>
            <a:pPr marL="457200" indent="-457200">
              <a:buFont typeface="+mj-lt"/>
              <a:buAutoNum type="arabicPeriod"/>
            </a:pPr>
            <a:r>
              <a:rPr lang="nl-BE" dirty="0"/>
              <a:t>Test opnieuw</a:t>
            </a:r>
          </a:p>
          <a:p>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6"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4" y="1954423"/>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5" y="3751205"/>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5" y="3932146"/>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0" y="3204885"/>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49" y="1731135"/>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0" y="4603881"/>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961644" y="320488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5" y="1855797"/>
            <a:ext cx="1236773" cy="1209219"/>
          </a:xfrm>
          <a:prstGeom prst="rect">
            <a:avLst/>
          </a:prstGeom>
        </p:spPr>
      </p:pic>
      <p:cxnSp>
        <p:nvCxnSpPr>
          <p:cNvPr id="10" name="Straight Arrow Connector 9">
            <a:extLst>
              <a:ext uri="{FF2B5EF4-FFF2-40B4-BE49-F238E27FC236}">
                <a16:creationId xmlns:a16="http://schemas.microsoft.com/office/drawing/2014/main" id="{277BDE4F-552A-000A-D6CD-3A060F950142}"/>
              </a:ext>
            </a:extLst>
          </p:cNvPr>
          <p:cNvCxnSpPr>
            <a:cxnSpLocks/>
          </p:cNvCxnSpPr>
          <p:nvPr/>
        </p:nvCxnSpPr>
        <p:spPr>
          <a:xfrm flipH="1">
            <a:off x="7358231"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67578F-ACE0-41F3-8230-4FD75096EFFC}"/>
              </a:ext>
            </a:extLst>
          </p:cNvPr>
          <p:cNvCxnSpPr>
            <a:cxnSpLocks/>
          </p:cNvCxnSpPr>
          <p:nvPr/>
        </p:nvCxnSpPr>
        <p:spPr>
          <a:xfrm>
            <a:off x="7358231"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1650FD-1C41-5C51-3498-9B69E407DB11}"/>
              </a:ext>
            </a:extLst>
          </p:cNvPr>
          <p:cNvCxnSpPr>
            <a:cxnSpLocks/>
          </p:cNvCxnSpPr>
          <p:nvPr/>
        </p:nvCxnSpPr>
        <p:spPr>
          <a:xfrm flipH="1">
            <a:off x="9516614" y="4039798"/>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A01ED2-EC4A-6158-D3E2-BD5F71A3DD92}"/>
              </a:ext>
            </a:extLst>
          </p:cNvPr>
          <p:cNvCxnSpPr>
            <a:cxnSpLocks/>
          </p:cNvCxnSpPr>
          <p:nvPr/>
        </p:nvCxnSpPr>
        <p:spPr>
          <a:xfrm>
            <a:off x="9516614" y="3810596"/>
            <a:ext cx="43422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3361</Words>
  <Application>Microsoft Office PowerPoint</Application>
  <PresentationFormat>Widescreen</PresentationFormat>
  <Paragraphs>508</Paragraphs>
  <Slides>28</Slides>
  <Notes>28</Notes>
  <HiddenSlides>5</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Cambria Math</vt:lpstr>
      <vt:lpstr>JetBrains Mono</vt:lpstr>
      <vt:lpstr>KU Leuven</vt:lpstr>
      <vt:lpstr>KU Leuven Sedes</vt:lpstr>
      <vt:lpstr>Fuzz Testen van Constraint Programming</vt:lpstr>
      <vt:lpstr>Constraint Programming</vt:lpstr>
      <vt:lpstr>Constraint Programming</vt:lpstr>
      <vt:lpstr>Constraint Programming</vt:lpstr>
      <vt:lpstr>Waarom Bugs zoeken?</vt:lpstr>
      <vt:lpstr>Wat is Fuzz Testen?</vt:lpstr>
      <vt:lpstr>Onderzoeksvragen</vt:lpstr>
      <vt:lpstr>SMT fuzz tester: STORM</vt:lpstr>
      <vt:lpstr>STORM naar CTORM</vt:lpstr>
      <vt:lpstr>Metamorphic Testen</vt:lpstr>
      <vt:lpstr>Metamorphic Testen</vt:lpstr>
      <vt:lpstr>Metamorphic relaties</vt:lpstr>
      <vt:lpstr>Differentiël testen</vt:lpstr>
      <vt:lpstr>Resultaten Verwerken</vt:lpstr>
      <vt:lpstr>Resultaten: Double negatie-bug</vt:lpstr>
      <vt:lpstr>Resultaten: Benaming van variabelen</vt:lpstr>
      <vt:lpstr>Resultaten: Benaming van variabelen</vt:lpstr>
      <vt:lpstr>Resultaten: Gurobi exponent-bug</vt:lpstr>
      <vt:lpstr>Resultaten</vt:lpstr>
      <vt:lpstr>Resultaten</vt:lpstr>
      <vt:lpstr>Resultaten</vt:lpstr>
      <vt:lpstr>Resultaten</vt:lpstr>
      <vt:lpstr>Besluiten</vt:lpstr>
      <vt:lpstr>Verwezenlijkingen</vt:lpstr>
      <vt:lpstr>Toekomstige werk</vt:lpstr>
      <vt:lpstr>Probleemstelling</vt:lpstr>
      <vt:lpstr>Seeds</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2023-02-01T08:49:55Z</dcterms:modified>
</cp:coreProperties>
</file>