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5"/>
  </p:notesMasterIdLst>
  <p:handoutMasterIdLst>
    <p:handoutMasterId r:id="rId36"/>
  </p:handoutMasterIdLst>
  <p:sldIdLst>
    <p:sldId id="261" r:id="rId3"/>
    <p:sldId id="282" r:id="rId4"/>
    <p:sldId id="283" r:id="rId5"/>
    <p:sldId id="302" r:id="rId6"/>
    <p:sldId id="277" r:id="rId7"/>
    <p:sldId id="284" r:id="rId8"/>
    <p:sldId id="289" r:id="rId9"/>
    <p:sldId id="290" r:id="rId10"/>
    <p:sldId id="285" r:id="rId11"/>
    <p:sldId id="304" r:id="rId12"/>
    <p:sldId id="303" r:id="rId13"/>
    <p:sldId id="286" r:id="rId14"/>
    <p:sldId id="295" r:id="rId15"/>
    <p:sldId id="291" r:id="rId16"/>
    <p:sldId id="298" r:id="rId17"/>
    <p:sldId id="299" r:id="rId18"/>
    <p:sldId id="305" r:id="rId19"/>
    <p:sldId id="297" r:id="rId20"/>
    <p:sldId id="307" r:id="rId21"/>
    <p:sldId id="309" r:id="rId22"/>
    <p:sldId id="308" r:id="rId23"/>
    <p:sldId id="292" r:id="rId24"/>
    <p:sldId id="310" r:id="rId25"/>
    <p:sldId id="294" r:id="rId26"/>
    <p:sldId id="279" r:id="rId27"/>
    <p:sldId id="275" r:id="rId28"/>
    <p:sldId id="274" r:id="rId29"/>
    <p:sldId id="278" r:id="rId30"/>
    <p:sldId id="280" r:id="rId31"/>
    <p:sldId id="270" r:id="rId32"/>
    <p:sldId id="269" r:id="rId33"/>
    <p:sldId id="271"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74005" autoAdjust="0"/>
  </p:normalViewPr>
  <p:slideViewPr>
    <p:cSldViewPr snapToGrid="0" snapToObjects="1">
      <p:cViewPr varScale="1">
        <p:scale>
          <a:sx n="79" d="100"/>
          <a:sy n="79" d="100"/>
        </p:scale>
        <p:origin x="1542" y="9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674</c:v>
                </c:pt>
                <c:pt idx="23">
                  <c:v>674</c:v>
                </c:pt>
                <c:pt idx="24">
                  <c:v>674</c:v>
                </c:pt>
                <c:pt idx="25">
                  <c:v>674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20-12-2022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20-12-2022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metamprphices</a:t>
            </a:r>
            <a:r>
              <a:rPr lang="nl-BE" dirty="0"/>
              <a:t> relaties veranderingen</a:t>
            </a:r>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a:p>
          <a:p>
            <a:r>
              <a:rPr lang="nl-BE"/>
              <a:t>Pysat </a:t>
            </a:r>
            <a:r>
              <a:rPr lang="nl-BE" dirty="0"/>
              <a:t>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a:t>
            </a:r>
            <a:r>
              <a:rPr lang="nl-BE" dirty="0" err="1"/>
              <a:t>fequente</a:t>
            </a:r>
            <a:r>
              <a:rPr lang="nl-BE" dirty="0"/>
              <a:t>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a:t>
            </a:r>
            <a:r>
              <a:rPr lang="nl-BE" dirty="0" err="1"/>
              <a:t>fequente</a:t>
            </a:r>
            <a:r>
              <a:rPr lang="nl-BE" dirty="0"/>
              <a:t>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3879454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31</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32</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 Bij een </a:t>
            </a:r>
            <a:r>
              <a:rPr lang="nl-BE" sz="700" dirty="0" err="1"/>
              <a:t>carsh</a:t>
            </a:r>
            <a:r>
              <a:rPr lang="nl-BE" sz="700" dirty="0"/>
              <a:t> of een hangend probleem is het vrij duidelijk voor de gebruiker dat er iet is mis gegaan terwijl bij de andere 3 het minder duidelijk is. </a:t>
            </a:r>
            <a:endParaRPr lang="nl-BE" dirty="0"/>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r>
              <a:rPr lang="nl-BE" dirty="0"/>
              <a:t>Bugs kost vaak veel tijd en moeite en omdat er veel samenstellingen van deze beperkingen mogelijk zijn is het ook slimmer om de bugs automatisch te zoeken. Hiervoor bestaan al veel technieken zowel manuele als automatische waaronder, code reviews, manual tests, unit tests, regressie testen tot </a:t>
            </a:r>
            <a:r>
              <a:rPr lang="nl-BE" dirty="0" err="1"/>
              <a:t>fuzz</a:t>
            </a:r>
            <a:r>
              <a:rPr lang="nl-BE" dirty="0"/>
              <a:t> tests. Dit laatste is de focus van de thesis</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a:p>
            <a:r>
              <a:rPr lang="nl-BE" dirty="0"/>
              <a:t>Hierbij is AFL++ 1 van de populairdere fuzzers, het gebruikt een generatief model en genereert dus zelf de </a:t>
            </a:r>
            <a:r>
              <a:rPr lang="nl-BE" dirty="0" err="1"/>
              <a:t>inputs</a:t>
            </a:r>
            <a:r>
              <a:rPr lang="nl-BE" dirty="0"/>
              <a:t> en kijkt wat de output de verwachte output is. </a:t>
            </a:r>
          </a:p>
          <a:p>
            <a:r>
              <a:rPr lang="nl-BE" dirty="0"/>
              <a:t>Jammer genoeg zit hier een probleem waardoor het niet goed werkt om onze programmeertaal te testen. AFL++ gebruikt bit </a:t>
            </a:r>
            <a:r>
              <a:rPr lang="nl-BE" dirty="0" err="1"/>
              <a:t>flipts</a:t>
            </a:r>
            <a:r>
              <a:rPr lang="nl-BE" dirty="0"/>
              <a:t> aan de gegenereerde input om te kijken wat de wijzigingen zijn aan de output </a:t>
            </a:r>
          </a:p>
          <a:p>
            <a:r>
              <a:rPr lang="nl-BE" dirty="0"/>
              <a:t>Om zo verder te redeneren en alle paden in de code te proberen af te gaan. Stel we hebben een input van ongeveer 1KB dan zijn er veel combinaties mogelijk en vertraagt de fuzzer significant.</a:t>
            </a:r>
          </a:p>
          <a:p>
            <a:endParaRPr lang="nl-BE" dirty="0"/>
          </a:p>
          <a:p>
            <a:r>
              <a:rPr lang="nl-BE" dirty="0"/>
              <a:t>Voor onze situatie hebben we geen </a:t>
            </a:r>
            <a:r>
              <a:rPr lang="nl-BE" dirty="0" err="1"/>
              <a:t>bitflips</a:t>
            </a:r>
            <a:r>
              <a:rPr lang="nl-BE" dirty="0"/>
              <a:t> nodig, we hebben een programmeertaal met </a:t>
            </a:r>
            <a:r>
              <a:rPr lang="nl-BE" dirty="0" err="1"/>
              <a:t>keywords</a:t>
            </a:r>
            <a:r>
              <a:rPr lang="nl-BE" dirty="0"/>
              <a:t> en een </a:t>
            </a:r>
            <a:r>
              <a:rPr lang="nl-BE" dirty="0" err="1"/>
              <a:t>bitflip</a:t>
            </a:r>
            <a:r>
              <a:rPr lang="nl-BE" dirty="0"/>
              <a:t> in deze </a:t>
            </a:r>
            <a:r>
              <a:rPr lang="nl-BE" dirty="0" err="1"/>
              <a:t>keyword</a:t>
            </a:r>
            <a:r>
              <a:rPr lang="nl-BE" dirty="0"/>
              <a:t> zou niet nuttig zijn. </a:t>
            </a:r>
          </a:p>
          <a:p>
            <a:r>
              <a:rPr lang="nl-BE" dirty="0"/>
              <a:t>En ook zou een limitatie van ongeveer 1KB toch al wel doorwegen gezien de kleinste </a:t>
            </a:r>
            <a:r>
              <a:rPr lang="nl-BE" dirty="0" err="1"/>
              <a:t>voorbeeldprogrammas</a:t>
            </a:r>
            <a:r>
              <a:rPr lang="nl-BE" dirty="0"/>
              <a:t> van CPMpy al een KB groot zijn.</a:t>
            </a:r>
          </a:p>
          <a:p>
            <a:endParaRPr lang="nl-BE" dirty="0"/>
          </a:p>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a:p>
            <a:endParaRPr lang="nl-BE" dirty="0"/>
          </a:p>
          <a:p>
            <a:r>
              <a:rPr lang="nl-BE" dirty="0"/>
              <a:t>DEEL over SEEDS?</a:t>
            </a:r>
          </a:p>
          <a:p>
            <a:endParaRPr lang="nl-BE" dirty="0"/>
          </a:p>
          <a:p>
            <a:r>
              <a:rPr lang="nl-BE" dirty="0"/>
              <a:t>Hiervoor hebben we een </a:t>
            </a:r>
            <a:r>
              <a:rPr lang="nl-BE" dirty="0" err="1"/>
              <a:t>reedsbestaande</a:t>
            </a:r>
            <a:r>
              <a:rPr lang="nl-BE" dirty="0"/>
              <a:t> </a:t>
            </a:r>
            <a:r>
              <a:rPr lang="nl-BE" dirty="0" err="1"/>
              <a:t>fuzz</a:t>
            </a:r>
            <a:r>
              <a:rPr lang="nl-BE" dirty="0"/>
              <a:t> tester gevonden GENAAMD STORM, deze fuzzer was gemaakt </a:t>
            </a:r>
            <a:r>
              <a:rPr lang="nl-BE" dirty="0" err="1"/>
              <a:t>Satisfiability</a:t>
            </a:r>
            <a:r>
              <a:rPr lang="nl-BE" dirty="0"/>
              <a:t> modulo </a:t>
            </a:r>
            <a:r>
              <a:rPr lang="nl-BE" dirty="0" err="1"/>
              <a:t>theorieen</a:t>
            </a:r>
            <a:r>
              <a:rPr lang="nl-BE" dirty="0"/>
              <a:t> te </a:t>
            </a:r>
            <a:r>
              <a:rPr lang="nl-BE" dirty="0" err="1"/>
              <a:t>fuzzen</a:t>
            </a:r>
            <a:r>
              <a:rPr lang="nl-BE" dirty="0"/>
              <a:t> </a:t>
            </a:r>
            <a:r>
              <a:rPr lang="en-US" dirty="0" err="1">
                <a:effectLst/>
                <a:latin typeface="Arial" panose="020B0604020202020204" pitchFamily="34" charset="0"/>
              </a:rPr>
              <a:t>waarbij</a:t>
            </a:r>
            <a:r>
              <a:rPr lang="en-US" dirty="0">
                <a:effectLst/>
                <a:latin typeface="Arial" panose="020B0604020202020204" pitchFamily="34" charset="0"/>
              </a:rPr>
              <a:t> het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a:t>
            </a:r>
          </a:p>
          <a:p>
            <a:endParaRPr lang="en-US" dirty="0">
              <a:effectLst/>
              <a:latin typeface="Arial" panose="020B0604020202020204" pitchFamily="34" charset="0"/>
            </a:endParaRPr>
          </a:p>
          <a:p>
            <a:endParaRPr lang="en-US" dirty="0">
              <a:effectLst/>
              <a:latin typeface="Arial" panose="020B0604020202020204" pitchFamily="34" charset="0"/>
            </a:endParaRPr>
          </a:p>
          <a:p>
            <a:r>
              <a:rPr lang="en-US" dirty="0">
                <a:effectLst/>
                <a:latin typeface="Arial" panose="020B0604020202020204" pitchFamily="34" charset="0"/>
              </a:rPr>
              <a:t>Van de 3 </a:t>
            </a:r>
            <a:r>
              <a:rPr lang="en-US" dirty="0" err="1">
                <a:effectLst/>
                <a:latin typeface="Arial" panose="020B0604020202020204" pitchFamily="34" charset="0"/>
              </a:rPr>
              <a:t>technieken</a:t>
            </a:r>
            <a:r>
              <a:rPr lang="en-US" dirty="0">
                <a:effectLst/>
                <a:latin typeface="Arial" panose="020B0604020202020204" pitchFamily="34" charset="0"/>
              </a:rPr>
              <a:t> is </a:t>
            </a:r>
            <a:r>
              <a:rPr lang="en-US" dirty="0" err="1">
                <a:effectLst/>
                <a:latin typeface="Arial" panose="020B0604020202020204" pitchFamily="34" charset="0"/>
              </a:rPr>
              <a:t>dit</a:t>
            </a:r>
            <a:r>
              <a:rPr lang="en-US" dirty="0">
                <a:effectLst/>
                <a:latin typeface="Arial" panose="020B0604020202020204" pitchFamily="34" charset="0"/>
              </a:rPr>
              <a:t> de </a:t>
            </a:r>
            <a:r>
              <a:rPr lang="en-US" dirty="0" err="1">
                <a:effectLst/>
                <a:latin typeface="Arial" panose="020B0604020202020204" pitchFamily="34" charset="0"/>
              </a:rPr>
              <a:t>eerste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die we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gebruikt</a:t>
            </a:r>
            <a:r>
              <a:rPr lang="en-US" dirty="0">
                <a:effectLst/>
                <a:latin typeface="Arial" panose="020B0604020202020204" pitchFamily="34" charset="0"/>
              </a:rPr>
              <a:t>. </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hebben</a:t>
            </a:r>
            <a:r>
              <a:rPr lang="en-GB" dirty="0"/>
              <a:t> STORM </a:t>
            </a:r>
            <a:r>
              <a:rPr lang="en-GB" dirty="0" err="1"/>
              <a:t>omgevormd</a:t>
            </a:r>
            <a:r>
              <a:rPr lang="en-GB" dirty="0"/>
              <a:t> </a:t>
            </a:r>
            <a:r>
              <a:rPr lang="en-GB" dirty="0" err="1"/>
              <a:t>naar</a:t>
            </a:r>
            <a:r>
              <a:rPr lang="en-GB" dirty="0"/>
              <a:t> CTROM </a:t>
            </a:r>
            <a:r>
              <a:rPr lang="en-GB" dirty="0" err="1"/>
              <a:t>een</a:t>
            </a:r>
            <a:r>
              <a:rPr lang="en-GB" dirty="0"/>
              <a:t> fuzzer die CPMpy inputs </a:t>
            </a:r>
            <a:r>
              <a:rPr lang="en-GB" dirty="0" err="1"/>
              <a:t>kan</a:t>
            </a:r>
            <a:r>
              <a:rPr lang="en-GB" dirty="0"/>
              <a:t> </a:t>
            </a:r>
            <a:r>
              <a:rPr lang="en-GB" dirty="0" err="1"/>
              <a:t>testen</a:t>
            </a:r>
            <a:r>
              <a:rPr lang="en-GB" dirty="0"/>
              <a:t>.</a:t>
            </a:r>
          </a:p>
          <a:p>
            <a:r>
              <a:rPr lang="en-GB" dirty="0"/>
              <a:t>Het </a:t>
            </a:r>
            <a:r>
              <a:rPr lang="en-GB" dirty="0" err="1"/>
              <a:t>gebruikt</a:t>
            </a:r>
            <a:r>
              <a:rPr lang="en-GB" dirty="0"/>
              <a:t> </a:t>
            </a:r>
            <a:r>
              <a:rPr lang="en-GB" dirty="0" err="1"/>
              <a:t>dezelfde</a:t>
            </a:r>
            <a:r>
              <a:rPr lang="en-GB" dirty="0"/>
              <a:t> </a:t>
            </a:r>
            <a:r>
              <a:rPr lang="en-GB" dirty="0" err="1"/>
              <a:t>wijzigingen</a:t>
            </a:r>
            <a:r>
              <a:rPr lang="en-GB" dirty="0"/>
              <a:t> </a:t>
            </a:r>
            <a:r>
              <a:rPr lang="en-GB" dirty="0" err="1"/>
              <a:t>als</a:t>
            </a:r>
            <a:r>
              <a:rPr lang="en-GB" dirty="0"/>
              <a:t> </a:t>
            </a:r>
            <a:r>
              <a:rPr lang="en-GB" dirty="0" err="1"/>
              <a:t>bij</a:t>
            </a:r>
            <a:r>
              <a:rPr lang="en-GB" dirty="0"/>
              <a:t> </a:t>
            </a:r>
            <a:r>
              <a:rPr lang="en-GB" dirty="0" err="1"/>
              <a:t>een</a:t>
            </a:r>
            <a:r>
              <a:rPr lang="en-GB" dirty="0"/>
              <a:t> SAT problem, </a:t>
            </a:r>
            <a:r>
              <a:rPr lang="en-GB" dirty="0" err="1"/>
              <a:t>zijnde</a:t>
            </a:r>
            <a:r>
              <a:rPr lang="en-GB" dirty="0"/>
              <a:t> </a:t>
            </a:r>
            <a:r>
              <a:rPr lang="en-GB" dirty="0" err="1"/>
              <a:t>negaties</a:t>
            </a:r>
            <a:r>
              <a:rPr lang="en-GB" dirty="0"/>
              <a:t> </a:t>
            </a:r>
            <a:r>
              <a:rPr lang="en-GB" dirty="0" err="1"/>
              <a:t>en</a:t>
            </a:r>
            <a:r>
              <a:rPr lang="en-GB" dirty="0"/>
              <a:t> </a:t>
            </a:r>
            <a:r>
              <a:rPr lang="en-GB" dirty="0" err="1"/>
              <a:t>conjuncties</a:t>
            </a:r>
            <a:r>
              <a:rPr lang="en-GB" dirty="0"/>
              <a:t> van </a:t>
            </a:r>
            <a:r>
              <a:rPr lang="en-GB" dirty="0" err="1"/>
              <a:t>subconstraints</a:t>
            </a:r>
            <a:endParaRPr lang="en-GB" dirty="0"/>
          </a:p>
          <a:p>
            <a:endParaRPr lang="en-GB" dirty="0"/>
          </a:p>
          <a:p>
            <a:r>
              <a:rPr lang="en-GB" dirty="0"/>
              <a:t>CPMpy </a:t>
            </a:r>
            <a:r>
              <a:rPr lang="en-GB" dirty="0" err="1"/>
              <a:t>doet</a:t>
            </a:r>
            <a:r>
              <a:rPr lang="en-GB" dirty="0"/>
              <a:t> </a:t>
            </a:r>
            <a:r>
              <a:rPr lang="en-GB" dirty="0" err="1"/>
              <a:t>zijn</a:t>
            </a:r>
            <a:r>
              <a:rPr lang="en-GB" dirty="0"/>
              <a:t> </a:t>
            </a:r>
            <a:r>
              <a:rPr lang="en-GB" dirty="0" err="1"/>
              <a:t>wijzijgen</a:t>
            </a:r>
            <a:r>
              <a:rPr lang="en-GB" dirty="0"/>
              <a:t> om het problem </a:t>
            </a:r>
            <a:r>
              <a:rPr lang="en-GB" dirty="0" err="1"/>
              <a:t>begrijpbaar</a:t>
            </a:r>
            <a:r>
              <a:rPr lang="en-GB" dirty="0"/>
              <a:t> te </a:t>
            </a:r>
            <a:r>
              <a:rPr lang="en-GB" dirty="0" err="1"/>
              <a:t>maken</a:t>
            </a:r>
            <a:r>
              <a:rPr lang="en-GB" dirty="0"/>
              <a:t> </a:t>
            </a:r>
            <a:r>
              <a:rPr lang="en-GB" dirty="0" err="1"/>
              <a:t>voor</a:t>
            </a:r>
            <a:r>
              <a:rPr lang="en-GB" dirty="0"/>
              <a:t> de solver </a:t>
            </a:r>
          </a:p>
          <a:p>
            <a:r>
              <a:rPr lang="en-GB" dirty="0"/>
              <a:t>Solver lost op</a:t>
            </a:r>
          </a:p>
          <a:p>
            <a:r>
              <a:rPr lang="en-GB" dirty="0" err="1"/>
              <a:t>Terug</a:t>
            </a:r>
            <a:r>
              <a:rPr lang="en-GB" dirty="0"/>
              <a:t> </a:t>
            </a:r>
            <a:r>
              <a:rPr lang="en-GB" dirty="0" err="1"/>
              <a:t>naar</a:t>
            </a:r>
            <a:r>
              <a:rPr lang="en-GB" dirty="0"/>
              <a:t> de tester die </a:t>
            </a:r>
            <a:r>
              <a:rPr lang="en-GB" dirty="0" err="1"/>
              <a:t>vergelijkt</a:t>
            </a:r>
            <a:r>
              <a:rPr lang="en-GB" dirty="0"/>
              <a:t> het </a:t>
            </a:r>
            <a:r>
              <a:rPr lang="en-GB" dirty="0" err="1"/>
              <a:t>origneel</a:t>
            </a:r>
            <a:r>
              <a:rPr lang="en-GB" dirty="0"/>
              <a:t> </a:t>
            </a:r>
            <a:r>
              <a:rPr lang="en-GB" dirty="0" err="1"/>
              <a:t>resultaat</a:t>
            </a:r>
            <a:r>
              <a:rPr lang="en-GB" dirty="0"/>
              <a:t> met het </a:t>
            </a:r>
            <a:r>
              <a:rPr lang="en-GB" dirty="0" err="1"/>
              <a:t>gewijzigde</a:t>
            </a:r>
            <a:r>
              <a:rPr lang="en-GB" dirty="0"/>
              <a:t> code </a:t>
            </a:r>
            <a:r>
              <a:rPr lang="en-GB" dirty="0" err="1"/>
              <a:t>zijn</a:t>
            </a:r>
            <a:r>
              <a:rPr lang="en-GB" dirty="0"/>
              <a:t> </a:t>
            </a:r>
            <a:r>
              <a:rPr lang="en-GB" dirty="0" err="1"/>
              <a:t>resultaat</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355188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20/12/2022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20/12/2022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20/12/2022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20/12/2022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20/12/2022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20/12/2022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20/12/2022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20/12/2022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20/12/2022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20/12/2022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20/12/2022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20/12/2022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a:t>
            </a:r>
          </a:p>
          <a:p>
            <a:pPr lvl="1"/>
            <a:r>
              <a:rPr lang="nl-BE" dirty="0"/>
              <a:t>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constraints to “XOR()” (with True/False to balance)</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Semantic fusion with “+, -, *, ^ (xor), &amp;, == and !=</a:t>
            </a:r>
          </a:p>
          <a:p>
            <a:r>
              <a:rPr lang="en-US" sz="1700" dirty="0"/>
              <a:t>Adding random comparison constraints independent from original model</a:t>
            </a:r>
          </a:p>
          <a:p>
            <a:r>
              <a:rPr lang="en-US" sz="1700" dirty="0"/>
              <a:t>Adding implications: True -&gt;A, A-&gt;B, if boolean constraints then A == B</a:t>
            </a:r>
          </a:p>
        </p:txBody>
      </p:sp>
      <p:sp>
        <p:nvSpPr>
          <p:cNvPr id="2" name="TextBox 1">
            <a:extLst>
              <a:ext uri="{FF2B5EF4-FFF2-40B4-BE49-F238E27FC236}">
                <a16:creationId xmlns:a16="http://schemas.microsoft.com/office/drawing/2014/main" id="{FDA977A8-77DB-5854-BDA8-D50B6B19113F}"/>
              </a:ext>
            </a:extLst>
          </p:cNvPr>
          <p:cNvSpPr txBox="1"/>
          <p:nvPr/>
        </p:nvSpPr>
        <p:spPr>
          <a:xfrm>
            <a:off x="6968141" y="1588177"/>
            <a:ext cx="49931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-&gt; filteren</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982647295"/>
              </p:ext>
            </p:extLst>
          </p:nvPr>
        </p:nvGraphicFramePr>
        <p:xfrm>
          <a:off x="574800" y="1074314"/>
          <a:ext cx="11312399" cy="5143751"/>
        </p:xfrm>
        <a:graphic>
          <a:graphicData uri="http://schemas.openxmlformats.org/drawingml/2006/table">
            <a:tbl>
              <a:tblPr bandRow="1">
                <a:tableStyleId>{5C22544A-7EE6-4342-B048-85BDC9FD1C3A}</a:tableStyleId>
              </a:tblPr>
              <a:tblGrid>
                <a:gridCol w="1464065">
                  <a:extLst>
                    <a:ext uri="{9D8B030D-6E8A-4147-A177-3AD203B41FA5}">
                      <a16:colId xmlns:a16="http://schemas.microsoft.com/office/drawing/2014/main" val="1812985436"/>
                    </a:ext>
                  </a:extLst>
                </a:gridCol>
                <a:gridCol w="1556951">
                  <a:extLst>
                    <a:ext uri="{9D8B030D-6E8A-4147-A177-3AD203B41FA5}">
                      <a16:colId xmlns:a16="http://schemas.microsoft.com/office/drawing/2014/main" val="232988425"/>
                    </a:ext>
                  </a:extLst>
                </a:gridCol>
                <a:gridCol w="543698">
                  <a:extLst>
                    <a:ext uri="{9D8B030D-6E8A-4147-A177-3AD203B41FA5}">
                      <a16:colId xmlns:a16="http://schemas.microsoft.com/office/drawing/2014/main" val="1781101691"/>
                    </a:ext>
                  </a:extLst>
                </a:gridCol>
                <a:gridCol w="1742302">
                  <a:extLst>
                    <a:ext uri="{9D8B030D-6E8A-4147-A177-3AD203B41FA5}">
                      <a16:colId xmlns:a16="http://schemas.microsoft.com/office/drawing/2014/main" val="657530299"/>
                    </a:ext>
                  </a:extLst>
                </a:gridCol>
                <a:gridCol w="1421027">
                  <a:extLst>
                    <a:ext uri="{9D8B030D-6E8A-4147-A177-3AD203B41FA5}">
                      <a16:colId xmlns:a16="http://schemas.microsoft.com/office/drawing/2014/main" val="1596028876"/>
                    </a:ext>
                  </a:extLst>
                </a:gridCol>
                <a:gridCol w="1458098">
                  <a:extLst>
                    <a:ext uri="{9D8B030D-6E8A-4147-A177-3AD203B41FA5}">
                      <a16:colId xmlns:a16="http://schemas.microsoft.com/office/drawing/2014/main" val="2350317185"/>
                    </a:ext>
                  </a:extLst>
                </a:gridCol>
                <a:gridCol w="1815820">
                  <a:extLst>
                    <a:ext uri="{9D8B030D-6E8A-4147-A177-3AD203B41FA5}">
                      <a16:colId xmlns:a16="http://schemas.microsoft.com/office/drawing/2014/main" val="4288953535"/>
                    </a:ext>
                  </a:extLst>
                </a:gridCol>
                <a:gridCol w="1310438">
                  <a:extLst>
                    <a:ext uri="{9D8B030D-6E8A-4147-A177-3AD203B41FA5}">
                      <a16:colId xmlns:a16="http://schemas.microsoft.com/office/drawing/2014/main" val="2723608080"/>
                    </a:ext>
                  </a:extLst>
                </a:gridCol>
              </a:tblGrid>
              <a:tr h="428127">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Meta</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6534">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Meta, Diff</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CTORM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CTORM, 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CTORM, 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Meta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Meta, Diff</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Nieuwe code is nieuwe bugs</a:t>
            </a:r>
          </a:p>
          <a:p>
            <a:pPr lvl="1"/>
            <a:endParaRPr lang="nl-BE" dirty="0"/>
          </a:p>
          <a:p>
            <a:pPr lvl="1"/>
            <a:r>
              <a:rPr lang="nl-BE" dirty="0"/>
              <a:t>De frequente bugs</a:t>
            </a:r>
          </a:p>
          <a:p>
            <a:pPr lvl="1"/>
            <a:endParaRPr lang="nl-BE" dirty="0"/>
          </a:p>
          <a:p>
            <a:pPr lvl="1"/>
            <a:r>
              <a:rPr lang="nl-BE" dirty="0"/>
              <a:t>Ook de fijnere instellingen van </a:t>
            </a:r>
            <a:r>
              <a:rPr lang="nl-BE" dirty="0" err="1"/>
              <a:t>solvers</a:t>
            </a:r>
            <a:r>
              <a:rPr lang="nl-BE" dirty="0"/>
              <a:t> testen [2]</a:t>
            </a:r>
          </a:p>
          <a:p>
            <a:pPr lvl="1"/>
            <a:endParaRPr lang="nl-BE" dirty="0"/>
          </a:p>
        </p:txBody>
      </p:sp>
    </p:spTree>
    <p:extLst>
      <p:ext uri="{BB962C8B-B14F-4D97-AF65-F5344CB8AC3E}">
        <p14:creationId xmlns:p14="http://schemas.microsoft.com/office/powerpoint/2010/main" val="354260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385770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31</a:t>
            </a:fld>
            <a:endParaRPr lang="nl-NL"/>
          </a:p>
        </p:txBody>
      </p:sp>
    </p:spTree>
    <p:extLst>
      <p:ext uri="{BB962C8B-B14F-4D97-AF65-F5344CB8AC3E}">
        <p14:creationId xmlns:p14="http://schemas.microsoft.com/office/powerpoint/2010/main" val="3795717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274777964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32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a:t>
            </a:r>
          </a:p>
          <a:p>
            <a:pPr lvl="1"/>
            <a:r>
              <a:rPr lang="nl-BE" dirty="0"/>
              <a:t>Verkeerdelijk unsatisfiable</a:t>
            </a:r>
          </a:p>
          <a:p>
            <a:pPr lvl="1"/>
            <a:r>
              <a:rPr lang="nl-BE" dirty="0"/>
              <a:t>Verkeerdelijk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82532" y="3003692"/>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Analoog aan CTROM</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4406</Words>
  <Application>Microsoft Office PowerPoint</Application>
  <PresentationFormat>Widescreen</PresentationFormat>
  <Paragraphs>599</Paragraphs>
  <Slides>32</Slides>
  <Notes>32</Notes>
  <HiddenSlides>8</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Wat is Fuzz Testen?</vt:lpstr>
      <vt:lpstr>Wat is Fuzz Testen?</vt:lpstr>
      <vt:lpstr>Metamorphic Testen</vt:lpstr>
      <vt:lpstr>Metamorphic Testen</vt:lpstr>
      <vt:lpstr>Metamorphic relaties</vt:lpstr>
      <vt:lpstr>Differentiël testen</vt:lpstr>
      <vt:lpstr>Onderzoeksvragen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Context en Motivatie</vt:lpstr>
      <vt:lpstr>Vragen</vt:lpstr>
      <vt:lpstr>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2022-12-20T16:22:14Z</dcterms:modified>
</cp:coreProperties>
</file>