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04" autoAdjust="0"/>
  </p:normalViewPr>
  <p:slideViewPr>
    <p:cSldViewPr snapToGrid="0">
      <p:cViewPr>
        <p:scale>
          <a:sx n="100" d="100"/>
          <a:sy n="100" d="100"/>
        </p:scale>
        <p:origin x="144" y="-26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977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72">
            <a:extLst>
              <a:ext uri="{FF2B5EF4-FFF2-40B4-BE49-F238E27FC236}">
                <a16:creationId xmlns:a16="http://schemas.microsoft.com/office/drawing/2014/main" id="{2C4B4982-E1F7-D2ED-47B2-B7893E42E70C}"/>
              </a:ext>
            </a:extLst>
          </p:cNvPr>
          <p:cNvSpPr txBox="1"/>
          <p:nvPr/>
        </p:nvSpPr>
        <p:spPr>
          <a:xfrm>
            <a:off x="11103652" y="2233973"/>
            <a:ext cx="9835583" cy="24222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11480"/>
            <a:r>
              <a:rPr lang="en-US" sz="2400" dirty="0">
                <a:solidFill>
                  <a:srgbClr val="000000"/>
                </a:solidFill>
                <a:latin typeface="Arial" panose="020B0604020202020204" pitchFamily="34" charset="0"/>
                <a:cs typeface="Arial" panose="020B0604020202020204" pitchFamily="34" charset="0"/>
              </a:rPr>
              <a:t>Technique 2: Metamorphic testing</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second technique takes the constraints of the problem and turns them into 	equivalent but complex constraints. For example, a ‘variable1 == 4’ will be 	changed into ‘(variable1 &gt;= 4) and (variable1 =&lt; 4)’</a:t>
            </a:r>
          </a:p>
          <a:p>
            <a:pPr defTabSz="411480"/>
            <a:r>
              <a:rPr lang="en-US" sz="2000" dirty="0">
                <a:solidFill>
                  <a:srgbClr val="000000"/>
                </a:solidFill>
                <a:latin typeface="Arial" panose="020B0604020202020204" pitchFamily="34" charset="0"/>
                <a:cs typeface="Arial" panose="020B0604020202020204" pitchFamily="34" charset="0"/>
              </a:rPr>
              <a:t>	In total 30 metamorphic transformations were implemented and can be reformed 	on already transformed constraints to built even more complex ones.</a:t>
            </a: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3: Differential testing</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last technique moves away from the fuzz testing world since no changes were 	made to the seed inputs. Instead of changing constraints, here the advantage of 	having 	multiple solvers was used.</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Results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table below shows the found bugs, around two-thirds of the bugs were the 	result of a crash, the others are more critical and result in a wrong output. The 	bugs found surrounding the OR-Tools solver were also found in the Gurobi solver 	this due to both solver sharing a substantial amount of code in the transformations 	of CPMpy. Of the techniques used CTORM found 10 bugs, metamorphic testing 	found the most bug at 13 and differential testing found 11 out of 19 total found 	bugs.</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195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Conclusion</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latin typeface="Arial" panose="020B0604020202020204" pitchFamily="34" charset="0"/>
                <a:cs typeface="Arial" panose="020B0604020202020204" pitchFamily="34" charset="0"/>
              </a:rPr>
              <a:t>	None of the techniques got a perfect score, meaning that when looking for all bugs 	a combination of tools will be needed. As in the real world there is no silver bullet 	on bug catching. This does not take away the utility of each of the techniques 	used. Metamorphic testing can be used to guide the fuzz tester on a specific code 	area by choosing which metamorphic transformations used and differential testing 	is easy to set up and to test between similar solvers.</a:t>
            </a:r>
            <a:endParaRPr lang="en-US" sz="2800" dirty="0">
              <a:solidFill>
                <a:srgbClr val="000000"/>
              </a:solidFill>
              <a:latin typeface="Arial" panose="020B0604020202020204" pitchFamily="34" charset="0"/>
              <a:cs typeface="Arial" panose="020B0604020202020204" pitchFamily="34" charset="0"/>
            </a:endParaRPr>
          </a:p>
          <a:p>
            <a:pPr defTabSz="411480"/>
            <a:endParaRPr lang="en-US" sz="28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Future Work</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rPr>
              <a:t>	M</a:t>
            </a:r>
            <a:r>
              <a:rPr lang="en-GB" sz="2000" dirty="0">
                <a:effectLst/>
                <a:latin typeface="Arial" panose="020B0604020202020204" pitchFamily="34" charset="0"/>
              </a:rPr>
              <a:t>ost interesting is fuzz testing the configuration space of the solvers on top of 	fuzz testing the input, as discussed by </a:t>
            </a:r>
            <a:r>
              <a:rPr lang="en-US" sz="2000" dirty="0">
                <a:effectLst/>
                <a:latin typeface="Arial" panose="020B0604020202020204" pitchFamily="34" charset="0"/>
              </a:rPr>
              <a:t>Peisen Yao et al.</a:t>
            </a:r>
            <a:r>
              <a:rPr lang="en-GB" sz="2000" dirty="0">
                <a:effectLst/>
                <a:latin typeface="Arial" panose="020B0604020202020204" pitchFamily="34" charset="0"/>
              </a:rPr>
              <a:t> [2]. </a:t>
            </a:r>
            <a:r>
              <a:rPr lang="en-GB" sz="2000">
                <a:effectLst/>
                <a:latin typeface="Arial" panose="020B0604020202020204" pitchFamily="34" charset="0"/>
              </a:rPr>
              <a:t>For </a:t>
            </a:r>
            <a:r>
              <a:rPr lang="en-GB" sz="2000" dirty="0">
                <a:effectLst/>
                <a:latin typeface="Arial" panose="020B0604020202020204" pitchFamily="34" charset="0"/>
              </a:rPr>
              <a:t>example, there 	could be bugs that only occur when certain optimizations are turned on or off like: 	dynamic symmetry breaking or others.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B0D1329-1C43-FC3B-EA7B-9C38A30CA426}"/>
              </a:ext>
            </a:extLst>
          </p:cNvPr>
          <p:cNvSpPr/>
          <p:nvPr/>
        </p:nvSpPr>
        <p:spPr>
          <a:xfrm>
            <a:off x="1577697" y="18512502"/>
            <a:ext cx="7638738" cy="288546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57" name="Title 1"/>
          <p:cNvSpPr txBox="1">
            <a:spLocks noGrp="1"/>
          </p:cNvSpPr>
          <p:nvPr>
            <p:ph type="title"/>
          </p:nvPr>
        </p:nvSpPr>
        <p:spPr>
          <a:xfrm>
            <a:off x="6372703" y="529718"/>
            <a:ext cx="12192820" cy="1042750"/>
          </a:xfrm>
          <a:prstGeom prst="rect">
            <a:avLst/>
          </a:prstGeom>
        </p:spPr>
        <p:txBody>
          <a:bodyPr>
            <a:noAutofit/>
          </a:bodyPr>
          <a:lstStyle>
            <a:lvl1pPr defTabSz="829689">
              <a:defRPr sz="1940"/>
            </a:lvl1pPr>
          </a:lstStyle>
          <a:p>
            <a:pPr algn="ctr"/>
            <a:r>
              <a:rPr lang="en-GB" sz="5800" dirty="0"/>
              <a:t>Fuzz Testing of Constraint Programming</a:t>
            </a:r>
            <a:endParaRPr lang="en-US" sz="5800" dirty="0"/>
          </a:p>
        </p:txBody>
      </p:sp>
      <p:sp>
        <p:nvSpPr>
          <p:cNvPr id="58" name="Text Placeholder 6"/>
          <p:cNvSpPr txBox="1">
            <a:spLocks noGrp="1"/>
          </p:cNvSpPr>
          <p:nvPr>
            <p:ph type="body" sz="quarter" idx="1"/>
          </p:nvPr>
        </p:nvSpPr>
        <p:spPr>
          <a:xfrm>
            <a:off x="16984973" y="932667"/>
            <a:ext cx="4319773" cy="615553"/>
          </a:xfrm>
          <a:prstGeom prst="rect">
            <a:avLst/>
          </a:prstGeom>
        </p:spPr>
        <p:txBody>
          <a:bodyPr>
            <a:spAutoFit/>
          </a:bodyPr>
          <a:lstStyle>
            <a:lvl1pPr>
              <a:spcBef>
                <a:spcPts val="300"/>
              </a:spcBef>
              <a:defRPr sz="1400" b="1">
                <a:solidFill>
                  <a:srgbClr val="36337D"/>
                </a:solidFill>
              </a:defRPr>
            </a:lvl1pPr>
          </a:lstStyle>
          <a:p>
            <a:pPr algn="r"/>
            <a:r>
              <a:rPr lang="en-US" sz="1800" dirty="0"/>
              <a:t>ing. Ruben Kindt</a:t>
            </a:r>
            <a:br>
              <a:rPr lang="en-US" sz="1800" dirty="0"/>
            </a:br>
            <a:r>
              <a:rPr lang="en-US" sz="1600" dirty="0"/>
              <a:t>Prof. dr. T. Guns, Ir. I. Bleukx</a:t>
            </a:r>
          </a:p>
        </p:txBody>
      </p:sp>
      <p:sp>
        <p:nvSpPr>
          <p:cNvPr id="59" name="Line"/>
          <p:cNvSpPr/>
          <p:nvPr/>
        </p:nvSpPr>
        <p:spPr>
          <a:xfrm>
            <a:off x="40712" y="1717914"/>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69597" y="477632"/>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87568" y="67880"/>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12" y="1717914"/>
            <a:ext cx="80373" cy="24542652"/>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2A8A40A-7EC1-8A0D-20E4-59A347C53C8D}"/>
                  </a:ext>
                </a:extLst>
              </p:cNvPr>
              <p:cNvSpPr txBox="1"/>
              <p:nvPr/>
            </p:nvSpPr>
            <p:spPr>
              <a:xfrm>
                <a:off x="504627" y="2277064"/>
                <a:ext cx="9586795" cy="16479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Motivation</a:t>
                </a: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Given a program that returns the solvability and solutions on mathematical and 	logical problems with complex constraints, how would we test that it always give 	the correct solution?</a:t>
                </a:r>
              </a:p>
              <a:p>
                <a:pPr marL="0" marR="0" indent="0" algn="l" defTabSz="411480" rtl="0" fontAlgn="auto" latinLnBrk="0" hangingPunct="0">
                  <a:lnSpc>
                    <a:spcPct val="100000"/>
                  </a:lnSpc>
                  <a:spcBef>
                    <a:spcPts val="0"/>
                  </a:spcBef>
                  <a:spcAft>
                    <a:spcPts val="0"/>
                  </a:spcAft>
                  <a:buClrTx/>
                  <a:buSzTx/>
                  <a:buFontTx/>
                  <a:buNone/>
                  <a:tabLst/>
                </a:pPr>
                <a:endParaRPr lang="en-US" sz="2000" dirty="0">
                  <a:solidFill>
                    <a:srgbClr val="000000"/>
                  </a:solidFill>
                  <a:latin typeface="Arial" panose="020B0604020202020204" pitchFamily="34" charset="0"/>
                  <a:cs typeface="Arial" panose="020B0604020202020204" pitchFamily="34" charset="0"/>
                </a:endParaRP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Code review? 			(Lot of work, can it find complex combinations bugs)</a:t>
                </a:r>
              </a:p>
              <a:p>
                <a:pPr lvl="6" indent="0" defTabSz="411480"/>
                <a:r>
                  <a:rPr lang="en-US" sz="1600" dirty="0">
                    <a:solidFill>
                      <a:srgbClr val="000000"/>
                    </a:solidFill>
                    <a:latin typeface="Arial" panose="020B0604020202020204" pitchFamily="34" charset="0"/>
                    <a:cs typeface="Arial" panose="020B0604020202020204" pitchFamily="34" charset="0"/>
                  </a:rPr>
                  <a:t>	Regression tests?			(No focus on finding new bugs)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lvl="6" indent="0" defTabSz="411480"/>
                <a:r>
                  <a:rPr lang="en-US" sz="1600" dirty="0">
                    <a:solidFill>
                      <a:srgbClr val="000000"/>
                    </a:solidFill>
                    <a:latin typeface="Arial" panose="020B0604020202020204" pitchFamily="34" charset="0"/>
                    <a:cs typeface="Arial" panose="020B0604020202020204" pitchFamily="34" charset="0"/>
                  </a:rPr>
                  <a:t>	Unit tests?				(Lot of work to make and keep up to date)</a:t>
                </a: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Integration tests?			(Combinatorial explosions, to much to test)</a:t>
                </a:r>
              </a:p>
              <a:p>
                <a:pPr lvl="6" indent="0" defTabSz="411480"/>
                <a:r>
                  <a:rPr lang="en-US" sz="1600" dirty="0">
                    <a:solidFill>
                      <a:srgbClr val="000000"/>
                    </a:solidFill>
                    <a:latin typeface="Arial" panose="020B0604020202020204" pitchFamily="34" charset="0"/>
                    <a:cs typeface="Arial" panose="020B0604020202020204" pitchFamily="34" charset="0"/>
                  </a:rPr>
                  <a:t>	Fuzz tests?				(Excels in creating and testing of newly unseen inputs)</a:t>
                </a:r>
              </a:p>
              <a:p>
                <a:pPr lvl="6" indent="0" defTabSz="411480"/>
                <a:endParaRPr lang="en-US" sz="2000" dirty="0">
                  <a:solidFill>
                    <a:srgbClr val="000000"/>
                  </a:solidFill>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cs typeface="Arial" panose="020B0604020202020204" pitchFamily="34" charset="0"/>
                  </a:rPr>
                  <a:t>	Bugs are practically unavoidable and always unwanted, especially when a user 	can not easily doublecheck the result, which is the case in constraint 	programming (CP). On top of that, CP often requires combinations of constraints 	to model a problem, these combinations of constraints may have never been 	seen by a CP-solver and therefore could include untested code and bugs. </a:t>
                </a:r>
              </a:p>
              <a:p>
                <a:pPr defTabSz="411480"/>
                <a:r>
                  <a:rPr lang="en-GB" sz="2000">
                    <a:solidFill>
                      <a:srgbClr val="000000"/>
                    </a:solidFill>
                    <a:effectLst/>
                    <a:latin typeface="Arial" panose="020B0604020202020204" pitchFamily="34" charset="0"/>
                    <a:cs typeface="Arial" panose="020B0604020202020204" pitchFamily="34" charset="0"/>
                  </a:rPr>
                  <a:t>	With </a:t>
                </a:r>
                <a:r>
                  <a:rPr lang="en-GB" sz="2000" dirty="0">
                    <a:solidFill>
                      <a:srgbClr val="000000"/>
                    </a:solidFill>
                    <a:effectLst/>
                    <a:latin typeface="Arial" panose="020B0604020202020204" pitchFamily="34" charset="0"/>
                    <a:cs typeface="Arial" panose="020B0604020202020204" pitchFamily="34" charset="0"/>
                  </a:rPr>
                  <a:t>fuzz testing we can create new (and </a:t>
                </a:r>
                <a:r>
                  <a:rPr lang="en-GB" sz="2000">
                    <a:solidFill>
                      <a:srgbClr val="000000"/>
                    </a:solidFill>
                    <a:effectLst/>
                    <a:latin typeface="Arial" panose="020B0604020202020204" pitchFamily="34" charset="0"/>
                    <a:cs typeface="Arial" panose="020B0604020202020204" pitchFamily="34" charset="0"/>
                  </a:rPr>
                  <a:t>hopefully untested) </a:t>
                </a:r>
                <a:r>
                  <a:rPr lang="en-GB" sz="2000" dirty="0">
                    <a:solidFill>
                      <a:srgbClr val="000000"/>
                    </a:solidFill>
                    <a:effectLst/>
                    <a:latin typeface="Arial" panose="020B0604020202020204" pitchFamily="34" charset="0"/>
                    <a:cs typeface="Arial" panose="020B0604020202020204" pitchFamily="34" charset="0"/>
                  </a:rPr>
                  <a:t>problems but we 	will need to know the true solution of the problem, since we can not trust the 	solution given by the CP-solvers to detect mistakes made by the solvers.</a:t>
                </a:r>
              </a:p>
              <a:p>
                <a:pPr defTabSz="411480"/>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Background</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r>
                  <a:rPr lang="en-US" sz="2000" dirty="0">
                    <a:solidFill>
                      <a:srgbClr val="000000"/>
                    </a:solidFill>
                    <a:latin typeface="Arial" panose="020B0604020202020204" pitchFamily="34" charset="0"/>
                    <a:cs typeface="Arial" panose="020B0604020202020204" pitchFamily="34" charset="0"/>
                  </a:rPr>
                  <a:t>	</a:t>
                </a:r>
              </a:p>
              <a:p>
                <a:pPr defTabSz="411480"/>
                <a:r>
                  <a:rPr lang="en-US" sz="2000" dirty="0">
                    <a:solidFill>
                      <a:srgbClr val="000000"/>
                    </a:solidFill>
                    <a:latin typeface="Arial" panose="020B0604020202020204" pitchFamily="34" charset="0"/>
                    <a:cs typeface="Arial" panose="020B0604020202020204" pitchFamily="34" charset="0"/>
                  </a:rPr>
                  <a:t>	CP is used to give solutions to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mathematical</a:t>
                </a:r>
                <a:r>
                  <a:rPr lang="en-US" sz="2000" dirty="0">
                    <a:solidFill>
                      <a:srgbClr val="000000"/>
                    </a:solidFill>
                    <a:latin typeface="Arial" panose="020B0604020202020204" pitchFamily="34" charset="0"/>
                    <a:cs typeface="Arial" panose="020B0604020202020204" pitchFamily="34" charset="0"/>
                  </a:rPr>
                  <a:t> and logical problems in the form of 	constraints. In order to convey the problem to the solver, modeling languages 	have been created like MiniZinc and CPMpy. </a:t>
                </a:r>
              </a:p>
              <a:p>
                <a:pPr defTabSz="411480"/>
                <a:r>
                  <a:rPr lang="en-US" sz="2000" dirty="0">
                    <a:solidFill>
                      <a:srgbClr val="000000"/>
                    </a:solidFill>
                    <a:latin typeface="Arial" panose="020B0604020202020204" pitchFamily="34" charset="0"/>
                    <a:cs typeface="Arial" panose="020B0604020202020204" pitchFamily="34" charset="0"/>
                  </a:rPr>
                  <a:t>	Fuzz testing is a way of creating new and complex inputs, in order to test them 	on the 	software.</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Approach</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In order to create new inputs we need seed-inputs, since generating problems 	often results in the parser complaining that the problem does not make sense. 	We want to test deeper in the program, not just the parser.</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1: CTORM</a:t>
                </a:r>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first technique starts from an existing SMT fuzz tester, </a:t>
                </a:r>
                <a14:m>
                  <m:oMath xmlns:m="http://schemas.openxmlformats.org/officeDocument/2006/math">
                    <m:sSup>
                      <m:sSupPr>
                        <m:ctrlPr>
                          <a:rPr kumimoji="0" lang="en-GB" sz="2000" b="0" i="1" u="none" strike="noStrike" kern="0" cap="none" spc="0" normalizeH="0" baseline="0" noProof="0" smtClean="0">
                            <a:ln>
                              <a:noFill/>
                            </a:ln>
                            <a:solidFill>
                              <a:srgbClr val="3C3C3B"/>
                            </a:solidFill>
                            <a:effectLst/>
                            <a:uLnTx/>
                            <a:uFillTx/>
                            <a:latin typeface="Cambria Math" panose="02040503050406030204" pitchFamily="18" charset="0"/>
                            <a:sym typeface="Gill Sans Nova"/>
                          </a:rPr>
                        </m:ctrlPr>
                      </m:sSupPr>
                      <m:e>
                        <m:r>
                          <m:rPr>
                            <m:sty m:val="p"/>
                          </m:rPr>
                          <a:rPr kumimoji="0" lang="en-GB" sz="2000" b="0" i="0" u="none" strike="noStrike" kern="0" cap="none" spc="0" normalizeH="0" baseline="0" noProof="0" smtClean="0">
                            <a:ln>
                              <a:noFill/>
                            </a:ln>
                            <a:solidFill>
                              <a:srgbClr val="000000"/>
                            </a:solidFill>
                            <a:effectLst/>
                            <a:uLnTx/>
                            <a:uFillTx/>
                            <a:latin typeface="Cambria Math" panose="02040503050406030204" pitchFamily="18" charset="0"/>
                            <a:sym typeface="Gill Sans Nova"/>
                          </a:rPr>
                          <m:t>STORM</m:t>
                        </m:r>
                      </m:e>
                      <m:sup>
                        <m:r>
                          <a:rPr kumimoji="0" lang="en-GB" sz="2000" b="0" i="1" u="none" strike="noStrike" kern="0" cap="none" spc="0" normalizeH="0" baseline="0" noProof="0" smtClean="0">
                            <a:ln>
                              <a:noFill/>
                            </a:ln>
                            <a:solidFill>
                              <a:srgbClr val="3C3C3B"/>
                            </a:solidFill>
                            <a:effectLst/>
                            <a:uLnTx/>
                            <a:uFillTx/>
                            <a:latin typeface="Cambria Math" panose="02040503050406030204" pitchFamily="18" charset="0"/>
                            <a:sym typeface="Gill Sans Nova"/>
                          </a:rPr>
                          <m:t>[1]</m:t>
                        </m:r>
                      </m:sup>
                    </m:sSup>
                  </m:oMath>
                </a14:m>
                <a:r>
                  <a:rPr lang="en-US" sz="2000" dirty="0">
                    <a:solidFill>
                      <a:srgbClr val="000000"/>
                    </a:solidFill>
                    <a:latin typeface="Arial" panose="020B0604020202020204" pitchFamily="34" charset="0"/>
                    <a:cs typeface="Arial" panose="020B0604020202020204" pitchFamily="34" charset="0"/>
                  </a:rPr>
                  <a:t> and 	converts it to a CP fuzz tester in order to test CPMpy, hence the name CSTORM 	(from CPMpy-STORM).</a:t>
                </a:r>
              </a:p>
              <a:p>
                <a:pPr defTabSz="411480"/>
                <a:endParaRPr lang="en-US" sz="2000" dirty="0">
                  <a:solidFill>
                    <a:srgbClr val="000000"/>
                  </a:solidFill>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92A8A40A-7EC1-8A0D-20E4-59A347C53C8D}"/>
                  </a:ext>
                </a:extLst>
              </p:cNvPr>
              <p:cNvSpPr txBox="1">
                <a:spLocks noRot="1" noChangeAspect="1" noMove="1" noResize="1" noEditPoints="1" noAdjustHandles="1" noChangeArrowheads="1" noChangeShapeType="1" noTextEdit="1"/>
              </p:cNvSpPr>
              <p:nvPr/>
            </p:nvSpPr>
            <p:spPr>
              <a:xfrm>
                <a:off x="504627" y="2277064"/>
                <a:ext cx="9586795" cy="16479253"/>
              </a:xfrm>
              <a:prstGeom prst="rect">
                <a:avLst/>
              </a:prstGeom>
              <a:blipFill>
                <a:blip r:embed="rId5"/>
                <a:stretch>
                  <a:fillRect l="-1781" t="-407" r="-1399"/>
                </a:stretch>
              </a:blipFill>
              <a:ln w="12700" cap="flat">
                <a:noFill/>
                <a:miter lim="400000"/>
              </a:ln>
              <a:effectLst/>
            </p:spPr>
            <p:txBody>
              <a:bodyPr/>
              <a:lstStyle/>
              <a:p>
                <a:r>
                  <a:rPr lang="en-US">
                    <a:noFill/>
                  </a:rPr>
                  <a:t> </a:t>
                </a:r>
              </a:p>
            </p:txBody>
          </p:sp>
        </mc:Fallback>
      </mc:AlternateContent>
      <p:sp>
        <p:nvSpPr>
          <p:cNvPr id="44" name="Rectangle 43">
            <a:extLst>
              <a:ext uri="{FF2B5EF4-FFF2-40B4-BE49-F238E27FC236}">
                <a16:creationId xmlns:a16="http://schemas.microsoft.com/office/drawing/2014/main" id="{9BC7326C-3A95-97F1-32A0-CCF5AADCF91C}"/>
              </a:ext>
            </a:extLst>
          </p:cNvPr>
          <p:cNvSpPr/>
          <p:nvPr/>
        </p:nvSpPr>
        <p:spPr>
          <a:xfrm>
            <a:off x="4182527" y="14092181"/>
            <a:ext cx="2190176"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Temporary modified CPMpy</a:t>
            </a:r>
            <a:endParaRPr kumimoji="0" lang="en-US" sz="32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45" name="TextBox 44">
            <a:extLst>
              <a:ext uri="{FF2B5EF4-FFF2-40B4-BE49-F238E27FC236}">
                <a16:creationId xmlns:a16="http://schemas.microsoft.com/office/drawing/2014/main" id="{3B832973-C3E0-5917-E0C3-1FB936CC166D}"/>
              </a:ext>
            </a:extLst>
          </p:cNvPr>
          <p:cNvSpPr txBox="1"/>
          <p:nvPr/>
        </p:nvSpPr>
        <p:spPr>
          <a:xfrm>
            <a:off x="994845" y="13665480"/>
            <a:ext cx="3099098" cy="20928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Gill Sans Nova"/>
                <a:ea typeface="Gill Sans Nova"/>
                <a:cs typeface="Gill Sans Nova"/>
                <a:sym typeface="Gill Sans Nova"/>
              </a:rPr>
              <a:t>CPMpy example problems</a:t>
            </a:r>
            <a:endPar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l" defTabSz="411480" rtl="0" fontAlgn="auto" latinLnBrk="0" hangingPunct="0">
              <a:lnSpc>
                <a:spcPct val="100000"/>
              </a:lnSpc>
              <a:spcBef>
                <a:spcPts val="0"/>
              </a:spcBef>
              <a:spcAft>
                <a:spcPts val="0"/>
              </a:spcAft>
              <a:buClrTx/>
              <a:buSzTx/>
              <a:buFontTx/>
              <a:buNone/>
              <a:tabLst/>
            </a:pPr>
            <a:br>
              <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with other imports</a:t>
            </a:r>
            <a:r>
              <a:rPr lang="en-GB" sz="2400" dirty="0">
                <a:solidFill>
                  <a:srgbClr val="000000"/>
                </a:solidFill>
              </a:rPr>
              <a:t>, multiple models per file</a:t>
            </a:r>
            <a:endParaRPr kumimoji="0" lang="en-US" sz="20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46" name="Straight Arrow Connector 45">
            <a:extLst>
              <a:ext uri="{FF2B5EF4-FFF2-40B4-BE49-F238E27FC236}">
                <a16:creationId xmlns:a16="http://schemas.microsoft.com/office/drawing/2014/main" id="{3678985D-5710-E419-0059-F7360E8704D3}"/>
              </a:ext>
            </a:extLst>
          </p:cNvPr>
          <p:cNvCxnSpPr>
            <a:cxnSpLocks/>
          </p:cNvCxnSpPr>
          <p:nvPr/>
        </p:nvCxnSpPr>
        <p:spPr>
          <a:xfrm>
            <a:off x="994845" y="14877010"/>
            <a:ext cx="3187682" cy="1"/>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57522CD0-D7AD-673E-4FEA-D29B6983837B}"/>
              </a:ext>
            </a:extLst>
          </p:cNvPr>
          <p:cNvCxnSpPr>
            <a:cxnSpLocks/>
          </p:cNvCxnSpPr>
          <p:nvPr/>
        </p:nvCxnSpPr>
        <p:spPr>
          <a:xfrm>
            <a:off x="6409208" y="14877010"/>
            <a:ext cx="289344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414A9A17-5D3F-575E-C641-B9A8838A26AB}"/>
              </a:ext>
            </a:extLst>
          </p:cNvPr>
          <p:cNvSpPr txBox="1"/>
          <p:nvPr/>
        </p:nvSpPr>
        <p:spPr>
          <a:xfrm>
            <a:off x="6530302" y="14188701"/>
            <a:ext cx="303938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CP Seed files</a:t>
            </a:r>
            <a: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t> </a:t>
            </a: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variables, constraints, objective function </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63" name="TextBox 62">
            <a:extLst>
              <a:ext uri="{FF2B5EF4-FFF2-40B4-BE49-F238E27FC236}">
                <a16:creationId xmlns:a16="http://schemas.microsoft.com/office/drawing/2014/main" id="{1820E2A3-D0CB-9DC0-79F9-BEF820B59065}"/>
              </a:ext>
            </a:extLst>
          </p:cNvPr>
          <p:cNvSpPr txBox="1"/>
          <p:nvPr/>
        </p:nvSpPr>
        <p:spPr>
          <a:xfrm>
            <a:off x="58333" y="19610023"/>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SMT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64" name="Straight Arrow Connector 63">
            <a:extLst>
              <a:ext uri="{FF2B5EF4-FFF2-40B4-BE49-F238E27FC236}">
                <a16:creationId xmlns:a16="http://schemas.microsoft.com/office/drawing/2014/main" id="{11CBFF6A-DFB0-6A44-0C13-80F27C018592}"/>
              </a:ext>
            </a:extLst>
          </p:cNvPr>
          <p:cNvCxnSpPr>
            <a:cxnSpLocks/>
          </p:cNvCxnSpPr>
          <p:nvPr/>
        </p:nvCxnSpPr>
        <p:spPr>
          <a:xfrm>
            <a:off x="180021" y="19393850"/>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50AD40-2CE6-719B-B4B6-EC5777CAF6ED}"/>
                  </a:ext>
                </a:extLst>
              </p:cNvPr>
              <p:cNvSpPr txBox="1"/>
              <p:nvPr/>
            </p:nvSpPr>
            <p:spPr>
              <a:xfrm>
                <a:off x="1565052" y="17981519"/>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m:rPr>
                          <m:sty m:val="p"/>
                        </m:rPr>
                        <a:rPr kumimoji="0" lang="en-GB" sz="2800" b="0" i="0" u="none" strike="noStrike" cap="none" spc="0" normalizeH="0" baseline="0" smtClean="0">
                          <a:ln>
                            <a:noFill/>
                          </a:ln>
                          <a:solidFill>
                            <a:srgbClr val="3C3C3B"/>
                          </a:solidFill>
                          <a:effectLst/>
                          <a:uFillTx/>
                          <a:latin typeface="Cambria Math" panose="02040503050406030204" pitchFamily="18" charset="0"/>
                          <a:sym typeface="Gill Sans Nova"/>
                        </a:rPr>
                        <m:t>STORM</m:t>
                      </m:r>
                    </m:oMath>
                  </m:oMathPara>
                </a14:m>
                <a:endParaRPr kumimoji="0" lang="en-US" sz="1600" b="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endParaRPr>
              </a:p>
            </p:txBody>
          </p:sp>
        </mc:Choice>
        <mc:Fallback xmlns="">
          <p:sp>
            <p:nvSpPr>
              <p:cNvPr id="66" name="TextBox 65">
                <a:extLst>
                  <a:ext uri="{FF2B5EF4-FFF2-40B4-BE49-F238E27FC236}">
                    <a16:creationId xmlns:a16="http://schemas.microsoft.com/office/drawing/2014/main" id="{C450AD40-2CE6-719B-B4B6-EC5777CAF6ED}"/>
                  </a:ext>
                </a:extLst>
              </p:cNvPr>
              <p:cNvSpPr txBox="1">
                <a:spLocks noRot="1" noChangeAspect="1" noMove="1" noResize="1" noEditPoints="1" noAdjustHandles="1" noChangeArrowheads="1" noChangeShapeType="1" noTextEdit="1"/>
              </p:cNvSpPr>
              <p:nvPr/>
            </p:nvSpPr>
            <p:spPr>
              <a:xfrm>
                <a:off x="1565052" y="17981519"/>
                <a:ext cx="7647854" cy="523218"/>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4D340A2-E2AD-FFB7-B4BC-1D0939176FBF}"/>
              </a:ext>
            </a:extLst>
          </p:cNvPr>
          <p:cNvSpPr/>
          <p:nvPr/>
        </p:nvSpPr>
        <p:spPr>
          <a:xfrm>
            <a:off x="1698608" y="18685594"/>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SMT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0" name="Straight Arrow Connector 69">
            <a:extLst>
              <a:ext uri="{FF2B5EF4-FFF2-40B4-BE49-F238E27FC236}">
                <a16:creationId xmlns:a16="http://schemas.microsoft.com/office/drawing/2014/main" id="{0EEE5B16-48D3-EF8D-F1C1-053876230A3A}"/>
              </a:ext>
            </a:extLst>
          </p:cNvPr>
          <p:cNvCxnSpPr>
            <a:cxnSpLocks/>
          </p:cNvCxnSpPr>
          <p:nvPr/>
        </p:nvCxnSpPr>
        <p:spPr>
          <a:xfrm>
            <a:off x="3109269" y="1925066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3" name="Rectangle 72">
            <a:extLst>
              <a:ext uri="{FF2B5EF4-FFF2-40B4-BE49-F238E27FC236}">
                <a16:creationId xmlns:a16="http://schemas.microsoft.com/office/drawing/2014/main" id="{FD656D44-5F4A-2DED-FF79-943729081E7F}"/>
              </a:ext>
            </a:extLst>
          </p:cNvPr>
          <p:cNvSpPr/>
          <p:nvPr/>
        </p:nvSpPr>
        <p:spPr>
          <a:xfrm>
            <a:off x="3531460" y="18685594"/>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4" name="Straight Arrow Connector 73">
            <a:extLst>
              <a:ext uri="{FF2B5EF4-FFF2-40B4-BE49-F238E27FC236}">
                <a16:creationId xmlns:a16="http://schemas.microsoft.com/office/drawing/2014/main" id="{329083B6-EB7B-0E1B-B667-BF9E96C280E8}"/>
              </a:ext>
            </a:extLst>
          </p:cNvPr>
          <p:cNvCxnSpPr>
            <a:cxnSpLocks/>
          </p:cNvCxnSpPr>
          <p:nvPr/>
        </p:nvCxnSpPr>
        <p:spPr>
          <a:xfrm>
            <a:off x="5056935" y="1925066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7" name="Rectangle 76">
            <a:extLst>
              <a:ext uri="{FF2B5EF4-FFF2-40B4-BE49-F238E27FC236}">
                <a16:creationId xmlns:a16="http://schemas.microsoft.com/office/drawing/2014/main" id="{EDBAB843-474E-9B99-22E9-8F3282BB6C31}"/>
              </a:ext>
            </a:extLst>
          </p:cNvPr>
          <p:cNvSpPr/>
          <p:nvPr/>
        </p:nvSpPr>
        <p:spPr>
          <a:xfrm>
            <a:off x="5486126" y="18721735"/>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78" name="Rectangle 77">
            <a:extLst>
              <a:ext uri="{FF2B5EF4-FFF2-40B4-BE49-F238E27FC236}">
                <a16:creationId xmlns:a16="http://schemas.microsoft.com/office/drawing/2014/main" id="{25753215-E25D-7494-EB8C-47D304923398}"/>
              </a:ext>
            </a:extLst>
          </p:cNvPr>
          <p:cNvSpPr/>
          <p:nvPr/>
        </p:nvSpPr>
        <p:spPr>
          <a:xfrm>
            <a:off x="7745788" y="1874333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SMT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2" name="Straight Arrow Connector 81">
            <a:extLst>
              <a:ext uri="{FF2B5EF4-FFF2-40B4-BE49-F238E27FC236}">
                <a16:creationId xmlns:a16="http://schemas.microsoft.com/office/drawing/2014/main" id="{A03230E9-9CF1-BEE5-DAFB-8EE19E14BA69}"/>
              </a:ext>
            </a:extLst>
          </p:cNvPr>
          <p:cNvCxnSpPr>
            <a:cxnSpLocks/>
          </p:cNvCxnSpPr>
          <p:nvPr/>
        </p:nvCxnSpPr>
        <p:spPr>
          <a:xfrm>
            <a:off x="7362991" y="1939385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9DC3A03-1EF1-5874-BD5A-B3BDDF435A88}"/>
              </a:ext>
            </a:extLst>
          </p:cNvPr>
          <p:cNvCxnSpPr>
            <a:cxnSpLocks/>
          </p:cNvCxnSpPr>
          <p:nvPr/>
        </p:nvCxnSpPr>
        <p:spPr>
          <a:xfrm rot="5400000">
            <a:off x="6225676" y="2007732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63571BBE-94EF-DE3E-BFEC-0546B5181ADE}"/>
              </a:ext>
            </a:extLst>
          </p:cNvPr>
          <p:cNvSpPr/>
          <p:nvPr/>
        </p:nvSpPr>
        <p:spPr>
          <a:xfrm>
            <a:off x="5622513" y="20340119"/>
            <a:ext cx="3479163" cy="89002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6" name="Straight Arrow Connector 85">
            <a:extLst>
              <a:ext uri="{FF2B5EF4-FFF2-40B4-BE49-F238E27FC236}">
                <a16:creationId xmlns:a16="http://schemas.microsoft.com/office/drawing/2014/main" id="{27BB3B96-EB3B-67D6-D6A7-739CCCD6F18A}"/>
              </a:ext>
            </a:extLst>
          </p:cNvPr>
          <p:cNvCxnSpPr>
            <a:cxnSpLocks/>
          </p:cNvCxnSpPr>
          <p:nvPr/>
        </p:nvCxnSpPr>
        <p:spPr>
          <a:xfrm rot="5400000">
            <a:off x="8109504" y="20157395"/>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a:extLst>
              <a:ext uri="{FF2B5EF4-FFF2-40B4-BE49-F238E27FC236}">
                <a16:creationId xmlns:a16="http://schemas.microsoft.com/office/drawing/2014/main" id="{EA98B722-3896-392E-83CC-A271533E5615}"/>
              </a:ext>
            </a:extLst>
          </p:cNvPr>
          <p:cNvSpPr txBox="1"/>
          <p:nvPr/>
        </p:nvSpPr>
        <p:spPr>
          <a:xfrm>
            <a:off x="9400372" y="20254868"/>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88" name="Straight Arrow Connector 87">
            <a:extLst>
              <a:ext uri="{FF2B5EF4-FFF2-40B4-BE49-F238E27FC236}">
                <a16:creationId xmlns:a16="http://schemas.microsoft.com/office/drawing/2014/main" id="{53E4FF8C-2A2E-FC80-16CF-CF72403DFB66}"/>
              </a:ext>
            </a:extLst>
          </p:cNvPr>
          <p:cNvCxnSpPr>
            <a:cxnSpLocks/>
          </p:cNvCxnSpPr>
          <p:nvPr/>
        </p:nvCxnSpPr>
        <p:spPr>
          <a:xfrm>
            <a:off x="9229052" y="20886427"/>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7" name="Rectangle 96">
            <a:extLst>
              <a:ext uri="{FF2B5EF4-FFF2-40B4-BE49-F238E27FC236}">
                <a16:creationId xmlns:a16="http://schemas.microsoft.com/office/drawing/2014/main" id="{CA86F9F9-8AEC-20D5-901B-DE2E882ED565}"/>
              </a:ext>
            </a:extLst>
          </p:cNvPr>
          <p:cNvSpPr/>
          <p:nvPr/>
        </p:nvSpPr>
        <p:spPr>
          <a:xfrm>
            <a:off x="1590315" y="22277563"/>
            <a:ext cx="7638738" cy="3530822"/>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98" name="TextBox 97">
            <a:extLst>
              <a:ext uri="{FF2B5EF4-FFF2-40B4-BE49-F238E27FC236}">
                <a16:creationId xmlns:a16="http://schemas.microsoft.com/office/drawing/2014/main" id="{5A300432-DA48-06C1-AC7F-91401E234379}"/>
              </a:ext>
            </a:extLst>
          </p:cNvPr>
          <p:cNvSpPr txBox="1"/>
          <p:nvPr/>
        </p:nvSpPr>
        <p:spPr>
          <a:xfrm>
            <a:off x="71516" y="23490662"/>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99" name="Straight Arrow Connector 98">
            <a:extLst>
              <a:ext uri="{FF2B5EF4-FFF2-40B4-BE49-F238E27FC236}">
                <a16:creationId xmlns:a16="http://schemas.microsoft.com/office/drawing/2014/main" id="{3BBD1941-D02B-775D-C0BF-696ED098824B}"/>
              </a:ext>
            </a:extLst>
          </p:cNvPr>
          <p:cNvCxnSpPr>
            <a:cxnSpLocks/>
          </p:cNvCxnSpPr>
          <p:nvPr/>
        </p:nvCxnSpPr>
        <p:spPr>
          <a:xfrm>
            <a:off x="192639" y="23158911"/>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0" name="TextBox 99">
            <a:extLst>
              <a:ext uri="{FF2B5EF4-FFF2-40B4-BE49-F238E27FC236}">
                <a16:creationId xmlns:a16="http://schemas.microsoft.com/office/drawing/2014/main" id="{80A8615A-42F7-0E4C-C513-80E1A4D93422}"/>
              </a:ext>
            </a:extLst>
          </p:cNvPr>
          <p:cNvSpPr txBox="1"/>
          <p:nvPr/>
        </p:nvSpPr>
        <p:spPr>
          <a:xfrm>
            <a:off x="1581198" y="21744668"/>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800" dirty="0">
                <a:solidFill>
                  <a:srgbClr val="FF0000"/>
                </a:solidFill>
              </a:rPr>
              <a:t>C</a:t>
            </a:r>
            <a:r>
              <a:rPr kumimoji="0" lang="en-GB" sz="2800" b="0" i="0" u="none" strike="noStrike" cap="none" spc="0" normalizeH="0" baseline="0" dirty="0">
                <a:ln>
                  <a:noFill/>
                </a:ln>
                <a:solidFill>
                  <a:srgbClr val="3C3C3B"/>
                </a:solidFill>
                <a:effectLst/>
                <a:uFillTx/>
                <a:latin typeface="Gill Sans Nova"/>
                <a:ea typeface="Gill Sans Nova"/>
                <a:cs typeface="Gill Sans Nova"/>
                <a:sym typeface="Gill Sans Nova"/>
              </a:rPr>
              <a:t>TORM</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01" name="Rectangle 100">
            <a:extLst>
              <a:ext uri="{FF2B5EF4-FFF2-40B4-BE49-F238E27FC236}">
                <a16:creationId xmlns:a16="http://schemas.microsoft.com/office/drawing/2014/main" id="{572B3FB5-F734-539C-184C-04B25762F5F7}"/>
              </a:ext>
            </a:extLst>
          </p:cNvPr>
          <p:cNvSpPr/>
          <p:nvPr/>
        </p:nvSpPr>
        <p:spPr>
          <a:xfrm>
            <a:off x="1711226" y="22450655"/>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2" name="Straight Arrow Connector 101">
            <a:extLst>
              <a:ext uri="{FF2B5EF4-FFF2-40B4-BE49-F238E27FC236}">
                <a16:creationId xmlns:a16="http://schemas.microsoft.com/office/drawing/2014/main" id="{2A0D8023-067D-CE8A-4A74-236F9680550D}"/>
              </a:ext>
            </a:extLst>
          </p:cNvPr>
          <p:cNvCxnSpPr>
            <a:cxnSpLocks/>
          </p:cNvCxnSpPr>
          <p:nvPr/>
        </p:nvCxnSpPr>
        <p:spPr>
          <a:xfrm>
            <a:off x="3121887" y="2301573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9ED5FA4D-0AD6-C8C3-45E7-7FFBD727066E}"/>
              </a:ext>
            </a:extLst>
          </p:cNvPr>
          <p:cNvSpPr/>
          <p:nvPr/>
        </p:nvSpPr>
        <p:spPr>
          <a:xfrm>
            <a:off x="3544078" y="22450655"/>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4" name="Straight Arrow Connector 103">
            <a:extLst>
              <a:ext uri="{FF2B5EF4-FFF2-40B4-BE49-F238E27FC236}">
                <a16:creationId xmlns:a16="http://schemas.microsoft.com/office/drawing/2014/main" id="{8DCF3C40-7935-715C-151C-67CD7C9202D7}"/>
              </a:ext>
            </a:extLst>
          </p:cNvPr>
          <p:cNvCxnSpPr>
            <a:cxnSpLocks/>
          </p:cNvCxnSpPr>
          <p:nvPr/>
        </p:nvCxnSpPr>
        <p:spPr>
          <a:xfrm>
            <a:off x="5069553" y="2301573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5" name="Rectangle 104">
            <a:extLst>
              <a:ext uri="{FF2B5EF4-FFF2-40B4-BE49-F238E27FC236}">
                <a16:creationId xmlns:a16="http://schemas.microsoft.com/office/drawing/2014/main" id="{9E7C1423-3BEB-2161-3F6D-54EA2407F01F}"/>
              </a:ext>
            </a:extLst>
          </p:cNvPr>
          <p:cNvSpPr/>
          <p:nvPr/>
        </p:nvSpPr>
        <p:spPr>
          <a:xfrm>
            <a:off x="5498744" y="22486796"/>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106" name="Rectangle 105">
            <a:extLst>
              <a:ext uri="{FF2B5EF4-FFF2-40B4-BE49-F238E27FC236}">
                <a16:creationId xmlns:a16="http://schemas.microsoft.com/office/drawing/2014/main" id="{1F77A79A-9DA8-125C-5D10-679CE646F21F}"/>
              </a:ext>
            </a:extLst>
          </p:cNvPr>
          <p:cNvSpPr/>
          <p:nvPr/>
        </p:nvSpPr>
        <p:spPr>
          <a:xfrm>
            <a:off x="7758406" y="22508394"/>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7" name="Straight Arrow Connector 106">
            <a:extLst>
              <a:ext uri="{FF2B5EF4-FFF2-40B4-BE49-F238E27FC236}">
                <a16:creationId xmlns:a16="http://schemas.microsoft.com/office/drawing/2014/main" id="{566CBB2A-1858-495A-7082-38AB19A4396F}"/>
              </a:ext>
            </a:extLst>
          </p:cNvPr>
          <p:cNvCxnSpPr>
            <a:cxnSpLocks/>
          </p:cNvCxnSpPr>
          <p:nvPr/>
        </p:nvCxnSpPr>
        <p:spPr>
          <a:xfrm>
            <a:off x="7375609" y="23158911"/>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6F142D78-4B08-6731-2295-D98DE250D6F7}"/>
              </a:ext>
            </a:extLst>
          </p:cNvPr>
          <p:cNvCxnSpPr>
            <a:cxnSpLocks/>
          </p:cNvCxnSpPr>
          <p:nvPr/>
        </p:nvCxnSpPr>
        <p:spPr>
          <a:xfrm rot="5400000">
            <a:off x="6238294" y="23842381"/>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9" name="Rectangle 108">
            <a:extLst>
              <a:ext uri="{FF2B5EF4-FFF2-40B4-BE49-F238E27FC236}">
                <a16:creationId xmlns:a16="http://schemas.microsoft.com/office/drawing/2014/main" id="{E20F5A74-E270-0D62-D8C0-54A0F2950017}"/>
              </a:ext>
            </a:extLst>
          </p:cNvPr>
          <p:cNvSpPr/>
          <p:nvPr/>
        </p:nvSpPr>
        <p:spPr>
          <a:xfrm>
            <a:off x="5635131" y="24105180"/>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FF0000"/>
              </a:solidFill>
              <a:effectLst/>
              <a:uFillTx/>
              <a:latin typeface="Gill Sans Nova"/>
              <a:ea typeface="Gill Sans Nova"/>
              <a:cs typeface="Gill Sans Nova"/>
              <a:sym typeface="Gill Sans Nova"/>
            </a:endParaRPr>
          </a:p>
        </p:txBody>
      </p:sp>
      <p:cxnSp>
        <p:nvCxnSpPr>
          <p:cNvPr id="110" name="Straight Arrow Connector 109">
            <a:extLst>
              <a:ext uri="{FF2B5EF4-FFF2-40B4-BE49-F238E27FC236}">
                <a16:creationId xmlns:a16="http://schemas.microsoft.com/office/drawing/2014/main" id="{C8033A59-468D-C389-D032-AB5190725B06}"/>
              </a:ext>
            </a:extLst>
          </p:cNvPr>
          <p:cNvCxnSpPr>
            <a:cxnSpLocks/>
          </p:cNvCxnSpPr>
          <p:nvPr/>
        </p:nvCxnSpPr>
        <p:spPr>
          <a:xfrm rot="5400000">
            <a:off x="8122122" y="2392245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1" name="TextBox 110">
            <a:extLst>
              <a:ext uri="{FF2B5EF4-FFF2-40B4-BE49-F238E27FC236}">
                <a16:creationId xmlns:a16="http://schemas.microsoft.com/office/drawing/2014/main" id="{2B5C8CBE-6289-FC70-22F5-11AE6C358EF2}"/>
              </a:ext>
            </a:extLst>
          </p:cNvPr>
          <p:cNvSpPr txBox="1"/>
          <p:nvPr/>
        </p:nvSpPr>
        <p:spPr>
          <a:xfrm>
            <a:off x="9412995" y="24113855"/>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2" name="Straight Arrow Connector 111">
            <a:extLst>
              <a:ext uri="{FF2B5EF4-FFF2-40B4-BE49-F238E27FC236}">
                <a16:creationId xmlns:a16="http://schemas.microsoft.com/office/drawing/2014/main" id="{BFF204FF-ADBD-8054-98DA-EF1A703AF6A6}"/>
              </a:ext>
            </a:extLst>
          </p:cNvPr>
          <p:cNvCxnSpPr>
            <a:cxnSpLocks/>
          </p:cNvCxnSpPr>
          <p:nvPr/>
        </p:nvCxnSpPr>
        <p:spPr>
          <a:xfrm>
            <a:off x="9229052" y="24854688"/>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3" name="Rectangle 112">
            <a:extLst>
              <a:ext uri="{FF2B5EF4-FFF2-40B4-BE49-F238E27FC236}">
                <a16:creationId xmlns:a16="http://schemas.microsoft.com/office/drawing/2014/main" id="{23999B5A-246E-F5ED-E55C-F892A0F873CD}"/>
              </a:ext>
            </a:extLst>
          </p:cNvPr>
          <p:cNvSpPr/>
          <p:nvPr/>
        </p:nvSpPr>
        <p:spPr>
          <a:xfrm>
            <a:off x="13359556" y="4679882"/>
            <a:ext cx="6221283" cy="347458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14" name="TextBox 113">
            <a:extLst>
              <a:ext uri="{FF2B5EF4-FFF2-40B4-BE49-F238E27FC236}">
                <a16:creationId xmlns:a16="http://schemas.microsoft.com/office/drawing/2014/main" id="{695032F4-EA2C-4F00-038E-153E2CBF317B}"/>
              </a:ext>
            </a:extLst>
          </p:cNvPr>
          <p:cNvSpPr txBox="1"/>
          <p:nvPr/>
        </p:nvSpPr>
        <p:spPr>
          <a:xfrm>
            <a:off x="11668916" y="4915970"/>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5" name="Straight Arrow Connector 114">
            <a:extLst>
              <a:ext uri="{FF2B5EF4-FFF2-40B4-BE49-F238E27FC236}">
                <a16:creationId xmlns:a16="http://schemas.microsoft.com/office/drawing/2014/main" id="{94AECBE7-B84C-0988-7C3A-7DC48EF75DC5}"/>
              </a:ext>
            </a:extLst>
          </p:cNvPr>
          <p:cNvCxnSpPr>
            <a:cxnSpLocks/>
          </p:cNvCxnSpPr>
          <p:nvPr/>
        </p:nvCxnSpPr>
        <p:spPr>
          <a:xfrm flipV="1">
            <a:off x="11629092" y="5405383"/>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7" name="Rectangle 116">
            <a:extLst>
              <a:ext uri="{FF2B5EF4-FFF2-40B4-BE49-F238E27FC236}">
                <a16:creationId xmlns:a16="http://schemas.microsoft.com/office/drawing/2014/main" id="{69A310BF-B6A2-E143-D2F9-BEF858AD0E8A}"/>
              </a:ext>
            </a:extLst>
          </p:cNvPr>
          <p:cNvSpPr/>
          <p:nvPr/>
        </p:nvSpPr>
        <p:spPr>
          <a:xfrm>
            <a:off x="13523841" y="6632226"/>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original CP seed</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8" name="Straight Arrow Connector 117">
            <a:extLst>
              <a:ext uri="{FF2B5EF4-FFF2-40B4-BE49-F238E27FC236}">
                <a16:creationId xmlns:a16="http://schemas.microsoft.com/office/drawing/2014/main" id="{FEA40C5E-FF9C-7740-E2DE-E6874A44F133}"/>
              </a:ext>
            </a:extLst>
          </p:cNvPr>
          <p:cNvCxnSpPr>
            <a:cxnSpLocks/>
          </p:cNvCxnSpPr>
          <p:nvPr/>
        </p:nvCxnSpPr>
        <p:spPr>
          <a:xfrm>
            <a:off x="13414388" y="5377630"/>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9" name="Rectangle 118">
            <a:extLst>
              <a:ext uri="{FF2B5EF4-FFF2-40B4-BE49-F238E27FC236}">
                <a16:creationId xmlns:a16="http://schemas.microsoft.com/office/drawing/2014/main" id="{F6B08CF6-303A-3585-AFF0-C711FF578D5C}"/>
              </a:ext>
            </a:extLst>
          </p:cNvPr>
          <p:cNvSpPr/>
          <p:nvPr/>
        </p:nvSpPr>
        <p:spPr>
          <a:xfrm>
            <a:off x="13954481" y="4812555"/>
            <a:ext cx="377675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Transform constraints to complex but equivalent</a:t>
            </a:r>
          </a:p>
          <a:p>
            <a:pPr marL="0" marR="0" indent="0" algn="ctr" defTabSz="411480" rtl="0" fontAlgn="auto" latinLnBrk="0" hangingPunct="0">
              <a:lnSpc>
                <a:spcPct val="100000"/>
              </a:lnSpc>
              <a:spcBef>
                <a:spcPts val="0"/>
              </a:spcBef>
              <a:spcAft>
                <a:spcPts val="0"/>
              </a:spcAft>
              <a:buClrTx/>
              <a:buSzTx/>
              <a:buFontTx/>
              <a:buNone/>
              <a:tabLst/>
            </a:pPr>
            <a:r>
              <a:rPr lang="en-GB" sz="2400" dirty="0"/>
              <a:t>constraints</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22" name="Rectangle 121">
            <a:extLst>
              <a:ext uri="{FF2B5EF4-FFF2-40B4-BE49-F238E27FC236}">
                <a16:creationId xmlns:a16="http://schemas.microsoft.com/office/drawing/2014/main" id="{4106A76A-72CF-F78C-23FA-D5F4AA0CAF99}"/>
              </a:ext>
            </a:extLst>
          </p:cNvPr>
          <p:cNvSpPr/>
          <p:nvPr/>
        </p:nvSpPr>
        <p:spPr>
          <a:xfrm>
            <a:off x="18104879" y="4807386"/>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new CP problem</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3" name="Straight Arrow Connector 122">
            <a:extLst>
              <a:ext uri="{FF2B5EF4-FFF2-40B4-BE49-F238E27FC236}">
                <a16:creationId xmlns:a16="http://schemas.microsoft.com/office/drawing/2014/main" id="{0FCC7ADA-F74F-BB1E-B0FE-27514048BBB9}"/>
              </a:ext>
            </a:extLst>
          </p:cNvPr>
          <p:cNvCxnSpPr>
            <a:cxnSpLocks/>
          </p:cNvCxnSpPr>
          <p:nvPr/>
        </p:nvCxnSpPr>
        <p:spPr>
          <a:xfrm>
            <a:off x="17748453" y="5463072"/>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5" name="Rectangle 124">
            <a:extLst>
              <a:ext uri="{FF2B5EF4-FFF2-40B4-BE49-F238E27FC236}">
                <a16:creationId xmlns:a16="http://schemas.microsoft.com/office/drawing/2014/main" id="{67CDE903-B9C7-81AA-DD6A-F72AF18BD007}"/>
              </a:ext>
            </a:extLst>
          </p:cNvPr>
          <p:cNvSpPr/>
          <p:nvPr/>
        </p:nvSpPr>
        <p:spPr>
          <a:xfrm>
            <a:off x="16008871" y="6447560"/>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6" name="Straight Arrow Connector 125">
            <a:extLst>
              <a:ext uri="{FF2B5EF4-FFF2-40B4-BE49-F238E27FC236}">
                <a16:creationId xmlns:a16="http://schemas.microsoft.com/office/drawing/2014/main" id="{1429DD9A-FEC3-A1F8-7456-11FE949F9D68}"/>
              </a:ext>
            </a:extLst>
          </p:cNvPr>
          <p:cNvCxnSpPr>
            <a:cxnSpLocks/>
          </p:cNvCxnSpPr>
          <p:nvPr/>
        </p:nvCxnSpPr>
        <p:spPr>
          <a:xfrm rot="5400000">
            <a:off x="18611098" y="6175273"/>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7" name="TextBox 126">
            <a:extLst>
              <a:ext uri="{FF2B5EF4-FFF2-40B4-BE49-F238E27FC236}">
                <a16:creationId xmlns:a16="http://schemas.microsoft.com/office/drawing/2014/main" id="{A9485DEC-3BFE-A06D-A75D-9A1DA7F5C1B4}"/>
              </a:ext>
            </a:extLst>
          </p:cNvPr>
          <p:cNvSpPr txBox="1"/>
          <p:nvPr/>
        </p:nvSpPr>
        <p:spPr>
          <a:xfrm>
            <a:off x="19597737" y="6687692"/>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8" name="Straight Arrow Connector 127">
            <a:extLst>
              <a:ext uri="{FF2B5EF4-FFF2-40B4-BE49-F238E27FC236}">
                <a16:creationId xmlns:a16="http://schemas.microsoft.com/office/drawing/2014/main" id="{BACC634B-29F7-AF1E-0C62-F92CE26603EB}"/>
              </a:ext>
            </a:extLst>
          </p:cNvPr>
          <p:cNvCxnSpPr>
            <a:cxnSpLocks/>
          </p:cNvCxnSpPr>
          <p:nvPr/>
        </p:nvCxnSpPr>
        <p:spPr>
          <a:xfrm>
            <a:off x="19556617" y="7186102"/>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3E2D8E60-7F06-37B7-1E44-21042A6B7A66}"/>
              </a:ext>
            </a:extLst>
          </p:cNvPr>
          <p:cNvCxnSpPr>
            <a:cxnSpLocks/>
          </p:cNvCxnSpPr>
          <p:nvPr/>
        </p:nvCxnSpPr>
        <p:spPr>
          <a:xfrm>
            <a:off x="13580840" y="5412718"/>
            <a:ext cx="0" cy="1192303"/>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C52CBA59-4CC9-CB37-081F-48CF2A6995A7}"/>
              </a:ext>
            </a:extLst>
          </p:cNvPr>
          <p:cNvCxnSpPr>
            <a:cxnSpLocks/>
          </p:cNvCxnSpPr>
          <p:nvPr/>
        </p:nvCxnSpPr>
        <p:spPr>
          <a:xfrm>
            <a:off x="14905076" y="7232389"/>
            <a:ext cx="110379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9" name="Rectangle 148">
            <a:extLst>
              <a:ext uri="{FF2B5EF4-FFF2-40B4-BE49-F238E27FC236}">
                <a16:creationId xmlns:a16="http://schemas.microsoft.com/office/drawing/2014/main" id="{DDDBAF2D-25F4-3C73-8B5E-254C258694ED}"/>
              </a:ext>
            </a:extLst>
          </p:cNvPr>
          <p:cNvSpPr/>
          <p:nvPr/>
        </p:nvSpPr>
        <p:spPr>
          <a:xfrm>
            <a:off x="13359556" y="10335589"/>
            <a:ext cx="6221283" cy="220090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50" name="TextBox 149">
            <a:extLst>
              <a:ext uri="{FF2B5EF4-FFF2-40B4-BE49-F238E27FC236}">
                <a16:creationId xmlns:a16="http://schemas.microsoft.com/office/drawing/2014/main" id="{BF6E570E-3928-C267-7CBD-61856560675D}"/>
              </a:ext>
            </a:extLst>
          </p:cNvPr>
          <p:cNvSpPr txBox="1"/>
          <p:nvPr/>
        </p:nvSpPr>
        <p:spPr>
          <a:xfrm>
            <a:off x="11668916" y="10571676"/>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51" name="Straight Arrow Connector 150">
            <a:extLst>
              <a:ext uri="{FF2B5EF4-FFF2-40B4-BE49-F238E27FC236}">
                <a16:creationId xmlns:a16="http://schemas.microsoft.com/office/drawing/2014/main" id="{128210F5-F60B-B0A7-1A18-3DB002C75D6B}"/>
              </a:ext>
            </a:extLst>
          </p:cNvPr>
          <p:cNvCxnSpPr>
            <a:cxnSpLocks/>
          </p:cNvCxnSpPr>
          <p:nvPr/>
        </p:nvCxnSpPr>
        <p:spPr>
          <a:xfrm flipV="1">
            <a:off x="11629092" y="11061089"/>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traight Arrow Connector 153">
            <a:extLst>
              <a:ext uri="{FF2B5EF4-FFF2-40B4-BE49-F238E27FC236}">
                <a16:creationId xmlns:a16="http://schemas.microsoft.com/office/drawing/2014/main" id="{F8C4345B-9BA3-510E-0574-912899E71A87}"/>
              </a:ext>
            </a:extLst>
          </p:cNvPr>
          <p:cNvCxnSpPr>
            <a:cxnSpLocks/>
          </p:cNvCxnSpPr>
          <p:nvPr/>
        </p:nvCxnSpPr>
        <p:spPr>
          <a:xfrm>
            <a:off x="13414388" y="11033336"/>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6" name="Rectangle 155">
            <a:extLst>
              <a:ext uri="{FF2B5EF4-FFF2-40B4-BE49-F238E27FC236}">
                <a16:creationId xmlns:a16="http://schemas.microsoft.com/office/drawing/2014/main" id="{4465670A-FB04-5C7A-9980-B912C2963DB6}"/>
              </a:ext>
            </a:extLst>
          </p:cNvPr>
          <p:cNvSpPr/>
          <p:nvPr/>
        </p:nvSpPr>
        <p:spPr>
          <a:xfrm>
            <a:off x="13942078" y="10579699"/>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1</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58" name="Rectangle 157">
            <a:extLst>
              <a:ext uri="{FF2B5EF4-FFF2-40B4-BE49-F238E27FC236}">
                <a16:creationId xmlns:a16="http://schemas.microsoft.com/office/drawing/2014/main" id="{D0767883-13FB-1009-6246-E15A15E397B8}"/>
              </a:ext>
            </a:extLst>
          </p:cNvPr>
          <p:cNvSpPr/>
          <p:nvPr/>
        </p:nvSpPr>
        <p:spPr>
          <a:xfrm>
            <a:off x="15991169" y="10513814"/>
            <a:ext cx="3479163" cy="190304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s</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olution 1 to solution 2 </a:t>
            </a:r>
            <a:r>
              <a:rPr lang="en-GB" sz="2400" dirty="0">
                <a:solidFill>
                  <a:srgbClr val="000000"/>
                </a:solidFill>
              </a:rPr>
              <a:t>and amount of solutions</a:t>
            </a:r>
            <a:endPar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60" name="TextBox 159">
            <a:extLst>
              <a:ext uri="{FF2B5EF4-FFF2-40B4-BE49-F238E27FC236}">
                <a16:creationId xmlns:a16="http://schemas.microsoft.com/office/drawing/2014/main" id="{05C5F226-AAD3-A70B-5AB6-5EF9981661A3}"/>
              </a:ext>
            </a:extLst>
          </p:cNvPr>
          <p:cNvSpPr txBox="1"/>
          <p:nvPr/>
        </p:nvSpPr>
        <p:spPr>
          <a:xfrm>
            <a:off x="19597738" y="11194708"/>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61" name="Straight Arrow Connector 160">
            <a:extLst>
              <a:ext uri="{FF2B5EF4-FFF2-40B4-BE49-F238E27FC236}">
                <a16:creationId xmlns:a16="http://schemas.microsoft.com/office/drawing/2014/main" id="{0D5335B1-2C9D-ED13-56F9-B85EFDD5F4CE}"/>
              </a:ext>
            </a:extLst>
          </p:cNvPr>
          <p:cNvCxnSpPr>
            <a:cxnSpLocks/>
          </p:cNvCxnSpPr>
          <p:nvPr/>
        </p:nvCxnSpPr>
        <p:spPr>
          <a:xfrm>
            <a:off x="19556618" y="11693118"/>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2" name="Straight Arrow Connector 161">
            <a:extLst>
              <a:ext uri="{FF2B5EF4-FFF2-40B4-BE49-F238E27FC236}">
                <a16:creationId xmlns:a16="http://schemas.microsoft.com/office/drawing/2014/main" id="{17B5D1CE-B30C-CEE2-2B49-0CE98EAD7DE4}"/>
              </a:ext>
            </a:extLst>
          </p:cNvPr>
          <p:cNvCxnSpPr>
            <a:cxnSpLocks/>
          </p:cNvCxnSpPr>
          <p:nvPr/>
        </p:nvCxnSpPr>
        <p:spPr>
          <a:xfrm>
            <a:off x="13580840" y="11068424"/>
            <a:ext cx="0" cy="849991"/>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66DF961F-8AB1-D8BF-94DD-C1093A6FBC01}"/>
              </a:ext>
            </a:extLst>
          </p:cNvPr>
          <p:cNvCxnSpPr>
            <a:cxnSpLocks/>
          </p:cNvCxnSpPr>
          <p:nvPr/>
        </p:nvCxnSpPr>
        <p:spPr>
          <a:xfrm>
            <a:off x="15316434" y="11961341"/>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D74FC3AF-FFEF-19BB-1B2A-16B7BC6C165E}"/>
              </a:ext>
            </a:extLst>
          </p:cNvPr>
          <p:cNvCxnSpPr>
            <a:cxnSpLocks/>
          </p:cNvCxnSpPr>
          <p:nvPr/>
        </p:nvCxnSpPr>
        <p:spPr>
          <a:xfrm>
            <a:off x="13599308" y="11940483"/>
            <a:ext cx="334247" cy="20858"/>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8" name="Rectangle 167">
            <a:extLst>
              <a:ext uri="{FF2B5EF4-FFF2-40B4-BE49-F238E27FC236}">
                <a16:creationId xmlns:a16="http://schemas.microsoft.com/office/drawing/2014/main" id="{EAE667FC-F35D-96F3-E4E0-DDE5A255C621}"/>
              </a:ext>
            </a:extLst>
          </p:cNvPr>
          <p:cNvSpPr/>
          <p:nvPr/>
        </p:nvSpPr>
        <p:spPr>
          <a:xfrm>
            <a:off x="13960546" y="11507704"/>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2</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71" name="Straight Arrow Connector 170">
            <a:extLst>
              <a:ext uri="{FF2B5EF4-FFF2-40B4-BE49-F238E27FC236}">
                <a16:creationId xmlns:a16="http://schemas.microsoft.com/office/drawing/2014/main" id="{92DB7DE6-C68C-9045-1899-F5CCA7698B59}"/>
              </a:ext>
            </a:extLst>
          </p:cNvPr>
          <p:cNvCxnSpPr>
            <a:cxnSpLocks/>
          </p:cNvCxnSpPr>
          <p:nvPr/>
        </p:nvCxnSpPr>
        <p:spPr>
          <a:xfrm>
            <a:off x="15297966" y="11033336"/>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172" name="Table 171">
            <a:extLst>
              <a:ext uri="{FF2B5EF4-FFF2-40B4-BE49-F238E27FC236}">
                <a16:creationId xmlns:a16="http://schemas.microsoft.com/office/drawing/2014/main" id="{23155F4C-ABDF-BA7A-511D-4BCB542CEA97}"/>
              </a:ext>
            </a:extLst>
          </p:cNvPr>
          <p:cNvGraphicFramePr>
            <a:graphicFrameLocks noGrp="1"/>
          </p:cNvGraphicFramePr>
          <p:nvPr>
            <p:extLst>
              <p:ext uri="{D42A27DB-BD31-4B8C-83A1-F6EECF244321}">
                <p14:modId xmlns:p14="http://schemas.microsoft.com/office/powerpoint/2010/main" val="4036583298"/>
              </p:ext>
            </p:extLst>
          </p:nvPr>
        </p:nvGraphicFramePr>
        <p:xfrm>
          <a:off x="10945733" y="15665463"/>
          <a:ext cx="10478610" cy="5109930"/>
        </p:xfrm>
        <a:graphic>
          <a:graphicData uri="http://schemas.openxmlformats.org/drawingml/2006/table">
            <a:tbl>
              <a:tblPr bandRow="1">
                <a:tableStyleId>{5C22544A-7EE6-4342-B048-85BDC9FD1C3A}</a:tableStyleId>
              </a:tblPr>
              <a:tblGrid>
                <a:gridCol w="1424625">
                  <a:extLst>
                    <a:ext uri="{9D8B030D-6E8A-4147-A177-3AD203B41FA5}">
                      <a16:colId xmlns:a16="http://schemas.microsoft.com/office/drawing/2014/main" val="1812985436"/>
                    </a:ext>
                  </a:extLst>
                </a:gridCol>
                <a:gridCol w="1515009">
                  <a:extLst>
                    <a:ext uri="{9D8B030D-6E8A-4147-A177-3AD203B41FA5}">
                      <a16:colId xmlns:a16="http://schemas.microsoft.com/office/drawing/2014/main" val="232988425"/>
                    </a:ext>
                  </a:extLst>
                </a:gridCol>
                <a:gridCol w="1695367">
                  <a:extLst>
                    <a:ext uri="{9D8B030D-6E8A-4147-A177-3AD203B41FA5}">
                      <a16:colId xmlns:a16="http://schemas.microsoft.com/office/drawing/2014/main" val="657530299"/>
                    </a:ext>
                  </a:extLst>
                </a:gridCol>
                <a:gridCol w="1161430">
                  <a:extLst>
                    <a:ext uri="{9D8B030D-6E8A-4147-A177-3AD203B41FA5}">
                      <a16:colId xmlns:a16="http://schemas.microsoft.com/office/drawing/2014/main" val="1596028876"/>
                    </a:ext>
                  </a:extLst>
                </a:gridCol>
                <a:gridCol w="1640136">
                  <a:extLst>
                    <a:ext uri="{9D8B030D-6E8A-4147-A177-3AD203B41FA5}">
                      <a16:colId xmlns:a16="http://schemas.microsoft.com/office/drawing/2014/main" val="2350317185"/>
                    </a:ext>
                  </a:extLst>
                </a:gridCol>
                <a:gridCol w="1766905">
                  <a:extLst>
                    <a:ext uri="{9D8B030D-6E8A-4147-A177-3AD203B41FA5}">
                      <a16:colId xmlns:a16="http://schemas.microsoft.com/office/drawing/2014/main" val="4288953535"/>
                    </a:ext>
                  </a:extLst>
                </a:gridCol>
                <a:gridCol w="1275138">
                  <a:extLst>
                    <a:ext uri="{9D8B030D-6E8A-4147-A177-3AD203B41FA5}">
                      <a16:colId xmlns:a16="http://schemas.microsoft.com/office/drawing/2014/main" val="2723608080"/>
                    </a:ext>
                  </a:extLst>
                </a:gridCol>
              </a:tblGrid>
              <a:tr h="676686">
                <a:tc>
                  <a:txBody>
                    <a:bodyPr/>
                    <a:lstStyle/>
                    <a:p>
                      <a:pPr algn="ctr" fontAlgn="b"/>
                      <a:r>
                        <a:rPr lang="en-GB" sz="1400" b="1" i="0" u="none" strike="noStrike" dirty="0">
                          <a:solidFill>
                            <a:srgbClr val="000000"/>
                          </a:solidFill>
                          <a:effectLst/>
                          <a:latin typeface="Calibri" panose="020F0502020204030204" pitchFamily="34" charset="0"/>
                        </a:rPr>
                        <a:t>Location of bug within CPMpy</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
        <p:nvSpPr>
          <p:cNvPr id="226" name="Line">
            <a:extLst>
              <a:ext uri="{FF2B5EF4-FFF2-40B4-BE49-F238E27FC236}">
                <a16:creationId xmlns:a16="http://schemas.microsoft.com/office/drawing/2014/main" id="{5C1530A3-8890-AB57-B441-ADCDD75C52F0}"/>
              </a:ext>
            </a:extLst>
          </p:cNvPr>
          <p:cNvSpPr/>
          <p:nvPr/>
        </p:nvSpPr>
        <p:spPr>
          <a:xfrm>
            <a:off x="-78885" y="26260566"/>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229" name="Picture 228">
            <a:extLst>
              <a:ext uri="{FF2B5EF4-FFF2-40B4-BE49-F238E27FC236}">
                <a16:creationId xmlns:a16="http://schemas.microsoft.com/office/drawing/2014/main" id="{DFAEB716-D2C7-9EF6-86F0-EA2C53A9B6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833572" y="29750720"/>
            <a:ext cx="645307" cy="645307"/>
          </a:xfrm>
          <a:prstGeom prst="rect">
            <a:avLst/>
          </a:prstGeom>
        </p:spPr>
      </p:pic>
      <p:sp>
        <p:nvSpPr>
          <p:cNvPr id="231" name="TextBox 230">
            <a:extLst>
              <a:ext uri="{FF2B5EF4-FFF2-40B4-BE49-F238E27FC236}">
                <a16:creationId xmlns:a16="http://schemas.microsoft.com/office/drawing/2014/main" id="{377A16EA-ED4A-2611-C422-4AEBA56B73EF}"/>
              </a:ext>
            </a:extLst>
          </p:cNvPr>
          <p:cNvSpPr txBox="1"/>
          <p:nvPr/>
        </p:nvSpPr>
        <p:spPr>
          <a:xfrm>
            <a:off x="504627" y="26554923"/>
            <a:ext cx="9944365"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Acknowledgements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GB" sz="2000" dirty="0">
                <a:effectLst/>
                <a:latin typeface="Arial" panose="020B0604020202020204" pitchFamily="34" charset="0"/>
              </a:rPr>
              <a:t>	Firstly, I would like to thank professor dr. Tias Guns for the guidance and the</a:t>
            </a:r>
            <a:br>
              <a:rPr lang="en-GB" sz="2000" dirty="0"/>
            </a:br>
            <a:r>
              <a:rPr lang="en-GB" sz="2000" dirty="0"/>
              <a:t>	</a:t>
            </a:r>
            <a:r>
              <a:rPr lang="en-GB" sz="2000" dirty="0">
                <a:effectLst/>
                <a:latin typeface="Arial" panose="020B0604020202020204" pitchFamily="34" charset="0"/>
              </a:rPr>
              <a:t>proposal of this fascinating topic, ir. Ignace Bleukx for answering many questions,</a:t>
            </a:r>
            <a:br>
              <a:rPr lang="en-GB" sz="2000" dirty="0"/>
            </a:br>
            <a:r>
              <a:rPr lang="en-GB" sz="2000" dirty="0"/>
              <a:t>	</a:t>
            </a:r>
            <a:r>
              <a:rPr lang="en-GB" sz="2000" dirty="0">
                <a:effectLst/>
                <a:latin typeface="Arial" panose="020B0604020202020204" pitchFamily="34" charset="0"/>
              </a:rPr>
              <a:t>intensive thesis meetings, proofreading and the cleverness for coming up with the</a:t>
            </a:r>
            <a:br>
              <a:rPr lang="en-GB" sz="2000" dirty="0"/>
            </a:br>
            <a:r>
              <a:rPr lang="en-GB" sz="2000" dirty="0"/>
              <a:t>	</a:t>
            </a:r>
            <a:r>
              <a:rPr lang="en-GB" sz="2000" dirty="0">
                <a:effectLst/>
                <a:latin typeface="Arial" panose="020B0604020202020204" pitchFamily="34" charset="0"/>
              </a:rPr>
              <a:t>name of CTORM, dr. ir. Jo Devriendt for finding bugs within our bug finder, the</a:t>
            </a:r>
            <a:br>
              <a:rPr lang="en-GB" sz="2000" dirty="0"/>
            </a:br>
            <a:r>
              <a:rPr lang="en-GB" sz="2000" dirty="0"/>
              <a:t>	</a:t>
            </a:r>
            <a:r>
              <a:rPr lang="en-GB" sz="2000" dirty="0">
                <a:effectLst/>
                <a:latin typeface="Arial" panose="020B0604020202020204" pitchFamily="34" charset="0"/>
              </a:rPr>
              <a:t>rest of the CPMpy-team, Hakan Kjellerstrand for publishing a significant number of</a:t>
            </a:r>
            <a:br>
              <a:rPr lang="en-GB" sz="2000" dirty="0"/>
            </a:br>
            <a:r>
              <a:rPr lang="en-GB" sz="2000" dirty="0"/>
              <a:t>	</a:t>
            </a:r>
            <a:r>
              <a:rPr lang="en-GB" sz="2000" dirty="0">
                <a:effectLst/>
                <a:latin typeface="Arial" panose="020B0604020202020204" pitchFamily="34" charset="0"/>
              </a:rPr>
              <a:t>examples which we used as seeds, friends for proofreading even all the way back 	from industrial engineering on campus De </a:t>
            </a:r>
            <a:r>
              <a:rPr lang="en-GB" sz="2000" dirty="0" err="1">
                <a:effectLst/>
                <a:latin typeface="Arial" panose="020B0604020202020204" pitchFamily="34" charset="0"/>
              </a:rPr>
              <a:t>Nayer</a:t>
            </a:r>
            <a:r>
              <a:rPr lang="en-GB" sz="2000" dirty="0">
                <a:effectLst/>
                <a:latin typeface="Arial" panose="020B0604020202020204" pitchFamily="34" charset="0"/>
              </a:rPr>
              <a:t> like ing. Simon </a:t>
            </a:r>
            <a:r>
              <a:rPr lang="en-GB" sz="2000" dirty="0" err="1">
                <a:effectLst/>
                <a:latin typeface="Arial" panose="020B0604020202020204" pitchFamily="34" charset="0"/>
              </a:rPr>
              <a:t>Vandevelde</a:t>
            </a:r>
            <a:r>
              <a:rPr lang="en-GB" sz="2000" dirty="0">
                <a:effectLst/>
                <a:latin typeface="Arial" panose="020B0604020202020204" pitchFamily="34" charset="0"/>
              </a:rPr>
              <a:t>. 	Finally, I would like to thank my family for the support during my further studies.</a:t>
            </a:r>
          </a:p>
          <a:p>
            <a:pPr marL="0" marR="0" indent="0" algn="r" defTabSz="411480" rtl="0" fontAlgn="auto" latinLnBrk="0" hangingPunct="0">
              <a:lnSpc>
                <a:spcPct val="100000"/>
              </a:lnSpc>
              <a:spcBef>
                <a:spcPts val="0"/>
              </a:spcBef>
              <a:spcAft>
                <a:spcPts val="0"/>
              </a:spcAft>
              <a:buClrTx/>
              <a:buSzTx/>
              <a:buFontTx/>
              <a:buNone/>
              <a:tabLst/>
            </a:pPr>
            <a:r>
              <a:rPr lang="en-GB" sz="2000" i="1" dirty="0">
                <a:solidFill>
                  <a:srgbClr val="000000"/>
                </a:solidFill>
                <a:latin typeface="Arial" panose="020B0604020202020204" pitchFamily="34" charset="0"/>
                <a:cs typeface="Arial" panose="020B0604020202020204" pitchFamily="34" charset="0"/>
              </a:rPr>
              <a:t>- Ruben Kindt</a:t>
            </a:r>
            <a:endParaRPr lang="en-GB" sz="2000" i="1" dirty="0">
              <a:solidFill>
                <a:srgbClr val="000000"/>
              </a:solidFill>
              <a:effectLst/>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0258F6E3-DB83-22F3-8645-D87DCCAFA604}"/>
              </a:ext>
            </a:extLst>
          </p:cNvPr>
          <p:cNvSpPr txBox="1"/>
          <p:nvPr/>
        </p:nvSpPr>
        <p:spPr>
          <a:xfrm>
            <a:off x="10765646" y="26595688"/>
            <a:ext cx="10396579"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References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[1] Muhammad Numair Mansur et al. “Detecting critical bugs in SMT solvers using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blackbox</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mutational fuzzing”. In: Proceedings of the 28th ACM Joint Meeting on 	European Software Engineering Conference and Symposium on the 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r>
              <a:rPr lang="en-US" sz="2000" dirty="0">
                <a:solidFill>
                  <a:srgbClr val="000000"/>
                </a:solidFill>
                <a:latin typeface="Arial" panose="020B0604020202020204" pitchFamily="34" charset="0"/>
                <a:cs typeface="Arial" panose="020B0604020202020204" pitchFamily="34" charset="0"/>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[2] Peisen Yao et al. “Fuzzing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smt</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solvers via two-dimensional input space exploration”. 	In: Proceedings of the 30th ACM SIGSOFT International Symposium on Software 	Testing and Analysis. 2021, pp. 322–335.</a:t>
            </a:r>
            <a:endParaRPr kumimoji="0" lang="en-US" sz="20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Tree>
    <p:extLst>
      <p:ext uri="{BB962C8B-B14F-4D97-AF65-F5344CB8AC3E}">
        <p14:creationId xmlns:p14="http://schemas.microsoft.com/office/powerpoint/2010/main" val="1995973802"/>
      </p:ext>
    </p:extLst>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554</TotalTime>
  <Words>1315</Words>
  <Application>Microsoft Office PowerPoint</Application>
  <PresentationFormat>Custom</PresentationFormat>
  <Paragraphs>229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40</cp:revision>
  <dcterms:modified xsi:type="dcterms:W3CDTF">2023-01-08T18:20:02Z</dcterms:modified>
</cp:coreProperties>
</file>