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0"/>
  </p:notesMasterIdLst>
  <p:handoutMasterIdLst>
    <p:handoutMasterId r:id="rId31"/>
  </p:handoutMasterIdLst>
  <p:sldIdLst>
    <p:sldId id="261" r:id="rId3"/>
    <p:sldId id="282" r:id="rId4"/>
    <p:sldId id="283" r:id="rId5"/>
    <p:sldId id="302" r:id="rId6"/>
    <p:sldId id="277" r:id="rId7"/>
    <p:sldId id="284" r:id="rId8"/>
    <p:sldId id="289" r:id="rId9"/>
    <p:sldId id="290" r:id="rId10"/>
    <p:sldId id="285" r:id="rId11"/>
    <p:sldId id="286" r:id="rId12"/>
    <p:sldId id="295" r:id="rId13"/>
    <p:sldId id="291" r:id="rId14"/>
    <p:sldId id="298" r:id="rId15"/>
    <p:sldId id="299" r:id="rId16"/>
    <p:sldId id="297" r:id="rId17"/>
    <p:sldId id="301" r:id="rId18"/>
    <p:sldId id="292" r:id="rId19"/>
    <p:sldId id="293" r:id="rId20"/>
    <p:sldId id="294" r:id="rId21"/>
    <p:sldId id="279" r:id="rId22"/>
    <p:sldId id="275" r:id="rId23"/>
    <p:sldId id="274" r:id="rId24"/>
    <p:sldId id="278" r:id="rId25"/>
    <p:sldId id="280" r:id="rId26"/>
    <p:sldId id="270" r:id="rId27"/>
    <p:sldId id="271" r:id="rId28"/>
    <p:sldId id="269" r:id="rId2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71703" autoAdjust="0"/>
  </p:normalViewPr>
  <p:slideViewPr>
    <p:cSldViewPr snapToGrid="0" snapToObjects="1">
      <p:cViewPr varScale="1">
        <p:scale>
          <a:sx n="80" d="100"/>
          <a:sy n="80" d="100"/>
        </p:scale>
        <p:origin x="2166"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code\reviewed\bugLi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Type van</a:t>
            </a:r>
            <a:r>
              <a:rPr lang="en-US" baseline="0" dirty="0"/>
              <a:t> de</a:t>
            </a:r>
            <a:r>
              <a:rPr lang="en-US" dirty="0"/>
              <a:t> bug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Sheet3!$A$13:$A$15</c:f>
              <c:strCache>
                <c:ptCount val="3"/>
                <c:pt idx="0">
                  <c:v>crash</c:v>
                </c:pt>
                <c:pt idx="1">
                  <c:v>wrongly (un)satisfiable</c:v>
                </c:pt>
                <c:pt idx="2">
                  <c:v>Wrong nr of sol</c:v>
                </c:pt>
              </c:strCache>
            </c:strRef>
          </c:cat>
          <c:val>
            <c:numRef>
              <c:f>Sheet3!$B$13:$B$15</c:f>
              <c:numCache>
                <c:formatCode>General</c:formatCode>
                <c:ptCount val="3"/>
                <c:pt idx="0">
                  <c:v>13</c:v>
                </c:pt>
                <c:pt idx="1">
                  <c:v>5</c:v>
                </c:pt>
                <c:pt idx="2">
                  <c:v>1</c:v>
                </c:pt>
              </c:numCache>
            </c:numRef>
          </c:val>
          <c:extLst>
            <c:ext xmlns:c16="http://schemas.microsoft.com/office/drawing/2014/chart" uri="{C3380CC4-5D6E-409C-BE32-E72D297353CC}">
              <c16:uniqueId val="{00000000-DE88-4E5F-BC48-7C26CF2A3C03}"/>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Locatie</a:t>
            </a:r>
            <a:r>
              <a:rPr lang="en-US" dirty="0"/>
              <a:t> van de </a:t>
            </a:r>
            <a:r>
              <a:rPr lang="en-US" baseline="0" dirty="0"/>
              <a:t>bugs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95B0-4AC2-B2AC-324091AF7C80}"/>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Techniek per gevonden bug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1479-402C-975B-64DB424E4545}"/>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657</c:v>
                </c:pt>
                <c:pt idx="22">
                  <c:v>657</c:v>
                </c:pt>
                <c:pt idx="23">
                  <c:v>657</c:v>
                </c:pt>
                <c:pt idx="24">
                  <c:v>657</c:v>
                </c:pt>
                <c:pt idx="25">
                  <c:v>657</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17-12-2022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17-12-2022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Bij onze laatste gebruikte techniek gebruiken we iets vrij simpel, we hebben </a:t>
            </a:r>
            <a:r>
              <a:rPr lang="nl-BE" dirty="0" err="1"/>
              <a:t>seeds</a:t>
            </a:r>
            <a:r>
              <a:rPr lang="nl-BE" dirty="0"/>
              <a:t> die we kunnen gebruiken om te testen ook hebben we meerdere </a:t>
            </a:r>
            <a:r>
              <a:rPr lang="nl-BE" dirty="0" err="1"/>
              <a:t>solvers</a:t>
            </a:r>
            <a:r>
              <a:rPr lang="nl-BE" dirty="0"/>
              <a:t> die we kunnen vergelijken</a:t>
            </a:r>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deze 3 technieken willen we het volgende onderzoeken </a:t>
            </a:r>
          </a:p>
          <a:p>
            <a:r>
              <a:rPr lang="nl-BE" dirty="0"/>
              <a:t>De eerste 3 kijken naar de verschillen tussen de gebruikte technieken: </a:t>
            </a:r>
          </a:p>
          <a:p>
            <a:endParaRPr lang="nl-BE" dirty="0"/>
          </a:p>
          <a:p>
            <a:r>
              <a:rPr lang="nl-BE" dirty="0"/>
              <a:t>En de laatste 2 onderzoeksvragen gaan meer richting de classificatie van de bugs: hoe erg zijn ze en wat zijn de oorzaken</a:t>
            </a:r>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r>
              <a:rPr lang="nl-BE" dirty="0"/>
              <a:t>Jammer genoeg kregen we heel vaak dezelfde of gelijkaardige bugs. Voornamelijk bij de CTROM techniek daar kregen we 10 Duizenden gelijkaardige bugs, waardoor het veel werkt zou hebben gekost om onze </a:t>
            </a:r>
            <a:r>
              <a:rPr lang="nl-BE" dirty="0" err="1"/>
              <a:t>orginele</a:t>
            </a:r>
            <a:r>
              <a:rPr lang="nl-BE" dirty="0"/>
              <a:t> techniek hadden gebruikt</a:t>
            </a:r>
          </a:p>
          <a:p>
            <a:r>
              <a:rPr lang="nl-BE" dirty="0"/>
              <a:t>We zijn daarvoor van een reactieve filtreren naar een preventieve manier gegaan. Na elke techniek even te laten runnen leggen we de technieken </a:t>
            </a:r>
            <a:r>
              <a:rPr lang="nl-BE" dirty="0" err="1"/>
              <a:t>still</a:t>
            </a:r>
            <a:r>
              <a:rPr lang="nl-BE" dirty="0"/>
              <a:t>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a:t>
            </a:r>
            <a:r>
              <a:rPr lang="nl-BE" b="0" dirty="0" err="1"/>
              <a:t>gebruiktezeiden</a:t>
            </a:r>
            <a:r>
              <a:rPr lang="nl-BE" b="0" dirty="0"/>
              <a:t> dat het probleem onoplosbaar was. In hun ogen het correcte antwoord maar niet het probleem dat </a:t>
            </a:r>
            <a:r>
              <a:rPr lang="nl-BE" b="0" dirty="0" err="1"/>
              <a:t>orgineel</a:t>
            </a:r>
            <a:r>
              <a:rPr lang="nl-BE" b="0" dirty="0"/>
              <a:t>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matamprphische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Hoe gaan we dit visualiseren?</a:t>
            </a:r>
          </a:p>
          <a:p>
            <a:endParaRPr lang="nl-BE" dirty="0"/>
          </a:p>
          <a:p>
            <a:r>
              <a:rPr lang="nl-BE" dirty="0" err="1"/>
              <a:t>Orgineel</a:t>
            </a:r>
            <a:r>
              <a:rPr lang="nl-BE" dirty="0"/>
              <a:t> hadden we 23 issues voor mogelijke bugs aangemaakt op CPMpy hiervan zijn er 19 van overgebleven, deze tabel is vrij onoverzichtelijk dus laten we ze eens </a:t>
            </a:r>
            <a:r>
              <a:rPr lang="nl-BE" dirty="0" err="1"/>
              <a:t>samvenvatten</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357395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Onze technieken hadden ook geen nieuwe fouten gevonden in de </a:t>
            </a:r>
            <a:r>
              <a:rPr lang="nl-BE" dirty="0" err="1"/>
              <a:t>solvers</a:t>
            </a:r>
            <a:r>
              <a:rPr lang="nl-BE" dirty="0"/>
              <a:t> maar met nieuwe features zullen nieuwe bugs bij komen, hiervoor zouden we deze technieken best meer inzetten</a:t>
            </a:r>
          </a:p>
          <a:p>
            <a:r>
              <a:rPr lang="nl-BE" dirty="0"/>
              <a:t>Maar hiervoor zouden we een permanentere oplossing moeten zoeken voor de vaak voorkomende herhalende bugs, ofwel moeten we de technieken gebruiken een paar fouten oplossen en </a:t>
            </a:r>
            <a:r>
              <a:rPr lang="nl-BE" dirty="0" err="1"/>
              <a:t>hertesten</a:t>
            </a:r>
            <a:r>
              <a:rPr lang="nl-BE" dirty="0"/>
              <a:t> ofwel de technieken kennis geven van wat ze al reeds hebben gevonden</a:t>
            </a:r>
          </a:p>
          <a:p>
            <a:r>
              <a:rPr lang="nl-BE" dirty="0"/>
              <a:t>Ook zijn er papers zoals Peisen et al die verder gaan dan enkel de input testen maar ook de configuratie ruimte </a:t>
            </a:r>
            <a:r>
              <a:rPr lang="nl-BE" dirty="0" err="1"/>
              <a:t>fuzzen</a:t>
            </a:r>
            <a:r>
              <a:rPr lang="nl-BE" dirty="0"/>
              <a:t>, wat in dit geval zou neerkomen op de </a:t>
            </a:r>
            <a:r>
              <a:rPr lang="nl-BE" dirty="0" err="1"/>
              <a:t>extentions</a:t>
            </a:r>
            <a:r>
              <a:rPr lang="nl-BE" dirty="0"/>
              <a:t> van de </a:t>
            </a:r>
            <a:r>
              <a:rPr lang="nl-BE" dirty="0" err="1"/>
              <a:t>solvers</a:t>
            </a:r>
            <a:r>
              <a:rPr lang="nl-BE" dirty="0"/>
              <a:t> te testen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1906672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22847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3673559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154302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3482417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3879454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Metamorphic </a:t>
            </a:r>
            <a:r>
              <a:rPr lang="nl-BE" noProof="0" dirty="0" err="1"/>
              <a:t>testing</a:t>
            </a:r>
            <a:r>
              <a:rPr lang="nl-BE" noProof="0" dirty="0"/>
              <a:t> | tools, Running, processing, </a:t>
            </a:r>
            <a:r>
              <a:rPr lang="nl-BE" noProof="0" dirty="0" err="1"/>
              <a:t>reporting</a:t>
            </a:r>
            <a:br>
              <a:rPr lang="nl-BE" noProof="0" dirty="0"/>
            </a:br>
            <a:r>
              <a:rPr lang="nl-BE" noProof="0" dirty="0"/>
              <a:t>Verwerken =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1747113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Wij gaan in dit type programmeertaal automatisch naar bugs zoeken, maar waarom juist?</a:t>
            </a:r>
          </a:p>
          <a:p>
            <a:endParaRPr lang="nl-BE" dirty="0"/>
          </a:p>
          <a:p>
            <a:r>
              <a:rPr lang="nl-BE" dirty="0"/>
              <a:t>Wel bugs zijn nooit gewenst </a:t>
            </a:r>
          </a:p>
          <a:p>
            <a:endParaRPr lang="nl-BE"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a:t>
            </a:r>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a:t>
            </a:r>
            <a:r>
              <a:rPr lang="nl-BE" dirty="0" err="1"/>
              <a:t>inpput</a:t>
            </a:r>
            <a:endParaRPr lang="nl-BE" dirty="0"/>
          </a:p>
          <a:p>
            <a:endParaRPr lang="nl-BE" dirty="0"/>
          </a:p>
          <a:p>
            <a:r>
              <a:rPr lang="nl-BE" dirty="0"/>
              <a:t>Constraint </a:t>
            </a:r>
            <a:r>
              <a:rPr lang="nl-BE" dirty="0" err="1"/>
              <a:t>programming</a:t>
            </a:r>
            <a:r>
              <a:rPr lang="nl-BE" dirty="0"/>
              <a:t> talen laten diep geneste expressies toe, hierdoor komen unieke samenstellingen voor die mogelijks nog niet ge test zijn geweest. En dit is waar fuzzers in </a:t>
            </a:r>
            <a:r>
              <a:rPr lang="nl-BE" dirty="0" err="1"/>
              <a:t>uitlblinken</a:t>
            </a:r>
            <a:r>
              <a:rPr lang="nl-BE" dirty="0"/>
              <a:t> die kunnen nieuwe ongeziene samenstellingen creëren en ook testen. Iets wat best geautomatiseerd kan worden.</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endParaRPr lang="nl-BE" dirty="0"/>
          </a:p>
          <a:p>
            <a:endParaRPr lang="nl-BE" dirty="0"/>
          </a:p>
          <a:p>
            <a:r>
              <a:rPr lang="nl-BE" dirty="0"/>
              <a:t>Al gebruikt om </a:t>
            </a:r>
            <a:r>
              <a:rPr lang="nl-BE" dirty="0" err="1"/>
              <a:t>Satisfiability</a:t>
            </a:r>
            <a:r>
              <a:rPr lang="nl-BE" dirty="0"/>
              <a:t> modulo </a:t>
            </a:r>
            <a:r>
              <a:rPr lang="nl-BE" dirty="0" err="1"/>
              <a:t>theories</a:t>
            </a:r>
            <a:r>
              <a:rPr lang="nl-BE" dirty="0"/>
              <a:t> te </a:t>
            </a:r>
            <a:r>
              <a:rPr lang="nl-BE" dirty="0" err="1"/>
              <a:t>fuzzen</a:t>
            </a:r>
            <a:r>
              <a:rPr lang="nl-BE" dirty="0"/>
              <a:t> door </a:t>
            </a:r>
            <a:r>
              <a:rPr lang="en-US" dirty="0">
                <a:effectLst/>
                <a:latin typeface="Arial" panose="020B0604020202020204" pitchFamily="34" charset="0"/>
              </a:rPr>
              <a:t>Muhammad </a:t>
            </a:r>
            <a:r>
              <a:rPr lang="en-US" dirty="0" err="1">
                <a:effectLst/>
                <a:latin typeface="Arial" panose="020B0604020202020204" pitchFamily="34" charset="0"/>
              </a:rPr>
              <a:t>waarbij</a:t>
            </a:r>
            <a:r>
              <a:rPr lang="en-US" dirty="0">
                <a:effectLst/>
                <a:latin typeface="Arial" panose="020B0604020202020204" pitchFamily="34" charset="0"/>
              </a:rPr>
              <a:t> ze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 </a:t>
            </a:r>
            <a:r>
              <a:rPr lang="en-US" dirty="0" err="1">
                <a:effectLst/>
                <a:latin typeface="Arial" panose="020B0604020202020204" pitchFamily="34" charset="0"/>
              </a:rPr>
              <a:t>Deze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wij</a:t>
            </a:r>
            <a:r>
              <a:rPr lang="en-US" dirty="0">
                <a:effectLst/>
                <a:latin typeface="Arial" panose="020B0604020202020204" pitchFamily="34" charset="0"/>
              </a:rPr>
              <a:t> </a:t>
            </a:r>
            <a:r>
              <a:rPr lang="en-US" dirty="0" err="1">
                <a:effectLst/>
                <a:latin typeface="Arial" panose="020B0604020202020204" pitchFamily="34" charset="0"/>
              </a:rPr>
              <a:t>omgevormd</a:t>
            </a:r>
            <a:r>
              <a:rPr lang="en-US" dirty="0">
                <a:effectLst/>
                <a:latin typeface="Arial" panose="020B0604020202020204" pitchFamily="34" charset="0"/>
              </a:rPr>
              <a:t> tot </a:t>
            </a:r>
            <a:r>
              <a:rPr lang="en-US" dirty="0" err="1">
                <a:effectLst/>
                <a:latin typeface="Arial" panose="020B0604020202020204" pitchFamily="34" charset="0"/>
              </a:rPr>
              <a:t>een</a:t>
            </a:r>
            <a:r>
              <a:rPr lang="en-US" dirty="0">
                <a:effectLst/>
                <a:latin typeface="Arial" panose="020B0604020202020204" pitchFamily="34" charset="0"/>
              </a:rPr>
              <a:t> fuzzer die CPMpy </a:t>
            </a:r>
            <a:r>
              <a:rPr lang="en-US" dirty="0" err="1">
                <a:effectLst/>
                <a:latin typeface="Arial" panose="020B0604020202020204" pitchFamily="34" charset="0"/>
              </a:rPr>
              <a:t>kon</a:t>
            </a:r>
            <a:r>
              <a:rPr lang="en-US" dirty="0">
                <a:effectLst/>
                <a:latin typeface="Arial" panose="020B0604020202020204" pitchFamily="34" charset="0"/>
              </a:rPr>
              <a:t> </a:t>
            </a:r>
            <a:r>
              <a:rPr lang="en-US" dirty="0" err="1">
                <a:effectLst/>
                <a:latin typeface="Arial" panose="020B0604020202020204" pitchFamily="34" charset="0"/>
              </a:rPr>
              <a:t>fuzzen</a:t>
            </a:r>
            <a:endParaRPr lang="nl-BE" dirty="0"/>
          </a:p>
          <a:p>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3483809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metamorphic</a:t>
            </a:r>
            <a:r>
              <a:rPr lang="nl-BE" dirty="0"/>
              <a:t> testen onze tweede techniek werkt analoog aan CTORM, maar hier zijn we niet beperkt tot wat STORM had </a:t>
            </a:r>
            <a:r>
              <a:rPr lang="nl-BE" dirty="0" err="1"/>
              <a:t>geïmplmenteerd</a:t>
            </a:r>
            <a:r>
              <a:rPr lang="nl-BE" dirty="0"/>
              <a:t> qua wijzigingen aan de </a:t>
            </a:r>
            <a:r>
              <a:rPr lang="nl-BE" dirty="0" err="1"/>
              <a:t>seeds</a:t>
            </a:r>
            <a:r>
              <a:rPr lang="nl-BE" dirty="0"/>
              <a:t> en hebben we er zelf verzonnen</a:t>
            </a:r>
          </a:p>
          <a:p>
            <a:endParaRPr lang="nl-BE" dirty="0"/>
          </a:p>
          <a:p>
            <a:r>
              <a:rPr lang="nl-BE" dirty="0"/>
              <a:t>30 relaties, allemaal lijken ze nutteloos maar door er een aantal op een rij toe te passen bekomen we complexe samenstellingen</a:t>
            </a:r>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2355188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17/12/2022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17/12/2022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17/12/2022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17/12/2022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17/12/2022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17/12/2022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17/12/2022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17/12/2022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17/12/2022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17/12/2022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17/12/2022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17/12/2022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err="1"/>
              <a:t>Differential</a:t>
            </a:r>
            <a:r>
              <a:rPr lang="nl-BE" dirty="0"/>
              <a:t> </a:t>
            </a:r>
            <a:r>
              <a:rPr lang="nl-BE" dirty="0" err="1"/>
              <a:t>testing</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8438"/>
            <a:ext cx="1649530"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8197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deobfuscating (MUS) + </a:t>
            </a:r>
            <a:r>
              <a:rPr lang="nl-BE" dirty="0" err="1"/>
              <a:t>deduplication</a:t>
            </a:r>
            <a:r>
              <a:rPr lang="nl-BE" dirty="0"/>
              <a:t> -&gt; filteren</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pic>
        <p:nvPicPr>
          <p:cNvPr id="10" name="Picture 9">
            <a:extLst>
              <a:ext uri="{FF2B5EF4-FFF2-40B4-BE49-F238E27FC236}">
                <a16:creationId xmlns:a16="http://schemas.microsoft.com/office/drawing/2014/main" id="{63B55765-828C-17F6-6B85-9699FE8667CD}"/>
              </a:ext>
            </a:extLst>
          </p:cNvPr>
          <p:cNvPicPr>
            <a:picLocks noChangeAspect="1"/>
          </p:cNvPicPr>
          <p:nvPr/>
        </p:nvPicPr>
        <p:blipFill rotWithShape="1">
          <a:blip r:embed="rId3"/>
          <a:srcRect t="753" b="4704"/>
          <a:stretch/>
        </p:blipFill>
        <p:spPr>
          <a:xfrm>
            <a:off x="574800" y="1147950"/>
            <a:ext cx="6350615" cy="4922650"/>
          </a:xfrm>
          <a:prstGeom prst="rect">
            <a:avLst/>
          </a:prstGeom>
        </p:spPr>
      </p:pic>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7" name="Table 6">
            <a:extLst>
              <a:ext uri="{FF2B5EF4-FFF2-40B4-BE49-F238E27FC236}">
                <a16:creationId xmlns:a16="http://schemas.microsoft.com/office/drawing/2014/main" id="{752DB6DF-0C2B-2151-5135-025FBFE836CD}"/>
              </a:ext>
            </a:extLst>
          </p:cNvPr>
          <p:cNvGraphicFramePr>
            <a:graphicFrameLocks noGrp="1"/>
          </p:cNvGraphicFramePr>
          <p:nvPr>
            <p:extLst>
              <p:ext uri="{D42A27DB-BD31-4B8C-83A1-F6EECF244321}">
                <p14:modId xmlns:p14="http://schemas.microsoft.com/office/powerpoint/2010/main" val="736302584"/>
              </p:ext>
            </p:extLst>
          </p:nvPr>
        </p:nvGraphicFramePr>
        <p:xfrm>
          <a:off x="462869" y="1136319"/>
          <a:ext cx="11255889" cy="4903535"/>
        </p:xfrm>
        <a:graphic>
          <a:graphicData uri="http://schemas.openxmlformats.org/drawingml/2006/table">
            <a:tbl>
              <a:tblPr>
                <a:tableStyleId>{5C22544A-7EE6-4342-B048-85BDC9FD1C3A}</a:tableStyleId>
              </a:tblPr>
              <a:tblGrid>
                <a:gridCol w="1187911">
                  <a:extLst>
                    <a:ext uri="{9D8B030D-6E8A-4147-A177-3AD203B41FA5}">
                      <a16:colId xmlns:a16="http://schemas.microsoft.com/office/drawing/2014/main" val="2362938252"/>
                    </a:ext>
                  </a:extLst>
                </a:gridCol>
                <a:gridCol w="661099">
                  <a:extLst>
                    <a:ext uri="{9D8B030D-6E8A-4147-A177-3AD203B41FA5}">
                      <a16:colId xmlns:a16="http://schemas.microsoft.com/office/drawing/2014/main" val="1355240225"/>
                    </a:ext>
                  </a:extLst>
                </a:gridCol>
                <a:gridCol w="1253332">
                  <a:extLst>
                    <a:ext uri="{9D8B030D-6E8A-4147-A177-3AD203B41FA5}">
                      <a16:colId xmlns:a16="http://schemas.microsoft.com/office/drawing/2014/main" val="3148947654"/>
                    </a:ext>
                  </a:extLst>
                </a:gridCol>
                <a:gridCol w="444176">
                  <a:extLst>
                    <a:ext uri="{9D8B030D-6E8A-4147-A177-3AD203B41FA5}">
                      <a16:colId xmlns:a16="http://schemas.microsoft.com/office/drawing/2014/main" val="1537641168"/>
                    </a:ext>
                  </a:extLst>
                </a:gridCol>
                <a:gridCol w="303004">
                  <a:extLst>
                    <a:ext uri="{9D8B030D-6E8A-4147-A177-3AD203B41FA5}">
                      <a16:colId xmlns:a16="http://schemas.microsoft.com/office/drawing/2014/main" val="231492220"/>
                    </a:ext>
                  </a:extLst>
                </a:gridCol>
                <a:gridCol w="402857">
                  <a:extLst>
                    <a:ext uri="{9D8B030D-6E8A-4147-A177-3AD203B41FA5}">
                      <a16:colId xmlns:a16="http://schemas.microsoft.com/office/drawing/2014/main" val="4281030008"/>
                    </a:ext>
                  </a:extLst>
                </a:gridCol>
                <a:gridCol w="526813">
                  <a:extLst>
                    <a:ext uri="{9D8B030D-6E8A-4147-A177-3AD203B41FA5}">
                      <a16:colId xmlns:a16="http://schemas.microsoft.com/office/drawing/2014/main" val="2609155680"/>
                    </a:ext>
                  </a:extLst>
                </a:gridCol>
                <a:gridCol w="485493">
                  <a:extLst>
                    <a:ext uri="{9D8B030D-6E8A-4147-A177-3AD203B41FA5}">
                      <a16:colId xmlns:a16="http://schemas.microsoft.com/office/drawing/2014/main" val="4020609284"/>
                    </a:ext>
                  </a:extLst>
                </a:gridCol>
                <a:gridCol w="1156921">
                  <a:extLst>
                    <a:ext uri="{9D8B030D-6E8A-4147-A177-3AD203B41FA5}">
                      <a16:colId xmlns:a16="http://schemas.microsoft.com/office/drawing/2014/main" val="1069849094"/>
                    </a:ext>
                  </a:extLst>
                </a:gridCol>
                <a:gridCol w="1115603">
                  <a:extLst>
                    <a:ext uri="{9D8B030D-6E8A-4147-A177-3AD203B41FA5}">
                      <a16:colId xmlns:a16="http://schemas.microsoft.com/office/drawing/2014/main" val="3131031331"/>
                    </a:ext>
                  </a:extLst>
                </a:gridCol>
                <a:gridCol w="1074284">
                  <a:extLst>
                    <a:ext uri="{9D8B030D-6E8A-4147-A177-3AD203B41FA5}">
                      <a16:colId xmlns:a16="http://schemas.microsoft.com/office/drawing/2014/main" val="3381607196"/>
                    </a:ext>
                  </a:extLst>
                </a:gridCol>
                <a:gridCol w="661099">
                  <a:extLst>
                    <a:ext uri="{9D8B030D-6E8A-4147-A177-3AD203B41FA5}">
                      <a16:colId xmlns:a16="http://schemas.microsoft.com/office/drawing/2014/main" val="241971305"/>
                    </a:ext>
                  </a:extLst>
                </a:gridCol>
                <a:gridCol w="661099">
                  <a:extLst>
                    <a:ext uri="{9D8B030D-6E8A-4147-A177-3AD203B41FA5}">
                      <a16:colId xmlns:a16="http://schemas.microsoft.com/office/drawing/2014/main" val="2363051744"/>
                    </a:ext>
                  </a:extLst>
                </a:gridCol>
                <a:gridCol w="661099">
                  <a:extLst>
                    <a:ext uri="{9D8B030D-6E8A-4147-A177-3AD203B41FA5}">
                      <a16:colId xmlns:a16="http://schemas.microsoft.com/office/drawing/2014/main" val="2703440533"/>
                    </a:ext>
                  </a:extLst>
                </a:gridCol>
                <a:gridCol w="661099">
                  <a:extLst>
                    <a:ext uri="{9D8B030D-6E8A-4147-A177-3AD203B41FA5}">
                      <a16:colId xmlns:a16="http://schemas.microsoft.com/office/drawing/2014/main" val="599346192"/>
                    </a:ext>
                  </a:extLst>
                </a:gridCol>
              </a:tblGrid>
              <a:tr h="557330">
                <a:tc>
                  <a:txBody>
                    <a:bodyPr/>
                    <a:lstStyle/>
                    <a:p>
                      <a:pPr algn="l" fontAlgn="b"/>
                      <a:r>
                        <a:rPr lang="en-US" sz="1100" u="none" strike="noStrike" dirty="0">
                          <a:effectLst/>
                        </a:rPr>
                        <a:t>Model, Transformation, Solver</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a:effectLst/>
                        </a:rPr>
                        <a:t>bug nr</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GB" sz="1100" u="none" strike="noStrike" dirty="0">
                          <a:effectLst/>
                        </a:rPr>
                        <a:t>crash or wrongly (un)sat</a:t>
                      </a:r>
                      <a:endParaRPr lang="en-GB"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a:effectLst/>
                        </a:rPr>
                        <a:t>meta</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a:effectLst/>
                        </a:rPr>
                        <a:t>ortools</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a:effectLst/>
                        </a:rPr>
                        <a:t>gurobi</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err="1">
                          <a:effectLst/>
                        </a:rPr>
                        <a:t>minizinc:chuffed</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err="1">
                          <a:effectLst/>
                        </a:rPr>
                        <a:t>minizinc:ortools</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err="1">
                          <a:effectLst/>
                        </a:rPr>
                        <a:t>minizinc:gurobi</a:t>
                      </a:r>
                      <a:endParaRPr lang="en-US" sz="1100" b="0" i="0" u="none" strike="noStrike" dirty="0">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dirty="0" err="1">
                          <a:effectLst/>
                        </a:rPr>
                        <a:t>pysats</a:t>
                      </a:r>
                      <a:endParaRPr lang="en-US" sz="1100" b="0" i="0" u="none" strike="noStrike" dirty="0">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dirty="0">
                          <a:effectLst/>
                        </a:rPr>
                        <a:t>other </a:t>
                      </a:r>
                      <a:r>
                        <a:rPr lang="en-US" sz="1100" u="none" strike="noStrike" dirty="0" err="1">
                          <a:effectLst/>
                        </a:rPr>
                        <a:t>minizincs</a:t>
                      </a:r>
                      <a:endParaRPr lang="en-US" sz="1100" b="0" i="0" u="none" strike="noStrike" dirty="0">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617779966"/>
                  </a:ext>
                </a:extLst>
              </a:tr>
              <a:tr h="200822">
                <a:tc>
                  <a:txBody>
                    <a:bodyPr/>
                    <a:lstStyle/>
                    <a:p>
                      <a:pPr algn="l" fontAlgn="b"/>
                      <a:r>
                        <a:rPr lang="en-US" sz="1100" u="none" strike="noStrike">
                          <a:effectLst/>
                        </a:rPr>
                        <a:t>Model</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2899706519"/>
                  </a:ext>
                </a:extLst>
              </a:tr>
              <a:tr h="200822">
                <a:tc>
                  <a:txBody>
                    <a:bodyPr/>
                    <a:lstStyle/>
                    <a:p>
                      <a:pPr algn="l" fontAlgn="b"/>
                      <a:r>
                        <a:rPr lang="en-US" sz="1100" u="none" strike="noStrike">
                          <a:effectLst/>
                        </a:rPr>
                        <a:t>Model</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158</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4038622844"/>
                  </a:ext>
                </a:extLst>
              </a:tr>
              <a:tr h="200822">
                <a:tc>
                  <a:txBody>
                    <a:bodyPr/>
                    <a:lstStyle/>
                    <a:p>
                      <a:pPr algn="l" fontAlgn="b"/>
                      <a:r>
                        <a:rPr lang="en-US" sz="1100" u="none" strike="noStrike">
                          <a:effectLst/>
                        </a:rPr>
                        <a:t>Model</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161</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709484161"/>
                  </a:ext>
                </a:extLst>
              </a:tr>
              <a:tr h="557330">
                <a:tc>
                  <a:txBody>
                    <a:bodyPr/>
                    <a:lstStyle/>
                    <a:p>
                      <a:pPr algn="l" fontAlgn="b"/>
                      <a:r>
                        <a:rPr lang="en-US" sz="1100" u="none" strike="noStrike">
                          <a:effectLst/>
                        </a:rPr>
                        <a:t>Solver</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156</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gridSpan="3">
                  <a:txBody>
                    <a:bodyPr/>
                    <a:lstStyle/>
                    <a:p>
                      <a:pPr algn="l" fontAlgn="b"/>
                      <a:r>
                        <a:rPr lang="en-US" sz="1100" u="none" strike="noStrike" dirty="0" err="1">
                          <a:effectLst/>
                        </a:rPr>
                        <a:t>minizinc:gecode</a:t>
                      </a:r>
                      <a:r>
                        <a:rPr lang="en-US" sz="1100" u="none" strike="noStrike" dirty="0">
                          <a:effectLst/>
                        </a:rPr>
                        <a:t>, </a:t>
                      </a:r>
                      <a:r>
                        <a:rPr lang="en-US" sz="1100" u="none" strike="noStrike" dirty="0" err="1">
                          <a:effectLst/>
                        </a:rPr>
                        <a:t>minizinc:gist</a:t>
                      </a:r>
                      <a:r>
                        <a:rPr lang="en-US" sz="1100" u="none" strike="noStrike" dirty="0">
                          <a:effectLst/>
                        </a:rPr>
                        <a:t>, </a:t>
                      </a:r>
                      <a:r>
                        <a:rPr lang="en-US" sz="1100" u="none" strike="noStrike" dirty="0" err="1">
                          <a:effectLst/>
                        </a:rPr>
                        <a:t>minizinc:restart</a:t>
                      </a:r>
                      <a:r>
                        <a:rPr lang="en-US" sz="1100" u="none" strike="noStrike" dirty="0">
                          <a:effectLst/>
                        </a:rPr>
                        <a:t>, </a:t>
                      </a:r>
                      <a:r>
                        <a:rPr lang="en-US" sz="1100" u="none" strike="noStrike" dirty="0" err="1">
                          <a:effectLst/>
                        </a:rPr>
                        <a:t>minizinc:xpress</a:t>
                      </a:r>
                      <a:r>
                        <a:rPr lang="en-US" sz="1100" u="none" strike="noStrike" dirty="0">
                          <a:effectLst/>
                        </a:rPr>
                        <a:t>, </a:t>
                      </a:r>
                      <a:r>
                        <a:rPr lang="en-US" sz="1100" u="none" strike="noStrike" dirty="0" err="1">
                          <a:effectLst/>
                        </a:rPr>
                        <a:t>minizinc:set</a:t>
                      </a:r>
                      <a:endParaRPr lang="en-US" sz="1100" b="0" i="0" u="none" strike="noStrike" dirty="0">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0949352"/>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149</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497928499"/>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all pysat</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2693804563"/>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152</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1248694139"/>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153</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NOT RUN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757171"/>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1764101226"/>
                  </a:ext>
                </a:extLst>
              </a:tr>
              <a:tr h="374901">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gridSpan="3">
                  <a:txBody>
                    <a:bodyPr/>
                    <a:lstStyle/>
                    <a:p>
                      <a:pPr algn="l" fontAlgn="b"/>
                      <a:r>
                        <a:rPr lang="en-US" sz="1100" u="none" strike="noStrike" dirty="0" err="1">
                          <a:effectLst/>
                        </a:rPr>
                        <a:t>minizinc:experimental</a:t>
                      </a:r>
                      <a:r>
                        <a:rPr lang="en-US" sz="1100" u="none" strike="noStrike" dirty="0">
                          <a:effectLst/>
                        </a:rPr>
                        <a:t>, </a:t>
                      </a:r>
                      <a:r>
                        <a:rPr lang="en-US" sz="1100" u="none" strike="noStrike" dirty="0" err="1">
                          <a:effectLst/>
                        </a:rPr>
                        <a:t>minizinc:osicbc</a:t>
                      </a:r>
                      <a:endParaRPr lang="en-US" sz="1100" b="0" i="0" u="none" strike="noStrike" dirty="0">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0884517"/>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2600456983"/>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757171"/>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1092602851"/>
                  </a:ext>
                </a:extLst>
              </a:tr>
              <a:tr h="200822">
                <a:tc>
                  <a:txBody>
                    <a:bodyPr/>
                    <a:lstStyle/>
                    <a:p>
                      <a:pPr algn="l" fontAlgn="b"/>
                      <a:r>
                        <a:rPr lang="en-US" sz="1100" u="none" strike="noStrike">
                          <a:effectLst/>
                        </a:rPr>
                        <a:t>Solver Interface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162</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all minizincs</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935921712"/>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142</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ortools</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450811192"/>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143</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ortools</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757171"/>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4250180265"/>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157</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gridSpan="2">
                  <a:txBody>
                    <a:bodyPr/>
                    <a:lstStyle/>
                    <a:p>
                      <a:pPr algn="l" fontAlgn="b"/>
                      <a:r>
                        <a:rPr lang="en-US" sz="1100" u="none" strike="noStrike">
                          <a:effectLst/>
                        </a:rPr>
                        <a:t>nosolver</a:t>
                      </a:r>
                      <a:endParaRPr lang="en-US"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199934898"/>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164</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gridSpan="3">
                  <a:txBody>
                    <a:bodyPr/>
                    <a:lstStyle/>
                    <a:p>
                      <a:pPr algn="l" fontAlgn="b"/>
                      <a:r>
                        <a:rPr lang="en-GB" sz="1100" u="none" strike="noStrike">
                          <a:effectLst/>
                        </a:rPr>
                        <a:t>minizinc: int, cp, lcg, chuffed</a:t>
                      </a:r>
                      <a:endParaRPr lang="en-GB"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606114"/>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165</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crash</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gridSpan="3">
                  <a:txBody>
                    <a:bodyPr/>
                    <a:lstStyle/>
                    <a:p>
                      <a:pPr algn="l" fontAlgn="b"/>
                      <a:r>
                        <a:rPr lang="en-GB" sz="1100" u="none" strike="noStrike">
                          <a:effectLst/>
                        </a:rPr>
                        <a:t>minizinc: int, cp, lcg, chuffed</a:t>
                      </a:r>
                      <a:endParaRPr lang="en-GB" sz="1100" b="0" i="0" u="none" strike="noStrike">
                        <a:solidFill>
                          <a:srgbClr val="000000"/>
                        </a:solidFill>
                        <a:effectLst/>
                        <a:latin typeface="Calibri" panose="020F0502020204030204" pitchFamily="34" charset="0"/>
                      </a:endParaRPr>
                    </a:p>
                  </a:txBody>
                  <a:tcPr marL="9227" marR="9227" marT="9227"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2484333070"/>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diff</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3983366579"/>
                  </a:ext>
                </a:extLst>
              </a:tr>
              <a:tr h="200822">
                <a:tc>
                  <a:txBody>
                    <a:bodyPr/>
                    <a:lstStyle/>
                    <a:p>
                      <a:pPr algn="l" fontAlgn="b"/>
                      <a:r>
                        <a:rPr lang="en-US" sz="1100" u="none" strike="noStrike">
                          <a:effectLst/>
                        </a:rPr>
                        <a:t>Transformation</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r" fontAlgn="b"/>
                      <a:r>
                        <a:rPr lang="en-US" sz="1100" u="none" strike="noStrike">
                          <a:effectLst/>
                        </a:rPr>
                        <a:t>170</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(UN)SATISFIABLE</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storm</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meta</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ortools</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r>
                        <a:rPr lang="en-US" sz="1100" u="none" strike="noStrike">
                          <a:effectLst/>
                        </a:rPr>
                        <a:t>gurobi</a:t>
                      </a:r>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227" marR="9227" marT="9227"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27" marR="9227" marT="9227" marB="0" anchor="b"/>
                </a:tc>
                <a:extLst>
                  <a:ext uri="{0D108BD9-81ED-4DB2-BD59-A6C34878D82A}">
                    <a16:rowId xmlns:a16="http://schemas.microsoft.com/office/drawing/2014/main" val="1489064890"/>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2" name="Chart 1">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315078705"/>
              </p:ext>
            </p:extLst>
          </p:nvPr>
        </p:nvGraphicFramePr>
        <p:xfrm>
          <a:off x="574800" y="2009274"/>
          <a:ext cx="4346116" cy="39521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1536073565"/>
              </p:ext>
            </p:extLst>
          </p:nvPr>
        </p:nvGraphicFramePr>
        <p:xfrm>
          <a:off x="7475623" y="2803359"/>
          <a:ext cx="4243135" cy="30560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D2289DF4-6C90-41CD-BF70-005A61CC1D6C}"/>
              </a:ext>
            </a:extLst>
          </p:cNvPr>
          <p:cNvGraphicFramePr>
            <a:graphicFrameLocks/>
          </p:cNvGraphicFramePr>
          <p:nvPr>
            <p:extLst>
              <p:ext uri="{D42A27DB-BD31-4B8C-83A1-F6EECF244321}">
                <p14:modId xmlns:p14="http://schemas.microsoft.com/office/powerpoint/2010/main" val="2813266060"/>
              </p:ext>
            </p:extLst>
          </p:nvPr>
        </p:nvGraphicFramePr>
        <p:xfrm>
          <a:off x="4579330" y="2009275"/>
          <a:ext cx="2896293" cy="385010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6721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Technieken zijn best combineerbaar</a:t>
            </a:r>
          </a:p>
          <a:p>
            <a:pPr lvl="1"/>
            <a:r>
              <a:rPr lang="nl-BE" dirty="0"/>
              <a:t>Nog niet automatisch (door problemen) wel mogelijk</a:t>
            </a:r>
          </a:p>
        </p:txBody>
      </p:sp>
    </p:spTree>
    <p:extLst>
      <p:ext uri="{BB962C8B-B14F-4D97-AF65-F5344CB8AC3E}">
        <p14:creationId xmlns:p14="http://schemas.microsoft.com/office/powerpoint/2010/main" val="3799497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err="1"/>
              <a:t>Future</a:t>
            </a:r>
            <a:r>
              <a:rPr lang="nl-BE" dirty="0"/>
              <a:t> </a:t>
            </a:r>
            <a:r>
              <a:rPr lang="nl-BE" dirty="0" err="1"/>
              <a:t>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299168" cy="2037695"/>
          </a:xfrm>
        </p:spPr>
        <p:txBody>
          <a:bodyPr>
            <a:normAutofit/>
          </a:bodyPr>
          <a:lstStyle/>
          <a:p>
            <a:r>
              <a:rPr lang="nl-BE" dirty="0"/>
              <a:t>Geen nieuwe fouten in de </a:t>
            </a:r>
            <a:r>
              <a:rPr lang="nl-BE" dirty="0" err="1"/>
              <a:t>solvers</a:t>
            </a:r>
            <a:r>
              <a:rPr lang="nl-BE" dirty="0"/>
              <a:t> gevonden</a:t>
            </a:r>
          </a:p>
          <a:p>
            <a:r>
              <a:rPr lang="nl-BE" dirty="0"/>
              <a:t>De frequente bugs</a:t>
            </a:r>
          </a:p>
          <a:p>
            <a:r>
              <a:rPr lang="nl-BE" dirty="0"/>
              <a:t>Ook de fijnere </a:t>
            </a:r>
            <a:r>
              <a:rPr lang="nl-BE" dirty="0" err="1"/>
              <a:t>settings</a:t>
            </a:r>
            <a:r>
              <a:rPr lang="nl-BE" dirty="0"/>
              <a:t> van </a:t>
            </a:r>
            <a:r>
              <a:rPr lang="nl-BE" dirty="0" err="1"/>
              <a:t>solvers</a:t>
            </a:r>
            <a:r>
              <a:rPr lang="nl-BE" dirty="0"/>
              <a:t> testen [1]</a:t>
            </a:r>
          </a:p>
        </p:txBody>
      </p:sp>
      <p:sp>
        <p:nvSpPr>
          <p:cNvPr id="2" name="Content Placeholder 7">
            <a:extLst>
              <a:ext uri="{FF2B5EF4-FFF2-40B4-BE49-F238E27FC236}">
                <a16:creationId xmlns:a16="http://schemas.microsoft.com/office/drawing/2014/main" id="{C6408E8D-16BA-ED8A-B4A8-2C2E20088F95}"/>
              </a:ext>
            </a:extLst>
          </p:cNvPr>
          <p:cNvSpPr txBox="1">
            <a:spLocks/>
          </p:cNvSpPr>
          <p:nvPr/>
        </p:nvSpPr>
        <p:spPr>
          <a:xfrm>
            <a:off x="576000" y="5525260"/>
            <a:ext cx="11299168" cy="4386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200" dirty="0">
                <a:effectLst/>
                <a:latin typeface="Arial" panose="020B0604020202020204" pitchFamily="34" charset="0"/>
              </a:rPr>
              <a:t>[1] Peisen Yao et al. “Fuzzing </a:t>
            </a:r>
            <a:r>
              <a:rPr lang="en-US" sz="1200" dirty="0" err="1">
                <a:effectLst/>
                <a:latin typeface="Arial" panose="020B0604020202020204" pitchFamily="34" charset="0"/>
              </a:rPr>
              <a:t>smt</a:t>
            </a:r>
            <a:r>
              <a:rPr lang="en-US" sz="1200" dirty="0">
                <a:effectLst/>
                <a:latin typeface="Arial" panose="020B0604020202020204" pitchFamily="34" charset="0"/>
              </a:rPr>
              <a:t> solvers via two-dimensional input space </a:t>
            </a:r>
            <a:r>
              <a:rPr lang="en-US" sz="1200" dirty="0" err="1">
                <a:effectLst/>
                <a:latin typeface="Arial" panose="020B0604020202020204" pitchFamily="34" charset="0"/>
              </a:rPr>
              <a:t>explo</a:t>
            </a:r>
            <a:r>
              <a:rPr lang="en-US" sz="1200" dirty="0">
                <a:effectLst/>
                <a:latin typeface="Arial" panose="020B0604020202020204" pitchFamily="34" charset="0"/>
              </a:rPr>
              <a:t> ration”. In: Proceedings of the 30th ACM SIGSOFT International Symposium on Software Testing and Analysis. 2021, pp. 322–335.</a:t>
            </a:r>
            <a:endParaRPr lang="nl-BE" sz="1200" dirty="0"/>
          </a:p>
        </p:txBody>
      </p:sp>
    </p:spTree>
    <p:extLst>
      <p:ext uri="{BB962C8B-B14F-4D97-AF65-F5344CB8AC3E}">
        <p14:creationId xmlns:p14="http://schemas.microsoft.com/office/powerpoint/2010/main" val="405171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37574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err="1"/>
              <a:t>Conclusie</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1217825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3565074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MiniZinc voorbeeld</a:t>
            </a:r>
          </a:p>
        </p:txBody>
      </p:sp>
      <p:sp>
        <p:nvSpPr>
          <p:cNvPr id="7" name="Rectangle 2">
            <a:extLst>
              <a:ext uri="{FF2B5EF4-FFF2-40B4-BE49-F238E27FC236}">
                <a16:creationId xmlns:a16="http://schemas.microsoft.com/office/drawing/2014/main" id="{2109D856-B7D8-8703-7925-B34EAFA5611E}"/>
              </a:ext>
            </a:extLst>
          </p:cNvPr>
          <p:cNvSpPr>
            <a:spLocks noChangeArrowheads="1"/>
          </p:cNvSpPr>
          <p:nvPr/>
        </p:nvSpPr>
        <p:spPr bwMode="auto">
          <a:xfrm flipH="1">
            <a:off x="6210300" y="659014"/>
            <a:ext cx="58293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include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a:ln>
                  <a:noFill/>
                </a:ln>
                <a:solidFill>
                  <a:srgbClr val="F29F05"/>
                </a:solidFill>
                <a:effectLst/>
              </a:rPr>
              <a:t>"</a:t>
            </a:r>
            <a:r>
              <a:rPr kumimoji="0" lang="en-US" altLang="en-US" b="0" i="1" u="none" strike="noStrike" cap="none" normalizeH="0" baseline="0" dirty="0" err="1">
                <a:ln>
                  <a:noFill/>
                </a:ln>
                <a:solidFill>
                  <a:srgbClr val="F29F05"/>
                </a:solidFill>
                <a:effectLst/>
              </a:rPr>
              <a:t>alldifferent.mzn</a:t>
            </a:r>
            <a:r>
              <a:rPr kumimoji="0" lang="en-US" altLang="en-US" b="0" i="1" u="none" strike="noStrike" cap="none" normalizeH="0" baseline="0" dirty="0">
                <a:ln>
                  <a:noFill/>
                </a:ln>
                <a:solidFill>
                  <a:srgbClr val="F29F05"/>
                </a:solidFill>
                <a:effectLst/>
              </a:rPr>
              <a:t>"</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S;</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E;</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N;</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D;</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M;</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O;</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R;</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S + 100 * E + 10 * N + D</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M + 100 * O + 10 * R + E</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10000 * M + 1000 * O + 100 * N + 10 * E +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13C4F5"/>
                </a:solidFill>
                <a:effectLst/>
                <a:latin typeface="Consolas" panose="020B0609020204030204" pitchFamily="49" charset="0"/>
              </a:rPr>
              <a:t>alldifferent</a:t>
            </a:r>
            <a:r>
              <a:rPr kumimoji="0" lang="en-US" altLang="en-US" b="0" i="0" u="none" strike="noStrike" cap="none" normalizeH="0" baseline="0" dirty="0">
                <a:ln>
                  <a:noFill/>
                </a:ln>
                <a:solidFill>
                  <a:schemeClr val="tx1"/>
                </a:solidFill>
                <a:effectLst/>
                <a:latin typeface="Consolas" panose="020B0609020204030204" pitchFamily="49" charset="0"/>
              </a:rPr>
              <a:t>([S,E,N,D,M,O,R,Y]);</a:t>
            </a:r>
            <a:r>
              <a:rPr kumimoji="0" lang="en-US" altLang="en-US" sz="1050"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latin typeface="Consolas" panose="020B0609020204030204" pitchFamily="49" charset="0"/>
              </a:rPr>
            </a:b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solve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satisfy</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output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S</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D</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R</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Y</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FA86898F-07EA-ACEE-210C-27BDD4F2A1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288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3857704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err="1"/>
              <a:t>LiteratuurStudie</a:t>
            </a:r>
            <a:endParaRPr lang="nl-BE" dirty="0"/>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62848" y="2413082"/>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5A891-3249-E9B7-A138-0035A72405A1}"/>
              </a:ext>
            </a:extLst>
          </p:cNvPr>
          <p:cNvCxnSpPr>
            <a:cxnSpLocks/>
          </p:cNvCxnSpPr>
          <p:nvPr/>
        </p:nvCxnSpPr>
        <p:spPr>
          <a:xfrm flipV="1">
            <a:off x="7762091" y="3038650"/>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719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27</a:t>
            </a:fld>
            <a:endParaRPr lang="nl-NL"/>
          </a:p>
        </p:txBody>
      </p:sp>
    </p:spTree>
    <p:extLst>
      <p:ext uri="{BB962C8B-B14F-4D97-AF65-F5344CB8AC3E}">
        <p14:creationId xmlns:p14="http://schemas.microsoft.com/office/powerpoint/2010/main" val="379571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pPr lvl="1"/>
            <a:r>
              <a:rPr lang="nl-BE" dirty="0"/>
              <a:t>Wat maakt CP anders dan andere programmeer talen</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pPr lvl="1"/>
            <a:r>
              <a:rPr lang="nl-BE" dirty="0"/>
              <a:t>Wat maakt CP anders dan andere programmeer talen</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a:t>
            </a:r>
          </a:p>
          <a:p>
            <a:pPr lvl="1"/>
            <a:r>
              <a:rPr lang="nl-BE" dirty="0"/>
              <a:t>Verkeerdelijk unsatisfiable</a:t>
            </a:r>
          </a:p>
          <a:p>
            <a:pPr lvl="1"/>
            <a:r>
              <a:rPr lang="nl-BE" dirty="0"/>
              <a:t>Verkeerdelijk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282532" y="3003692"/>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generating</a:t>
            </a:r>
            <a:r>
              <a:rPr lang="nl-BE" dirty="0"/>
              <a:t>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6553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50200"/>
            <a:ext cx="647821" cy="245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50"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4" y="375120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6" y="2398391"/>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9" y="44747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8" y="483837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err="1"/>
              <a:t>Metaporphic</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Analoog aan CTROM</a:t>
            </a:r>
          </a:p>
          <a:p>
            <a:endParaRPr lang="nl-BE" dirty="0"/>
          </a:p>
          <a:p>
            <a:r>
              <a:rPr lang="nl-BE" dirty="0"/>
              <a:t>Enkele </a:t>
            </a:r>
            <a:r>
              <a:rPr lang="nl-BE" dirty="0" err="1"/>
              <a:t>metaporphic</a:t>
            </a:r>
            <a:r>
              <a:rPr lang="nl-BE" dirty="0"/>
              <a:t> relations</a:t>
            </a:r>
          </a:p>
          <a:p>
            <a:pPr lvl="1"/>
            <a:r>
              <a:rPr lang="nl-BE" dirty="0"/>
              <a:t>alldifferent([var1, var2, var3]) -&gt;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err="1"/>
              <a:t>Something</a:t>
            </a:r>
            <a:r>
              <a:rPr lang="nl-BE" dirty="0"/>
              <a:t> &lt;= </a:t>
            </a:r>
            <a:r>
              <a:rPr lang="nl-BE" dirty="0" err="1"/>
              <a:t>SomethingElse</a:t>
            </a:r>
            <a:r>
              <a:rPr lang="nl-BE" dirty="0"/>
              <a:t> -&gt; </a:t>
            </a:r>
            <a:r>
              <a:rPr lang="nl-BE" dirty="0" err="1"/>
              <a:t>Something</a:t>
            </a:r>
            <a:r>
              <a:rPr lang="nl-BE" dirty="0"/>
              <a:t> &lt; (</a:t>
            </a:r>
            <a:r>
              <a:rPr lang="nl-BE" dirty="0" err="1"/>
              <a:t>SomethingElse</a:t>
            </a:r>
            <a:r>
              <a:rPr lang="nl-BE" dirty="0"/>
              <a:t>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3663</Words>
  <Application>Microsoft Office PowerPoint</Application>
  <PresentationFormat>Widescreen</PresentationFormat>
  <Paragraphs>548</Paragraphs>
  <Slides>27</Slides>
  <Notes>27</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Arial Unicode MS</vt:lpstr>
      <vt:lpstr>Calibri</vt:lpstr>
      <vt:lpstr>Consolas</vt:lpstr>
      <vt:lpstr>Courier New</vt:lpstr>
      <vt:lpstr>JetBrains Mono</vt:lpstr>
      <vt:lpstr>KU Leuven</vt:lpstr>
      <vt:lpstr>KU Leuven Sedes</vt:lpstr>
      <vt:lpstr>Fuzz Testing of Constraint Programming</vt:lpstr>
      <vt:lpstr>Constraint Programming</vt:lpstr>
      <vt:lpstr>Constraint Programming</vt:lpstr>
      <vt:lpstr>Constraint Programming</vt:lpstr>
      <vt:lpstr>Waarom Bugs zoeken?</vt:lpstr>
      <vt:lpstr>Wat is Fuzz Testen?</vt:lpstr>
      <vt:lpstr>Wat is Fuzz Testen?</vt:lpstr>
      <vt:lpstr>Wat is Fuzz Testen?</vt:lpstr>
      <vt:lpstr>Metaporphic Testen</vt:lpstr>
      <vt:lpstr>Differential testing</vt:lpstr>
      <vt:lpstr>Onderzoeksvragen</vt:lpstr>
      <vt:lpstr>Resultaten</vt:lpstr>
      <vt:lpstr>Resultaten: Double negation-bug</vt:lpstr>
      <vt:lpstr>Resultaten: Benaming van variabelen</vt:lpstr>
      <vt:lpstr>Resultaten</vt:lpstr>
      <vt:lpstr>Resultaten</vt:lpstr>
      <vt:lpstr>Besluiten</vt:lpstr>
      <vt:lpstr>Future work</vt:lpstr>
      <vt:lpstr>Verhaal van de thesis</vt:lpstr>
      <vt:lpstr>Conclusie</vt:lpstr>
      <vt:lpstr>Probleemstelling</vt:lpstr>
      <vt:lpstr>Doel</vt:lpstr>
      <vt:lpstr>Onderzoeksvragen</vt:lpstr>
      <vt:lpstr>MiniZinc voorbeeld</vt:lpstr>
      <vt:lpstr>Context en Motivatie</vt:lpstr>
      <vt:lpstr>Planning</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2022-12-17T15:13:56Z</dcterms:modified>
</cp:coreProperties>
</file>