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7" r:id="rId2"/>
  </p:sldIdLst>
  <p:sldSz cx="21383625" cy="30275213"/>
  <p:notesSz cx="6858000" cy="9144000"/>
  <p:defaultTextStyle>
    <a:defPPr marL="0" marR="0" indent="0" algn="l" defTabSz="2590129" rtl="0" fontAlgn="auto" latinLnBrk="1" hangingPunct="0">
      <a:lnSpc>
        <a:spcPct val="100000"/>
      </a:lnSpc>
      <a:spcBef>
        <a:spcPts val="0"/>
      </a:spcBef>
      <a:spcAft>
        <a:spcPts val="0"/>
      </a:spcAft>
      <a:buClrTx/>
      <a:buSzTx/>
      <a:buFontTx/>
      <a:buNone/>
      <a:tabLst/>
      <a:defRPr kumimoji="0" sz="5099" b="0" i="0" u="none" strike="noStrike" cap="none" spc="0" normalizeH="0" baseline="0">
        <a:ln>
          <a:noFill/>
        </a:ln>
        <a:solidFill>
          <a:srgbClr val="000000"/>
        </a:solidFill>
        <a:effectLst/>
        <a:uFillTx/>
      </a:defRPr>
    </a:defPPr>
    <a:lvl1pPr marL="0" marR="0" indent="0"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1pPr>
    <a:lvl2pPr marL="0" marR="0" indent="1165558"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2pPr>
    <a:lvl3pPr marL="0" marR="0" indent="2331116"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3pPr>
    <a:lvl4pPr marL="0" marR="0" indent="3496672"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4pPr>
    <a:lvl5pPr marL="0" marR="0" indent="4662233"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5pPr>
    <a:lvl6pPr marL="0" marR="0" indent="5827791"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6pPr>
    <a:lvl7pPr marL="0" marR="0" indent="6993347"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7pPr>
    <a:lvl8pPr marL="0" marR="0" indent="8158908"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8pPr>
    <a:lvl9pPr marL="0" marR="0" indent="9324466" algn="l" defTabSz="1165558" rtl="0" fontAlgn="auto" latinLnBrk="0" hangingPunct="0">
      <a:lnSpc>
        <a:spcPct val="100000"/>
      </a:lnSpc>
      <a:spcBef>
        <a:spcPts val="0"/>
      </a:spcBef>
      <a:spcAft>
        <a:spcPts val="0"/>
      </a:spcAft>
      <a:buClrTx/>
      <a:buSzTx/>
      <a:buFontTx/>
      <a:buNone/>
      <a:tabLst/>
      <a:defRPr kumimoji="0" sz="4532" b="0" i="0" u="none" strike="noStrike" cap="none" spc="0" normalizeH="0" baseline="0">
        <a:ln>
          <a:noFill/>
        </a:ln>
        <a:solidFill>
          <a:srgbClr val="3C3C3B"/>
        </a:solidFill>
        <a:effectLst/>
        <a:uFillTx/>
        <a:latin typeface="Gill Sans Nova"/>
        <a:ea typeface="Gill Sans Nova"/>
        <a:cs typeface="Gill Sans Nova"/>
        <a:sym typeface="Gill Sans Nov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8A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ill Sans Nova"/>
          <a:ea typeface="Gill Sans Nova"/>
          <a:cs typeface="Gill Sans Nova"/>
        </a:font>
        <a:srgbClr val="3C3C3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E7E9"/>
          </a:solidFill>
        </a:fill>
      </a:tcStyle>
    </a:wholeTbl>
    <a:band2H>
      <a:tcTxStyle/>
      <a:tcStyle>
        <a:tcBdr/>
        <a:fill>
          <a:solidFill>
            <a:srgbClr val="E9F4F4"/>
          </a:solidFill>
        </a:fill>
      </a:tcStyle>
    </a:band2H>
    <a:firstCol>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Gill Sans Nova"/>
          <a:ea typeface="Gill Sans Nova"/>
          <a:cs typeface="Gill Sans Nova"/>
        </a:font>
        <a:srgbClr val="3C3C3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DE7"/>
          </a:solidFill>
        </a:fill>
      </a:tcStyle>
    </a:wholeTbl>
    <a:band2H>
      <a:tcTxStyle/>
      <a:tcStyle>
        <a:tcBdr/>
        <a:fill>
          <a:solidFill>
            <a:srgbClr val="E8EFF4"/>
          </a:solidFill>
        </a:fill>
      </a:tcStyle>
    </a:band2H>
    <a:firstCol>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Gill Sans Nova"/>
          <a:ea typeface="Gill Sans Nova"/>
          <a:cs typeface="Gill Sans Nova"/>
        </a:font>
        <a:srgbClr val="3C3C3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8E8"/>
          </a:solidFill>
        </a:fill>
      </a:tcStyle>
    </a:wholeTbl>
    <a:band2H>
      <a:tcTxStyle/>
      <a:tcStyle>
        <a:tcBdr/>
        <a:fill>
          <a:solidFill>
            <a:srgbClr val="E7ECF4"/>
          </a:solidFill>
        </a:fill>
      </a:tcStyle>
    </a:band2H>
    <a:firstCol>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Gill Sans Nova"/>
          <a:ea typeface="Gill Sans Nova"/>
          <a:cs typeface="Gill Sans Nova"/>
        </a:font>
        <a:srgbClr val="3C3C3B"/>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FFFFF"/>
          </a:solidFill>
        </a:fill>
      </a:tcStyle>
    </a:band2H>
    <a:firstCol>
      <a:tcTxStyle b="on" i="off">
        <a:font>
          <a:latin typeface="Gill Sans Nova"/>
          <a:ea typeface="Gill Sans Nova"/>
          <a:cs typeface="Gill Sans Nov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Gill Sans Nova"/>
          <a:ea typeface="Gill Sans Nova"/>
          <a:cs typeface="Gill Sans Nova"/>
        </a:font>
        <a:srgbClr val="3C3C3B"/>
      </a:tcTxStyle>
      <a:tcStyle>
        <a:tcBdr>
          <a:left>
            <a:ln w="12700" cap="flat">
              <a:noFill/>
              <a:miter lim="400000"/>
            </a:ln>
          </a:left>
          <a:right>
            <a:ln w="12700" cap="flat">
              <a:noFill/>
              <a:miter lim="400000"/>
            </a:ln>
          </a:right>
          <a:top>
            <a:ln w="50800" cap="flat">
              <a:solidFill>
                <a:srgbClr val="3C3C3B"/>
              </a:solidFill>
              <a:prstDash val="solid"/>
              <a:round/>
            </a:ln>
          </a:top>
          <a:bottom>
            <a:ln w="25400" cap="flat">
              <a:solidFill>
                <a:srgbClr val="3C3C3B"/>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Gill Sans Nova"/>
          <a:ea typeface="Gill Sans Nova"/>
          <a:cs typeface="Gill Sans Nova"/>
        </a:font>
        <a:srgbClr val="FFFFFF"/>
      </a:tcTxStyle>
      <a:tcStyle>
        <a:tcBdr>
          <a:left>
            <a:ln w="12700" cap="flat">
              <a:noFill/>
              <a:miter lim="400000"/>
            </a:ln>
          </a:left>
          <a:right>
            <a:ln w="12700" cap="flat">
              <a:noFill/>
              <a:miter lim="400000"/>
            </a:ln>
          </a:right>
          <a:top>
            <a:ln w="25400" cap="flat">
              <a:solidFill>
                <a:srgbClr val="3C3C3B"/>
              </a:solidFill>
              <a:prstDash val="solid"/>
              <a:round/>
            </a:ln>
          </a:top>
          <a:bottom>
            <a:ln w="25400" cap="flat">
              <a:solidFill>
                <a:srgbClr val="3C3C3B"/>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Gill Sans Nova"/>
          <a:ea typeface="Gill Sans Nova"/>
          <a:cs typeface="Gill Sans Nova"/>
        </a:font>
        <a:srgbClr val="3C3C3B"/>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CDCD"/>
          </a:solidFill>
        </a:fill>
      </a:tcStyle>
    </a:wholeTbl>
    <a:band2H>
      <a:tcTxStyle/>
      <a:tcStyle>
        <a:tcBdr/>
        <a:fill>
          <a:solidFill>
            <a:srgbClr val="E7E7E7"/>
          </a:solidFill>
        </a:fill>
      </a:tcStyle>
    </a:band2H>
    <a:firstCol>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C3C3B"/>
          </a:solidFill>
        </a:fill>
      </a:tcStyle>
    </a:firstCol>
    <a:la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C3C3B"/>
          </a:solidFill>
        </a:fill>
      </a:tcStyle>
    </a:lastRow>
    <a:firstRow>
      <a:tcTxStyle b="on" i="off">
        <a:font>
          <a:latin typeface="Gill Sans Nova"/>
          <a:ea typeface="Gill Sans Nova"/>
          <a:cs typeface="Gill Sans Nov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C3C3B"/>
          </a:solidFill>
        </a:fill>
      </a:tcStyle>
    </a:firstRow>
  </a:tblStyle>
  <a:tblStyle styleId="{2708684C-4D16-4618-839F-0558EEFCDFE6}" styleName="">
    <a:tblBg/>
    <a:wholeTbl>
      <a:tcTxStyle b="off" i="off">
        <a:font>
          <a:latin typeface="Gill Sans Nova"/>
          <a:ea typeface="Gill Sans Nova"/>
          <a:cs typeface="Gill Sans Nova"/>
        </a:font>
        <a:srgbClr val="3C3C3B"/>
      </a:tcTxStyle>
      <a:tcStyle>
        <a:tcBdr>
          <a:left>
            <a:ln w="12700" cap="flat">
              <a:solidFill>
                <a:srgbClr val="3C3C3B"/>
              </a:solidFill>
              <a:prstDash val="solid"/>
              <a:round/>
            </a:ln>
          </a:left>
          <a:right>
            <a:ln w="12700" cap="flat">
              <a:solidFill>
                <a:srgbClr val="3C3C3B"/>
              </a:solidFill>
              <a:prstDash val="solid"/>
              <a:round/>
            </a:ln>
          </a:right>
          <a:top>
            <a:ln w="12700" cap="flat">
              <a:solidFill>
                <a:srgbClr val="3C3C3B"/>
              </a:solidFill>
              <a:prstDash val="solid"/>
              <a:round/>
            </a:ln>
          </a:top>
          <a:bottom>
            <a:ln w="12700" cap="flat">
              <a:solidFill>
                <a:srgbClr val="3C3C3B"/>
              </a:solidFill>
              <a:prstDash val="solid"/>
              <a:round/>
            </a:ln>
          </a:bottom>
          <a:insideH>
            <a:ln w="12700" cap="flat">
              <a:solidFill>
                <a:srgbClr val="3C3C3B"/>
              </a:solidFill>
              <a:prstDash val="solid"/>
              <a:round/>
            </a:ln>
          </a:insideH>
          <a:insideV>
            <a:ln w="12700" cap="flat">
              <a:solidFill>
                <a:srgbClr val="3C3C3B"/>
              </a:solidFill>
              <a:prstDash val="solid"/>
              <a:round/>
            </a:ln>
          </a:insideV>
        </a:tcBdr>
        <a:fill>
          <a:solidFill>
            <a:srgbClr val="3C3C3B">
              <a:alpha val="20000"/>
            </a:srgbClr>
          </a:solidFill>
        </a:fill>
      </a:tcStyle>
    </a:wholeTbl>
    <a:band2H>
      <a:tcTxStyle/>
      <a:tcStyle>
        <a:tcBdr/>
        <a:fill>
          <a:solidFill>
            <a:srgbClr val="FFFFFF"/>
          </a:solidFill>
        </a:fill>
      </a:tcStyle>
    </a:band2H>
    <a:firstCol>
      <a:tcTxStyle b="on" i="off">
        <a:font>
          <a:latin typeface="Gill Sans Nova"/>
          <a:ea typeface="Gill Sans Nova"/>
          <a:cs typeface="Gill Sans Nova"/>
        </a:font>
        <a:srgbClr val="3C3C3B"/>
      </a:tcTxStyle>
      <a:tcStyle>
        <a:tcBdr>
          <a:left>
            <a:ln w="12700" cap="flat">
              <a:solidFill>
                <a:srgbClr val="3C3C3B"/>
              </a:solidFill>
              <a:prstDash val="solid"/>
              <a:round/>
            </a:ln>
          </a:left>
          <a:right>
            <a:ln w="12700" cap="flat">
              <a:solidFill>
                <a:srgbClr val="3C3C3B"/>
              </a:solidFill>
              <a:prstDash val="solid"/>
              <a:round/>
            </a:ln>
          </a:right>
          <a:top>
            <a:ln w="12700" cap="flat">
              <a:solidFill>
                <a:srgbClr val="3C3C3B"/>
              </a:solidFill>
              <a:prstDash val="solid"/>
              <a:round/>
            </a:ln>
          </a:top>
          <a:bottom>
            <a:ln w="12700" cap="flat">
              <a:solidFill>
                <a:srgbClr val="3C3C3B"/>
              </a:solidFill>
              <a:prstDash val="solid"/>
              <a:round/>
            </a:ln>
          </a:bottom>
          <a:insideH>
            <a:ln w="12700" cap="flat">
              <a:solidFill>
                <a:srgbClr val="3C3C3B"/>
              </a:solidFill>
              <a:prstDash val="solid"/>
              <a:round/>
            </a:ln>
          </a:insideH>
          <a:insideV>
            <a:ln w="12700" cap="flat">
              <a:solidFill>
                <a:srgbClr val="3C3C3B"/>
              </a:solidFill>
              <a:prstDash val="solid"/>
              <a:round/>
            </a:ln>
          </a:insideV>
        </a:tcBdr>
        <a:fill>
          <a:solidFill>
            <a:srgbClr val="3C3C3B">
              <a:alpha val="20000"/>
            </a:srgbClr>
          </a:solidFill>
        </a:fill>
      </a:tcStyle>
    </a:firstCol>
    <a:lastRow>
      <a:tcTxStyle b="on" i="off">
        <a:font>
          <a:latin typeface="Gill Sans Nova"/>
          <a:ea typeface="Gill Sans Nova"/>
          <a:cs typeface="Gill Sans Nova"/>
        </a:font>
        <a:srgbClr val="3C3C3B"/>
      </a:tcTxStyle>
      <a:tcStyle>
        <a:tcBdr>
          <a:left>
            <a:ln w="12700" cap="flat">
              <a:solidFill>
                <a:srgbClr val="3C3C3B"/>
              </a:solidFill>
              <a:prstDash val="solid"/>
              <a:round/>
            </a:ln>
          </a:left>
          <a:right>
            <a:ln w="12700" cap="flat">
              <a:solidFill>
                <a:srgbClr val="3C3C3B"/>
              </a:solidFill>
              <a:prstDash val="solid"/>
              <a:round/>
            </a:ln>
          </a:right>
          <a:top>
            <a:ln w="50800" cap="flat">
              <a:solidFill>
                <a:srgbClr val="3C3C3B"/>
              </a:solidFill>
              <a:prstDash val="solid"/>
              <a:round/>
            </a:ln>
          </a:top>
          <a:bottom>
            <a:ln w="12700" cap="flat">
              <a:solidFill>
                <a:srgbClr val="3C3C3B"/>
              </a:solidFill>
              <a:prstDash val="solid"/>
              <a:round/>
            </a:ln>
          </a:bottom>
          <a:insideH>
            <a:ln w="12700" cap="flat">
              <a:solidFill>
                <a:srgbClr val="3C3C3B"/>
              </a:solidFill>
              <a:prstDash val="solid"/>
              <a:round/>
            </a:ln>
          </a:insideH>
          <a:insideV>
            <a:ln w="12700" cap="flat">
              <a:solidFill>
                <a:srgbClr val="3C3C3B"/>
              </a:solidFill>
              <a:prstDash val="solid"/>
              <a:round/>
            </a:ln>
          </a:insideV>
        </a:tcBdr>
        <a:fill>
          <a:noFill/>
        </a:fill>
      </a:tcStyle>
    </a:lastRow>
    <a:firstRow>
      <a:tcTxStyle b="on" i="off">
        <a:font>
          <a:latin typeface="Gill Sans Nova"/>
          <a:ea typeface="Gill Sans Nova"/>
          <a:cs typeface="Gill Sans Nova"/>
        </a:font>
        <a:srgbClr val="3C3C3B"/>
      </a:tcTxStyle>
      <a:tcStyle>
        <a:tcBdr>
          <a:left>
            <a:ln w="12700" cap="flat">
              <a:solidFill>
                <a:srgbClr val="3C3C3B"/>
              </a:solidFill>
              <a:prstDash val="solid"/>
              <a:round/>
            </a:ln>
          </a:left>
          <a:right>
            <a:ln w="12700" cap="flat">
              <a:solidFill>
                <a:srgbClr val="3C3C3B"/>
              </a:solidFill>
              <a:prstDash val="solid"/>
              <a:round/>
            </a:ln>
          </a:right>
          <a:top>
            <a:ln w="12700" cap="flat">
              <a:solidFill>
                <a:srgbClr val="3C3C3B"/>
              </a:solidFill>
              <a:prstDash val="solid"/>
              <a:round/>
            </a:ln>
          </a:top>
          <a:bottom>
            <a:ln w="25400" cap="flat">
              <a:solidFill>
                <a:srgbClr val="3C3C3B"/>
              </a:solidFill>
              <a:prstDash val="solid"/>
              <a:round/>
            </a:ln>
          </a:bottom>
          <a:insideH>
            <a:ln w="12700" cap="flat">
              <a:solidFill>
                <a:srgbClr val="3C3C3B"/>
              </a:solidFill>
              <a:prstDash val="solid"/>
              <a:round/>
            </a:ln>
          </a:insideH>
          <a:insideV>
            <a:ln w="12700" cap="flat">
              <a:solidFill>
                <a:srgbClr val="3C3C3B"/>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844" autoAdjust="0"/>
    <p:restoredTop sz="94604" autoAdjust="0"/>
  </p:normalViewPr>
  <p:slideViewPr>
    <p:cSldViewPr snapToGrid="0">
      <p:cViewPr>
        <p:scale>
          <a:sx n="75" d="100"/>
          <a:sy n="75" d="100"/>
        </p:scale>
        <p:origin x="246" y="5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4" name="Shape 54"/>
          <p:cNvSpPr>
            <a:spLocks noGrp="1" noRot="1" noChangeAspect="1"/>
          </p:cNvSpPr>
          <p:nvPr>
            <p:ph type="sldImg"/>
          </p:nvPr>
        </p:nvSpPr>
        <p:spPr>
          <a:xfrm>
            <a:off x="2217738" y="685800"/>
            <a:ext cx="2422525" cy="3429000"/>
          </a:xfrm>
          <a:prstGeom prst="rect">
            <a:avLst/>
          </a:prstGeom>
        </p:spPr>
        <p:txBody>
          <a:bodyPr/>
          <a:lstStyle/>
          <a:p>
            <a:endParaRPr/>
          </a:p>
        </p:txBody>
      </p:sp>
      <p:sp>
        <p:nvSpPr>
          <p:cNvPr id="55" name="Shape 5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1165558" latinLnBrk="0">
      <a:defRPr sz="2549">
        <a:latin typeface="+mn-lt"/>
        <a:ea typeface="+mn-ea"/>
        <a:cs typeface="+mn-cs"/>
        <a:sym typeface="Gill Sans MT"/>
      </a:defRPr>
    </a:lvl1pPr>
    <a:lvl2pPr indent="647532" defTabSz="1165558" latinLnBrk="0">
      <a:defRPr sz="2549">
        <a:latin typeface="+mn-lt"/>
        <a:ea typeface="+mn-ea"/>
        <a:cs typeface="+mn-cs"/>
        <a:sym typeface="Gill Sans MT"/>
      </a:defRPr>
    </a:lvl2pPr>
    <a:lvl3pPr indent="1295065" defTabSz="1165558" latinLnBrk="0">
      <a:defRPr sz="2549">
        <a:latin typeface="+mn-lt"/>
        <a:ea typeface="+mn-ea"/>
        <a:cs typeface="+mn-cs"/>
        <a:sym typeface="Gill Sans MT"/>
      </a:defRPr>
    </a:lvl3pPr>
    <a:lvl4pPr indent="1942597" defTabSz="1165558" latinLnBrk="0">
      <a:defRPr sz="2549">
        <a:latin typeface="+mn-lt"/>
        <a:ea typeface="+mn-ea"/>
        <a:cs typeface="+mn-cs"/>
        <a:sym typeface="Gill Sans MT"/>
      </a:defRPr>
    </a:lvl4pPr>
    <a:lvl5pPr indent="2590129" defTabSz="1165558" latinLnBrk="0">
      <a:defRPr sz="2549">
        <a:latin typeface="+mn-lt"/>
        <a:ea typeface="+mn-ea"/>
        <a:cs typeface="+mn-cs"/>
        <a:sym typeface="Gill Sans MT"/>
      </a:defRPr>
    </a:lvl5pPr>
    <a:lvl6pPr indent="3237662" defTabSz="1165558" latinLnBrk="0">
      <a:defRPr sz="2549">
        <a:latin typeface="+mn-lt"/>
        <a:ea typeface="+mn-ea"/>
        <a:cs typeface="+mn-cs"/>
        <a:sym typeface="Gill Sans MT"/>
      </a:defRPr>
    </a:lvl6pPr>
    <a:lvl7pPr indent="3885194" defTabSz="1165558" latinLnBrk="0">
      <a:defRPr sz="2549">
        <a:latin typeface="+mn-lt"/>
        <a:ea typeface="+mn-ea"/>
        <a:cs typeface="+mn-cs"/>
        <a:sym typeface="Gill Sans MT"/>
      </a:defRPr>
    </a:lvl7pPr>
    <a:lvl8pPr indent="4532727" defTabSz="1165558" latinLnBrk="0">
      <a:defRPr sz="2549">
        <a:latin typeface="+mn-lt"/>
        <a:ea typeface="+mn-ea"/>
        <a:cs typeface="+mn-cs"/>
        <a:sym typeface="Gill Sans MT"/>
      </a:defRPr>
    </a:lvl8pPr>
    <a:lvl9pPr indent="5180259" defTabSz="1165558" latinLnBrk="0">
      <a:defRPr sz="2549">
        <a:latin typeface="+mn-lt"/>
        <a:ea typeface="+mn-ea"/>
        <a:cs typeface="+mn-cs"/>
        <a:sym typeface="Gill Sans MT"/>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Tree>
    <p:extLst>
      <p:ext uri="{BB962C8B-B14F-4D97-AF65-F5344CB8AC3E}">
        <p14:creationId xmlns:p14="http://schemas.microsoft.com/office/powerpoint/2010/main" val="2897749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One section poster layout">
    <p:spTree>
      <p:nvGrpSpPr>
        <p:cNvPr id="1" name=""/>
        <p:cNvGrpSpPr/>
        <p:nvPr/>
      </p:nvGrpSpPr>
      <p:grpSpPr>
        <a:xfrm>
          <a:off x="0" y="0"/>
          <a:ext cx="0" cy="0"/>
          <a:chOff x="0" y="0"/>
          <a:chExt cx="0" cy="0"/>
        </a:xfrm>
      </p:grpSpPr>
      <p:sp>
        <p:nvSpPr>
          <p:cNvPr id="1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7" name="&lt;Title of your PhD poster&gt;"/>
          <p:cNvSpPr txBox="1">
            <a:spLocks noGrp="1"/>
          </p:cNvSpPr>
          <p:nvPr>
            <p:ph type="title" hasCustomPrompt="1"/>
          </p:nvPr>
        </p:nvSpPr>
        <p:spPr>
          <a:prstGeom prst="rect">
            <a:avLst/>
          </a:prstGeom>
        </p:spPr>
        <p:txBody>
          <a:bodyPr/>
          <a:lstStyle/>
          <a:p>
            <a:r>
              <a:t>&lt;Title of your PhD poster&gt;</a:t>
            </a:r>
          </a:p>
        </p:txBody>
      </p:sp>
      <p:sp>
        <p:nvSpPr>
          <p:cNvPr id="18" name="Text Placeholder 5"/>
          <p:cNvSpPr>
            <a:spLocks noGrp="1"/>
          </p:cNvSpPr>
          <p:nvPr>
            <p:ph type="body" sz="quarter" idx="21" hasCustomPrompt="1"/>
          </p:nvPr>
        </p:nvSpPr>
        <p:spPr>
          <a:xfrm>
            <a:off x="326080" y="2504665"/>
            <a:ext cx="13369261" cy="1476319"/>
          </a:xfrm>
          <a:prstGeom prst="rect">
            <a:avLst/>
          </a:prstGeom>
        </p:spPr>
        <p:txBody>
          <a:bodyPr/>
          <a:lstStyle>
            <a:lvl1pPr defTabSz="2347854">
              <a:defRPr sz="4941"/>
            </a:lvl1pPr>
          </a:lstStyle>
          <a:p>
            <a:r>
              <a:t>&lt; Name PhD presenter, Name PI(s), affiliation&gt; </a:t>
            </a: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ouble section poster">
    <p:spTree>
      <p:nvGrpSpPr>
        <p:cNvPr id="1" name=""/>
        <p:cNvGrpSpPr/>
        <p:nvPr/>
      </p:nvGrpSpPr>
      <p:grpSpPr>
        <a:xfrm>
          <a:off x="0" y="0"/>
          <a:ext cx="0" cy="0"/>
          <a:chOff x="0" y="0"/>
          <a:chExt cx="0" cy="0"/>
        </a:xfrm>
      </p:grpSpPr>
      <p:sp>
        <p:nvSpPr>
          <p:cNvPr id="26" name="&lt;Title of your PhD poster&gt;"/>
          <p:cNvSpPr txBox="1">
            <a:spLocks noGrp="1"/>
          </p:cNvSpPr>
          <p:nvPr>
            <p:ph type="title" hasCustomPrompt="1"/>
          </p:nvPr>
        </p:nvSpPr>
        <p:spPr>
          <a:prstGeom prst="rect">
            <a:avLst/>
          </a:prstGeom>
        </p:spPr>
        <p:txBody>
          <a:bodyPr/>
          <a:lstStyle/>
          <a:p>
            <a:r>
              <a:t>&lt;Title of your PhD poster&gt;</a:t>
            </a:r>
          </a:p>
        </p:txBody>
      </p:sp>
      <p:sp>
        <p:nvSpPr>
          <p:cNvPr id="27" name="Body Level One…"/>
          <p:cNvSpPr txBox="1">
            <a:spLocks noGrp="1"/>
          </p:cNvSpPr>
          <p:nvPr>
            <p:ph type="body" sz="half" idx="1"/>
          </p:nvPr>
        </p:nvSpPr>
        <p:spPr>
          <a:xfrm>
            <a:off x="376931" y="4138672"/>
            <a:ext cx="20478973" cy="1034916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8" name="Text Placeholder 5"/>
          <p:cNvSpPr>
            <a:spLocks noGrp="1"/>
          </p:cNvSpPr>
          <p:nvPr>
            <p:ph type="body" sz="quarter" idx="21" hasCustomPrompt="1"/>
          </p:nvPr>
        </p:nvSpPr>
        <p:spPr>
          <a:xfrm>
            <a:off x="326080" y="2504665"/>
            <a:ext cx="13369261" cy="1476319"/>
          </a:xfrm>
          <a:prstGeom prst="rect">
            <a:avLst/>
          </a:prstGeom>
        </p:spPr>
        <p:txBody>
          <a:bodyPr/>
          <a:lstStyle>
            <a:lvl1pPr defTabSz="2347854">
              <a:defRPr sz="4941"/>
            </a:lvl1pPr>
          </a:lstStyle>
          <a:p>
            <a:r>
              <a:t>&lt; Name PhD presenter, Name PI(s), affiliation&gt;</a:t>
            </a:r>
          </a:p>
        </p:txBody>
      </p:sp>
      <p:sp>
        <p:nvSpPr>
          <p:cNvPr id="2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Four section poster">
    <p:spTree>
      <p:nvGrpSpPr>
        <p:cNvPr id="1" name=""/>
        <p:cNvGrpSpPr/>
        <p:nvPr/>
      </p:nvGrpSpPr>
      <p:grpSpPr>
        <a:xfrm>
          <a:off x="0" y="0"/>
          <a:ext cx="0" cy="0"/>
          <a:chOff x="0" y="0"/>
          <a:chExt cx="0" cy="0"/>
        </a:xfrm>
      </p:grpSpPr>
      <p:sp>
        <p:nvSpPr>
          <p:cNvPr id="36" name="&lt;Title of your PhD poster&gt;"/>
          <p:cNvSpPr txBox="1">
            <a:spLocks noGrp="1"/>
          </p:cNvSpPr>
          <p:nvPr>
            <p:ph type="title" hasCustomPrompt="1"/>
          </p:nvPr>
        </p:nvSpPr>
        <p:spPr>
          <a:prstGeom prst="rect">
            <a:avLst/>
          </a:prstGeom>
        </p:spPr>
        <p:txBody>
          <a:bodyPr/>
          <a:lstStyle/>
          <a:p>
            <a:r>
              <a:t>&lt;Title of your PhD poster&gt;</a:t>
            </a:r>
          </a:p>
        </p:txBody>
      </p:sp>
      <p:sp>
        <p:nvSpPr>
          <p:cNvPr id="37" name="Body Level One…"/>
          <p:cNvSpPr txBox="1">
            <a:spLocks noGrp="1"/>
          </p:cNvSpPr>
          <p:nvPr>
            <p:ph type="body" sz="quarter" idx="1"/>
          </p:nvPr>
        </p:nvSpPr>
        <p:spPr>
          <a:xfrm>
            <a:off x="376932" y="4138672"/>
            <a:ext cx="10319375" cy="1034916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8" name="Text Placeholder 5"/>
          <p:cNvSpPr>
            <a:spLocks noGrp="1"/>
          </p:cNvSpPr>
          <p:nvPr>
            <p:ph type="body" sz="quarter" idx="21" hasCustomPrompt="1"/>
          </p:nvPr>
        </p:nvSpPr>
        <p:spPr>
          <a:xfrm>
            <a:off x="326080" y="2504665"/>
            <a:ext cx="13369261" cy="1476319"/>
          </a:xfrm>
          <a:prstGeom prst="rect">
            <a:avLst/>
          </a:prstGeom>
        </p:spPr>
        <p:txBody>
          <a:bodyPr/>
          <a:lstStyle>
            <a:lvl1pPr defTabSz="2347854">
              <a:defRPr sz="4941"/>
            </a:lvl1pPr>
          </a:lstStyle>
          <a:p>
            <a:r>
              <a:t>&lt; Name PhD presenter, Name PI(s), affiliation&gt;</a:t>
            </a:r>
          </a:p>
        </p:txBody>
      </p:sp>
      <p:sp>
        <p:nvSpPr>
          <p:cNvPr id="3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lanco layout">
    <p:spTree>
      <p:nvGrpSpPr>
        <p:cNvPr id="1" name=""/>
        <p:cNvGrpSpPr/>
        <p:nvPr/>
      </p:nvGrpSpPr>
      <p:grpSpPr>
        <a:xfrm>
          <a:off x="0" y="0"/>
          <a:ext cx="0" cy="0"/>
          <a:chOff x="0" y="0"/>
          <a:chExt cx="0" cy="0"/>
        </a:xfrm>
      </p:grpSpPr>
      <p:sp>
        <p:nvSpPr>
          <p:cNvPr id="46" name="Title Text"/>
          <p:cNvSpPr txBox="1">
            <a:spLocks noGrp="1"/>
          </p:cNvSpPr>
          <p:nvPr>
            <p:ph type="title"/>
          </p:nvPr>
        </p:nvSpPr>
        <p:spPr>
          <a:xfrm>
            <a:off x="326080" y="845418"/>
            <a:ext cx="20478970" cy="1512735"/>
          </a:xfrm>
          <a:prstGeom prst="rect">
            <a:avLst/>
          </a:prstGeom>
        </p:spPr>
        <p:txBody>
          <a:bodyPr/>
          <a:lstStyle/>
          <a:p>
            <a:r>
              <a:t>Title Text</a:t>
            </a:r>
          </a:p>
        </p:txBody>
      </p:sp>
      <p:sp>
        <p:nvSpPr>
          <p:cNvPr id="47" name="Body Level One…"/>
          <p:cNvSpPr txBox="1">
            <a:spLocks noGrp="1"/>
          </p:cNvSpPr>
          <p:nvPr>
            <p:ph type="body" sz="quarter" idx="1" hasCustomPrompt="1"/>
          </p:nvPr>
        </p:nvSpPr>
        <p:spPr>
          <a:xfrm>
            <a:off x="326080" y="2504665"/>
            <a:ext cx="13369261" cy="1476319"/>
          </a:xfrm>
          <a:prstGeom prst="rect">
            <a:avLst/>
          </a:prstGeom>
        </p:spPr>
        <p:txBody>
          <a:bodyPr/>
          <a:lstStyle>
            <a:lvl2pPr indent="1039830"/>
            <a:lvl3pPr indent="2079660"/>
          </a:lstStyle>
          <a:p>
            <a:r>
              <a:t>&lt; Name PhD presenter, Name PI(s), affiliation&gt; </a:t>
            </a:r>
          </a:p>
          <a:p>
            <a:pPr lvl="1"/>
            <a:endParaRPr/>
          </a:p>
          <a:p>
            <a:pPr lvl="2"/>
            <a:endParaRPr/>
          </a:p>
          <a:p>
            <a:pPr lvl="3"/>
            <a:endParaRPr/>
          </a:p>
          <a:p>
            <a:pPr lvl="4"/>
            <a:endParaRP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p:nvPr/>
        </p:nvSpPr>
        <p:spPr>
          <a:xfrm>
            <a:off x="12728147" y="29532954"/>
            <a:ext cx="8311468" cy="5007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2317" tIns="32317" rIns="32317" bIns="32317" anchor="b">
            <a:spAutoFit/>
          </a:bodyPr>
          <a:lstStyle>
            <a:lvl1pPr algn="r" defTabSz="1362368">
              <a:defRPr sz="1000" b="1" cap="all">
                <a:solidFill>
                  <a:srgbClr val="929497"/>
                </a:solidFill>
              </a:defRPr>
            </a:lvl1pPr>
          </a:lstStyle>
          <a:p>
            <a:r>
              <a:rPr sz="2830"/>
              <a:t>GC1: AI-Driven Data Science</a:t>
            </a:r>
          </a:p>
        </p:txBody>
      </p:sp>
      <p:pic>
        <p:nvPicPr>
          <p:cNvPr id="3" name="Picture 11" descr="Picture 11"/>
          <p:cNvPicPr>
            <a:picLocks noChangeAspect="1"/>
          </p:cNvPicPr>
          <p:nvPr/>
        </p:nvPicPr>
        <p:blipFill>
          <a:blip r:embed="rId6"/>
          <a:stretch>
            <a:fillRect/>
          </a:stretch>
        </p:blipFill>
        <p:spPr>
          <a:xfrm>
            <a:off x="-168465" y="27491618"/>
            <a:ext cx="2809706" cy="1921641"/>
          </a:xfrm>
          <a:prstGeom prst="rect">
            <a:avLst/>
          </a:prstGeom>
          <a:ln w="12700">
            <a:miter lim="400000"/>
          </a:ln>
        </p:spPr>
      </p:pic>
      <p:sp>
        <p:nvSpPr>
          <p:cNvPr id="4" name="TextBox 14"/>
          <p:cNvSpPr txBox="1"/>
          <p:nvPr/>
        </p:nvSpPr>
        <p:spPr>
          <a:xfrm>
            <a:off x="286994" y="29360606"/>
            <a:ext cx="10508284" cy="5278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9377" rIns="129377">
            <a:spAutoFit/>
          </a:bodyPr>
          <a:lstStyle>
            <a:lvl1pPr>
              <a:defRPr sz="1000" b="1" cap="all">
                <a:solidFill>
                  <a:srgbClr val="36337D"/>
                </a:solidFill>
              </a:defRPr>
            </a:lvl1pPr>
          </a:lstStyle>
          <a:p>
            <a:r>
              <a:rPr sz="2830"/>
              <a:t>WWW.FLANDERSAIRESEARCH.BE</a:t>
            </a:r>
          </a:p>
        </p:txBody>
      </p:sp>
      <p:pic>
        <p:nvPicPr>
          <p:cNvPr id="5" name="Picture 9" descr="Picture 9"/>
          <p:cNvPicPr>
            <a:picLocks noChangeAspect="1"/>
          </p:cNvPicPr>
          <p:nvPr/>
        </p:nvPicPr>
        <p:blipFill>
          <a:blip r:embed="rId7"/>
          <a:stretch>
            <a:fillRect/>
          </a:stretch>
        </p:blipFill>
        <p:spPr>
          <a:xfrm>
            <a:off x="2416616" y="27877504"/>
            <a:ext cx="4572445" cy="1351600"/>
          </a:xfrm>
          <a:prstGeom prst="rect">
            <a:avLst/>
          </a:prstGeom>
          <a:ln w="12700">
            <a:miter lim="400000"/>
          </a:ln>
        </p:spPr>
      </p:pic>
      <p:pic>
        <p:nvPicPr>
          <p:cNvPr id="6" name="Picture 13" descr="Picture 13"/>
          <p:cNvPicPr>
            <a:picLocks noChangeAspect="1"/>
          </p:cNvPicPr>
          <p:nvPr/>
        </p:nvPicPr>
        <p:blipFill>
          <a:blip r:embed="rId8"/>
          <a:stretch>
            <a:fillRect/>
          </a:stretch>
        </p:blipFill>
        <p:spPr>
          <a:xfrm>
            <a:off x="19342931" y="27768420"/>
            <a:ext cx="1639695" cy="1682154"/>
          </a:xfrm>
          <a:prstGeom prst="rect">
            <a:avLst/>
          </a:prstGeom>
          <a:ln w="12700">
            <a:miter lim="400000"/>
          </a:ln>
        </p:spPr>
      </p:pic>
      <p:sp>
        <p:nvSpPr>
          <p:cNvPr id="7" name="Body Level One…"/>
          <p:cNvSpPr txBox="1">
            <a:spLocks noGrp="1"/>
          </p:cNvSpPr>
          <p:nvPr>
            <p:ph type="body" idx="1"/>
          </p:nvPr>
        </p:nvSpPr>
        <p:spPr>
          <a:xfrm>
            <a:off x="376931" y="4138671"/>
            <a:ext cx="20478973" cy="229926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Body Level One</a:t>
            </a:r>
          </a:p>
          <a:p>
            <a:pPr lvl="1"/>
            <a:r>
              <a:t>Body Level Two</a:t>
            </a:r>
          </a:p>
          <a:p>
            <a:pPr lvl="2"/>
            <a:r>
              <a:t>Body Level Three</a:t>
            </a:r>
          </a:p>
          <a:p>
            <a:pPr lvl="3"/>
            <a:r>
              <a:t>Body Level Four</a:t>
            </a:r>
          </a:p>
          <a:p>
            <a:pPr lvl="4"/>
            <a:r>
              <a:t>Body Level Five</a:t>
            </a:r>
          </a:p>
        </p:txBody>
      </p:sp>
      <p:sp>
        <p:nvSpPr>
          <p:cNvPr id="8" name="&lt;Title of your PhD poster&gt;"/>
          <p:cNvSpPr txBox="1">
            <a:spLocks noGrp="1"/>
          </p:cNvSpPr>
          <p:nvPr>
            <p:ph type="title" hasCustomPrompt="1"/>
          </p:nvPr>
        </p:nvSpPr>
        <p:spPr>
          <a:xfrm>
            <a:off x="326080" y="839183"/>
            <a:ext cx="20478970" cy="15189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b">
            <a:normAutofit/>
          </a:bodyPr>
          <a:lstStyle/>
          <a:p>
            <a:r>
              <a:t>&lt;Title of your PhD poster&gt;</a:t>
            </a:r>
          </a:p>
        </p:txBody>
      </p:sp>
      <p:sp>
        <p:nvSpPr>
          <p:cNvPr id="9" name="Slide Number"/>
          <p:cNvSpPr txBox="1">
            <a:spLocks noGrp="1"/>
          </p:cNvSpPr>
          <p:nvPr>
            <p:ph type="sldNum" sz="quarter" idx="2"/>
          </p:nvPr>
        </p:nvSpPr>
        <p:spPr>
          <a:xfrm>
            <a:off x="14721243" y="27753182"/>
            <a:ext cx="603689" cy="614912"/>
          </a:xfrm>
          <a:prstGeom prst="rect">
            <a:avLst/>
          </a:prstGeom>
          <a:ln w="12700">
            <a:miter lim="400000"/>
          </a:ln>
        </p:spPr>
        <p:txBody>
          <a:bodyPr wrap="none" lIns="45719" rIns="45719" anchor="ctr">
            <a:spAutoFit/>
          </a:bodyPr>
          <a:lstStyle>
            <a:lvl1pPr algn="r">
              <a:defRPr sz="3396"/>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txStyles>
    <p:titleStyle>
      <a:lvl1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1pPr>
      <a:lvl2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2pPr>
      <a:lvl3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3pPr>
      <a:lvl4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4pPr>
      <a:lvl5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5pPr>
      <a:lvl6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6pPr>
      <a:lvl7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7pPr>
      <a:lvl8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8pPr>
      <a:lvl9pPr marL="0" marR="0" indent="0" algn="l" defTabSz="2420469" rtl="0" latinLnBrk="0">
        <a:lnSpc>
          <a:spcPct val="100000"/>
        </a:lnSpc>
        <a:spcBef>
          <a:spcPts val="0"/>
        </a:spcBef>
        <a:spcAft>
          <a:spcPts val="0"/>
        </a:spcAft>
        <a:buClrTx/>
        <a:buSzTx/>
        <a:buFontTx/>
        <a:buNone/>
        <a:tabLst/>
        <a:defRPr sz="7923" b="0" i="0" u="none" strike="noStrike" cap="none" spc="0" baseline="0">
          <a:solidFill>
            <a:srgbClr val="36337D"/>
          </a:solidFill>
          <a:uFillTx/>
          <a:latin typeface="Gill Sans Nova"/>
          <a:ea typeface="Gill Sans Nova"/>
          <a:cs typeface="Gill Sans Nova"/>
          <a:sym typeface="Gill Sans Nova"/>
        </a:defRPr>
      </a:lvl9pPr>
    </p:titleStyle>
    <p:bodyStyle>
      <a:lvl1pPr marL="0" marR="0" indent="0" algn="l" defTabSz="2420469" rtl="0" latinLnBrk="0">
        <a:lnSpc>
          <a:spcPct val="100000"/>
        </a:lnSpc>
        <a:spcBef>
          <a:spcPts val="1132"/>
        </a:spcBef>
        <a:spcAft>
          <a:spcPts val="0"/>
        </a:spcAft>
        <a:buClrTx/>
        <a:buSzTx/>
        <a:buFontTx/>
        <a:buNone/>
        <a:tabLst/>
        <a:defRPr sz="5094" b="0" i="0" u="none" strike="noStrike" cap="none" spc="0" baseline="0">
          <a:solidFill>
            <a:srgbClr val="3C3C3B"/>
          </a:solidFill>
          <a:uFillTx/>
          <a:latin typeface="Gill Sans Nova"/>
          <a:ea typeface="Gill Sans Nova"/>
          <a:cs typeface="Gill Sans Nova"/>
          <a:sym typeface="Gill Sans Nova"/>
        </a:defRPr>
      </a:lvl1pPr>
      <a:lvl2pPr marL="0" marR="0" indent="2420469" algn="l" defTabSz="2420469" rtl="0" latinLnBrk="0">
        <a:lnSpc>
          <a:spcPct val="100000"/>
        </a:lnSpc>
        <a:spcBef>
          <a:spcPts val="1132"/>
        </a:spcBef>
        <a:spcAft>
          <a:spcPts val="0"/>
        </a:spcAft>
        <a:buClrTx/>
        <a:buSzTx/>
        <a:buFontTx/>
        <a:buNone/>
        <a:tabLst/>
        <a:defRPr sz="5094" b="0" i="0" u="none" strike="noStrike" cap="none" spc="0" baseline="0">
          <a:solidFill>
            <a:srgbClr val="3C3C3B"/>
          </a:solidFill>
          <a:uFillTx/>
          <a:latin typeface="Gill Sans Nova"/>
          <a:ea typeface="Gill Sans Nova"/>
          <a:cs typeface="Gill Sans Nova"/>
          <a:sym typeface="Gill Sans Nova"/>
        </a:defRPr>
      </a:lvl2pPr>
      <a:lvl3pPr marL="0" marR="0" indent="4840942" algn="l" defTabSz="2420469" rtl="0" latinLnBrk="0">
        <a:lnSpc>
          <a:spcPct val="100000"/>
        </a:lnSpc>
        <a:spcBef>
          <a:spcPts val="1132"/>
        </a:spcBef>
        <a:spcAft>
          <a:spcPts val="0"/>
        </a:spcAft>
        <a:buClrTx/>
        <a:buSzTx/>
        <a:buFontTx/>
        <a:buNone/>
        <a:tabLst/>
        <a:defRPr sz="5094" b="0" i="0" u="none" strike="noStrike" cap="none" spc="0" baseline="0">
          <a:solidFill>
            <a:srgbClr val="3C3C3B"/>
          </a:solidFill>
          <a:uFillTx/>
          <a:latin typeface="Gill Sans Nova"/>
          <a:ea typeface="Gill Sans Nova"/>
          <a:cs typeface="Gill Sans Nova"/>
          <a:sym typeface="Gill Sans Nova"/>
        </a:defRPr>
      </a:lvl3pPr>
      <a:lvl4pPr marL="0" marR="0" indent="3119489" algn="l" defTabSz="2420469" rtl="0" latinLnBrk="0">
        <a:lnSpc>
          <a:spcPct val="100000"/>
        </a:lnSpc>
        <a:spcBef>
          <a:spcPts val="1132"/>
        </a:spcBef>
        <a:spcAft>
          <a:spcPts val="0"/>
        </a:spcAft>
        <a:buClrTx/>
        <a:buSzTx/>
        <a:buFontTx/>
        <a:buNone/>
        <a:tabLst/>
        <a:defRPr sz="5094" b="0" i="0" u="none" strike="noStrike" cap="none" spc="0" baseline="0">
          <a:solidFill>
            <a:srgbClr val="3C3C3B"/>
          </a:solidFill>
          <a:uFillTx/>
          <a:latin typeface="Gill Sans Nova"/>
          <a:ea typeface="Gill Sans Nova"/>
          <a:cs typeface="Gill Sans Nova"/>
          <a:sym typeface="Gill Sans Nova"/>
        </a:defRPr>
      </a:lvl4pPr>
      <a:lvl5pPr marL="10433059" marR="0" indent="-751179" algn="l" defTabSz="2420469" rtl="0" latinLnBrk="0">
        <a:lnSpc>
          <a:spcPct val="100000"/>
        </a:lnSpc>
        <a:spcBef>
          <a:spcPts val="1132"/>
        </a:spcBef>
        <a:spcAft>
          <a:spcPts val="0"/>
        </a:spcAft>
        <a:buClrTx/>
        <a:buSzPct val="100000"/>
        <a:buFontTx/>
        <a:buChar char="▪"/>
        <a:tabLst/>
        <a:defRPr sz="5094" b="0" i="0" u="none" strike="noStrike" cap="none" spc="0" baseline="0">
          <a:solidFill>
            <a:srgbClr val="3C3C3B"/>
          </a:solidFill>
          <a:uFillTx/>
          <a:latin typeface="Gill Sans Nova"/>
          <a:ea typeface="Gill Sans Nova"/>
          <a:cs typeface="Gill Sans Nova"/>
          <a:sym typeface="Gill Sans Nova"/>
        </a:defRPr>
      </a:lvl5pPr>
      <a:lvl6pPr marL="12691113" marR="0" indent="-588763" algn="l" defTabSz="2420469" rtl="0" latinLnBrk="0">
        <a:lnSpc>
          <a:spcPct val="100000"/>
        </a:lnSpc>
        <a:spcBef>
          <a:spcPts val="1132"/>
        </a:spcBef>
        <a:spcAft>
          <a:spcPts val="0"/>
        </a:spcAft>
        <a:buClrTx/>
        <a:buSzPct val="100000"/>
        <a:buFontTx/>
        <a:buChar char="•"/>
        <a:tabLst/>
        <a:defRPr sz="5094" b="0" i="0" u="none" strike="noStrike" cap="none" spc="0" baseline="0">
          <a:solidFill>
            <a:srgbClr val="3C3C3B"/>
          </a:solidFill>
          <a:uFillTx/>
          <a:latin typeface="Gill Sans Nova"/>
          <a:ea typeface="Gill Sans Nova"/>
          <a:cs typeface="Gill Sans Nova"/>
          <a:sym typeface="Gill Sans Nova"/>
        </a:defRPr>
      </a:lvl6pPr>
      <a:lvl7pPr marL="15111582" marR="0" indent="-588763" algn="l" defTabSz="2420469" rtl="0" latinLnBrk="0">
        <a:lnSpc>
          <a:spcPct val="100000"/>
        </a:lnSpc>
        <a:spcBef>
          <a:spcPts val="1132"/>
        </a:spcBef>
        <a:spcAft>
          <a:spcPts val="0"/>
        </a:spcAft>
        <a:buClrTx/>
        <a:buSzPct val="100000"/>
        <a:buFontTx/>
        <a:buChar char="•"/>
        <a:tabLst/>
        <a:defRPr sz="5094" b="0" i="0" u="none" strike="noStrike" cap="none" spc="0" baseline="0">
          <a:solidFill>
            <a:srgbClr val="3C3C3B"/>
          </a:solidFill>
          <a:uFillTx/>
          <a:latin typeface="Gill Sans Nova"/>
          <a:ea typeface="Gill Sans Nova"/>
          <a:cs typeface="Gill Sans Nova"/>
          <a:sym typeface="Gill Sans Nova"/>
        </a:defRPr>
      </a:lvl7pPr>
      <a:lvl8pPr marL="17532054" marR="0" indent="-588763" algn="l" defTabSz="2420469" rtl="0" latinLnBrk="0">
        <a:lnSpc>
          <a:spcPct val="100000"/>
        </a:lnSpc>
        <a:spcBef>
          <a:spcPts val="1132"/>
        </a:spcBef>
        <a:spcAft>
          <a:spcPts val="0"/>
        </a:spcAft>
        <a:buClrTx/>
        <a:buSzPct val="100000"/>
        <a:buFontTx/>
        <a:buChar char="•"/>
        <a:tabLst/>
        <a:defRPr sz="5094" b="0" i="0" u="none" strike="noStrike" cap="none" spc="0" baseline="0">
          <a:solidFill>
            <a:srgbClr val="3C3C3B"/>
          </a:solidFill>
          <a:uFillTx/>
          <a:latin typeface="Gill Sans Nova"/>
          <a:ea typeface="Gill Sans Nova"/>
          <a:cs typeface="Gill Sans Nova"/>
          <a:sym typeface="Gill Sans Nova"/>
        </a:defRPr>
      </a:lvl8pPr>
      <a:lvl9pPr marL="19952521" marR="0" indent="-588760" algn="l" defTabSz="2420469" rtl="0" latinLnBrk="0">
        <a:lnSpc>
          <a:spcPct val="100000"/>
        </a:lnSpc>
        <a:spcBef>
          <a:spcPts val="1132"/>
        </a:spcBef>
        <a:spcAft>
          <a:spcPts val="0"/>
        </a:spcAft>
        <a:buClrTx/>
        <a:buSzPct val="100000"/>
        <a:buFontTx/>
        <a:buChar char="•"/>
        <a:tabLst/>
        <a:defRPr sz="5094" b="0" i="0" u="none" strike="noStrike" cap="none" spc="0" baseline="0">
          <a:solidFill>
            <a:srgbClr val="3C3C3B"/>
          </a:solidFill>
          <a:uFillTx/>
          <a:latin typeface="Gill Sans Nova"/>
          <a:ea typeface="Gill Sans Nova"/>
          <a:cs typeface="Gill Sans Nova"/>
          <a:sym typeface="Gill Sans Nova"/>
        </a:defRPr>
      </a:lvl9pPr>
    </p:bodyStyle>
    <p:otherStyle>
      <a:lvl1pPr marL="0" marR="0" indent="0"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1pPr>
      <a:lvl2pPr marL="0" marR="0" indent="1164406"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2pPr>
      <a:lvl3pPr marL="0" marR="0" indent="2328812"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3pPr>
      <a:lvl4pPr marL="0" marR="0" indent="3493215"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4pPr>
      <a:lvl5pPr marL="0" marR="0" indent="4657624"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5pPr>
      <a:lvl6pPr marL="0" marR="0" indent="5822031"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6pPr>
      <a:lvl7pPr marL="0" marR="0" indent="6986434"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7pPr>
      <a:lvl8pPr marL="0" marR="0" indent="8150843"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8pPr>
      <a:lvl9pPr marL="0" marR="0" indent="9315249" algn="r" defTabSz="1164406" rtl="0" latinLnBrk="0">
        <a:lnSpc>
          <a:spcPct val="100000"/>
        </a:lnSpc>
        <a:spcBef>
          <a:spcPts val="0"/>
        </a:spcBef>
        <a:spcAft>
          <a:spcPts val="0"/>
        </a:spcAft>
        <a:buClrTx/>
        <a:buSzTx/>
        <a:buFontTx/>
        <a:buNone/>
        <a:tabLst/>
        <a:defRPr sz="3396" b="0" i="0" u="none" strike="noStrike" cap="none" spc="0" baseline="0">
          <a:solidFill>
            <a:schemeClr val="tx1"/>
          </a:solidFill>
          <a:uFillTx/>
          <a:latin typeface="+mn-lt"/>
          <a:ea typeface="+mn-ea"/>
          <a:cs typeface="+mn-cs"/>
          <a:sym typeface="Gill Sans Nov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Box 172">
            <a:extLst>
              <a:ext uri="{FF2B5EF4-FFF2-40B4-BE49-F238E27FC236}">
                <a16:creationId xmlns:a16="http://schemas.microsoft.com/office/drawing/2014/main" id="{2C4B4982-E1F7-D2ED-47B2-B7893E42E70C}"/>
              </a:ext>
            </a:extLst>
          </p:cNvPr>
          <p:cNvSpPr txBox="1"/>
          <p:nvPr/>
        </p:nvSpPr>
        <p:spPr>
          <a:xfrm>
            <a:off x="11103652" y="2233973"/>
            <a:ext cx="9835583" cy="247067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411480"/>
            <a:r>
              <a:rPr lang="en-US" sz="2400" dirty="0">
                <a:solidFill>
                  <a:srgbClr val="000000"/>
                </a:solidFill>
                <a:latin typeface="Arial" panose="020B0604020202020204" pitchFamily="34" charset="0"/>
                <a:cs typeface="Arial" panose="020B0604020202020204" pitchFamily="34" charset="0"/>
              </a:rPr>
              <a:t>Technique 2: Metamorphic testing</a:t>
            </a: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r>
              <a:rPr lang="en-US" sz="2000" dirty="0">
                <a:solidFill>
                  <a:srgbClr val="000000"/>
                </a:solidFill>
                <a:latin typeface="Arial" panose="020B0604020202020204" pitchFamily="34" charset="0"/>
                <a:cs typeface="Arial" panose="020B0604020202020204" pitchFamily="34" charset="0"/>
              </a:rPr>
              <a:t>	This technique takes the constraints of the problem and turns them into 	equivalent but complex constraints. For example, a ‘variable1 == 4’ will be 	changed into ‘(variable1 &gt;= 4) and (variable1 =&lt; 4)’</a:t>
            </a:r>
          </a:p>
          <a:p>
            <a:pPr defTabSz="411480"/>
            <a:r>
              <a:rPr lang="en-US" sz="2000" dirty="0">
                <a:solidFill>
                  <a:srgbClr val="000000"/>
                </a:solidFill>
                <a:latin typeface="Arial" panose="020B0604020202020204" pitchFamily="34" charset="0"/>
                <a:cs typeface="Arial" panose="020B0604020202020204" pitchFamily="34" charset="0"/>
              </a:rPr>
              <a:t>	In total 30 metamorphic transformations were implemented and can be reformed 	on already transformed constraints to built even more complex ones.</a:t>
            </a: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r>
              <a:rPr lang="en-US" sz="2400" dirty="0">
                <a:solidFill>
                  <a:srgbClr val="000000"/>
                </a:solidFill>
                <a:latin typeface="Arial" panose="020B0604020202020204" pitchFamily="34" charset="0"/>
                <a:cs typeface="Arial" panose="020B0604020202020204" pitchFamily="34" charset="0"/>
              </a:rPr>
              <a:t>Technique 3: Differential testing</a:t>
            </a:r>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r>
              <a:rPr lang="en-US" sz="2000" dirty="0">
                <a:solidFill>
                  <a:srgbClr val="000000"/>
                </a:solidFill>
                <a:latin typeface="Arial" panose="020B0604020202020204" pitchFamily="34" charset="0"/>
                <a:cs typeface="Arial" panose="020B0604020202020204" pitchFamily="34" charset="0"/>
              </a:rPr>
              <a:t>	The last technique moves away from the fuzz testing world since no changes were 	made to the seed inputs. Instead of changing constraints, here the advantage of 	having 	multiple solvers is used.</a:t>
            </a: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400" dirty="0">
              <a:solidFill>
                <a:srgbClr val="000000"/>
              </a:solidFill>
              <a:latin typeface="Arial" panose="020B0604020202020204" pitchFamily="34" charset="0"/>
              <a:cs typeface="Arial" panose="020B0604020202020204" pitchFamily="34" charset="0"/>
            </a:endParaRPr>
          </a:p>
          <a:p>
            <a:pPr defTabSz="411480"/>
            <a:r>
              <a:rPr lang="en-US" sz="2800" dirty="0">
                <a:solidFill>
                  <a:srgbClr val="000000"/>
                </a:solidFill>
                <a:latin typeface="Arial" panose="020B0604020202020204" pitchFamily="34" charset="0"/>
                <a:cs typeface="Arial" panose="020B0604020202020204" pitchFamily="34" charset="0"/>
              </a:rPr>
              <a:t>Results</a:t>
            </a:r>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r>
              <a:rPr lang="en-US" sz="2000" dirty="0">
                <a:solidFill>
                  <a:srgbClr val="000000"/>
                </a:solidFill>
                <a:latin typeface="Arial" panose="020B0604020202020204" pitchFamily="34" charset="0"/>
                <a:cs typeface="Arial" panose="020B0604020202020204" pitchFamily="34" charset="0"/>
              </a:rPr>
              <a:t>	The table below shows the found bugs, around two-thirds of the bugs were the 	result of a crash, the others are more critical and result in a wrong output. The 	bugs found surrounding the OR-Tools solver were also found in the Gurobi solver 	this due to both solver sharing a substantial amount of code in the transformations 	of CPMpy. Of the techniques used CTORM found </a:t>
            </a:r>
            <a:r>
              <a:rPr lang="en-US" sz="2000" b="1" dirty="0">
                <a:solidFill>
                  <a:srgbClr val="000000"/>
                </a:solidFill>
                <a:latin typeface="Arial" panose="020B0604020202020204" pitchFamily="34" charset="0"/>
                <a:cs typeface="Arial" panose="020B0604020202020204" pitchFamily="34" charset="0"/>
              </a:rPr>
              <a:t>10</a:t>
            </a:r>
            <a:r>
              <a:rPr lang="en-US" sz="2000" dirty="0">
                <a:solidFill>
                  <a:srgbClr val="000000"/>
                </a:solidFill>
                <a:latin typeface="Arial" panose="020B0604020202020204" pitchFamily="34" charset="0"/>
                <a:cs typeface="Arial" panose="020B0604020202020204" pitchFamily="34" charset="0"/>
              </a:rPr>
              <a:t> bugs, metamorphic testing 	found the most bug at </a:t>
            </a:r>
            <a:r>
              <a:rPr lang="en-US" sz="2000" b="1" dirty="0">
                <a:solidFill>
                  <a:srgbClr val="000000"/>
                </a:solidFill>
                <a:latin typeface="Arial" panose="020B0604020202020204" pitchFamily="34" charset="0"/>
                <a:cs typeface="Arial" panose="020B0604020202020204" pitchFamily="34" charset="0"/>
              </a:rPr>
              <a:t>13</a:t>
            </a:r>
            <a:r>
              <a:rPr lang="en-US" sz="2000" dirty="0">
                <a:solidFill>
                  <a:srgbClr val="000000"/>
                </a:solidFill>
                <a:latin typeface="Arial" panose="020B0604020202020204" pitchFamily="34" charset="0"/>
                <a:cs typeface="Arial" panose="020B0604020202020204" pitchFamily="34" charset="0"/>
              </a:rPr>
              <a:t> and differential testing found </a:t>
            </a:r>
            <a:r>
              <a:rPr lang="en-US" sz="2000" b="1" dirty="0">
                <a:solidFill>
                  <a:srgbClr val="000000"/>
                </a:solidFill>
                <a:latin typeface="Arial" panose="020B0604020202020204" pitchFamily="34" charset="0"/>
                <a:cs typeface="Arial" panose="020B0604020202020204" pitchFamily="34" charset="0"/>
              </a:rPr>
              <a:t>11</a:t>
            </a:r>
            <a:r>
              <a:rPr lang="en-US" sz="2000" dirty="0">
                <a:solidFill>
                  <a:srgbClr val="000000"/>
                </a:solidFill>
                <a:latin typeface="Arial" panose="020B0604020202020204" pitchFamily="34" charset="0"/>
                <a:cs typeface="Arial" panose="020B0604020202020204" pitchFamily="34" charset="0"/>
              </a:rPr>
              <a:t> out of 19 total found 	bugs.</a:t>
            </a: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1950" dirty="0">
              <a:solidFill>
                <a:srgbClr val="000000"/>
              </a:solidFill>
              <a:latin typeface="Arial" panose="020B0604020202020204" pitchFamily="34" charset="0"/>
              <a:cs typeface="Arial" panose="020B0604020202020204" pitchFamily="34" charset="0"/>
            </a:endParaRPr>
          </a:p>
          <a:p>
            <a:pPr defTabSz="411480"/>
            <a:r>
              <a:rPr lang="en-US" sz="2800" dirty="0">
                <a:solidFill>
                  <a:srgbClr val="000000"/>
                </a:solidFill>
                <a:latin typeface="Arial" panose="020B0604020202020204" pitchFamily="34" charset="0"/>
                <a:cs typeface="Arial" panose="020B0604020202020204" pitchFamily="34" charset="0"/>
              </a:rPr>
              <a:t>Conclusion</a:t>
            </a: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r>
              <a:rPr lang="en-GB" sz="2000" dirty="0">
                <a:solidFill>
                  <a:srgbClr val="000000"/>
                </a:solidFill>
                <a:latin typeface="Arial" panose="020B0604020202020204" pitchFamily="34" charset="0"/>
                <a:cs typeface="Arial" panose="020B0604020202020204" pitchFamily="34" charset="0"/>
              </a:rPr>
              <a:t>	None of the techniques got a perfect score, meaning that when looking for all bugs 	a combination of tools will be needed. As in the real world there is no silver bullet 	on bug catching. This does not take away the utility of each of the techniques 	used. CTORM is relatively easy to turn on and to forget about until it is done.	Metamorphic testing can be used to guide the fuzz tester on a specific code 	area 	by choosing which metamorphic transformations used. Differential testing is easy 	to set up and to test between similar solvers.</a:t>
            </a:r>
            <a:endParaRPr lang="en-US" sz="2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r>
              <a:rPr lang="en-US" sz="2800" dirty="0">
                <a:solidFill>
                  <a:srgbClr val="000000"/>
                </a:solidFill>
                <a:latin typeface="Arial" panose="020B0604020202020204" pitchFamily="34" charset="0"/>
                <a:cs typeface="Arial" panose="020B0604020202020204" pitchFamily="34" charset="0"/>
              </a:rPr>
              <a:t>Future Work</a:t>
            </a:r>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r>
              <a:rPr lang="en-GB" sz="2000" dirty="0">
                <a:solidFill>
                  <a:srgbClr val="000000"/>
                </a:solidFill>
                <a:effectLst/>
                <a:latin typeface="Arial" panose="020B0604020202020204" pitchFamily="34" charset="0"/>
              </a:rPr>
              <a:t>	Most interesting is fuzz testing the configuration space of the solvers on top of 	fuzz testing the input, as discussed by </a:t>
            </a:r>
            <a:r>
              <a:rPr lang="en-US" sz="2000" dirty="0">
                <a:solidFill>
                  <a:srgbClr val="000000"/>
                </a:solidFill>
                <a:effectLst/>
                <a:latin typeface="Arial" panose="020B0604020202020204" pitchFamily="34" charset="0"/>
              </a:rPr>
              <a:t>Peisen Yao et al.</a:t>
            </a:r>
            <a:r>
              <a:rPr lang="en-GB" sz="2000" dirty="0">
                <a:solidFill>
                  <a:srgbClr val="000000"/>
                </a:solidFill>
                <a:effectLst/>
                <a:latin typeface="Arial" panose="020B0604020202020204" pitchFamily="34" charset="0"/>
              </a:rPr>
              <a:t> [2]. For example, there 	could be bugs that only occur when certain optimizations are turned on or off like: 	dynamic symmetry breaking or others.</a:t>
            </a:r>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0B0D1329-1C43-FC3B-EA7B-9C38A30CA426}"/>
              </a:ext>
            </a:extLst>
          </p:cNvPr>
          <p:cNvSpPr/>
          <p:nvPr/>
        </p:nvSpPr>
        <p:spPr>
          <a:xfrm>
            <a:off x="1719192" y="18385352"/>
            <a:ext cx="7822675" cy="2885463"/>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1148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endParaRPr>
          </a:p>
        </p:txBody>
      </p:sp>
      <p:sp>
        <p:nvSpPr>
          <p:cNvPr id="57" name="Title 1"/>
          <p:cNvSpPr txBox="1">
            <a:spLocks noGrp="1"/>
          </p:cNvSpPr>
          <p:nvPr>
            <p:ph type="title"/>
          </p:nvPr>
        </p:nvSpPr>
        <p:spPr>
          <a:xfrm>
            <a:off x="6522980" y="498407"/>
            <a:ext cx="12192820" cy="1075391"/>
          </a:xfrm>
          <a:prstGeom prst="rect">
            <a:avLst/>
          </a:prstGeom>
        </p:spPr>
        <p:txBody>
          <a:bodyPr>
            <a:noAutofit/>
          </a:bodyPr>
          <a:lstStyle>
            <a:lvl1pPr defTabSz="829689">
              <a:defRPr sz="1940"/>
            </a:lvl1pPr>
          </a:lstStyle>
          <a:p>
            <a:pPr algn="ctr"/>
            <a:r>
              <a:rPr lang="en-GB" sz="5800" dirty="0"/>
              <a:t>Fuzz Testing of Constraint Programming</a:t>
            </a:r>
            <a:endParaRPr lang="en-US" sz="5800" dirty="0"/>
          </a:p>
        </p:txBody>
      </p:sp>
      <p:sp>
        <p:nvSpPr>
          <p:cNvPr id="58" name="Text Placeholder 6"/>
          <p:cNvSpPr txBox="1">
            <a:spLocks noGrp="1"/>
          </p:cNvSpPr>
          <p:nvPr>
            <p:ph type="body" sz="quarter" idx="1"/>
          </p:nvPr>
        </p:nvSpPr>
        <p:spPr>
          <a:xfrm>
            <a:off x="16984973" y="932667"/>
            <a:ext cx="4319773" cy="615553"/>
          </a:xfrm>
          <a:prstGeom prst="rect">
            <a:avLst/>
          </a:prstGeom>
        </p:spPr>
        <p:txBody>
          <a:bodyPr>
            <a:spAutoFit/>
          </a:bodyPr>
          <a:lstStyle>
            <a:lvl1pPr>
              <a:spcBef>
                <a:spcPts val="300"/>
              </a:spcBef>
              <a:defRPr sz="1400" b="1">
                <a:solidFill>
                  <a:srgbClr val="36337D"/>
                </a:solidFill>
              </a:defRPr>
            </a:lvl1pPr>
          </a:lstStyle>
          <a:p>
            <a:pPr algn="r"/>
            <a:r>
              <a:rPr lang="en-US" sz="1800" dirty="0"/>
              <a:t>ing. Ruben Kindt</a:t>
            </a:r>
            <a:br>
              <a:rPr lang="en-US" sz="1800" dirty="0"/>
            </a:br>
            <a:r>
              <a:rPr lang="en-US" sz="1600" dirty="0"/>
              <a:t>Prof. dr. T. Guns, Ir. I. Bleukx</a:t>
            </a:r>
          </a:p>
        </p:txBody>
      </p:sp>
      <p:sp>
        <p:nvSpPr>
          <p:cNvPr id="59" name="Line"/>
          <p:cNvSpPr/>
          <p:nvPr/>
        </p:nvSpPr>
        <p:spPr>
          <a:xfrm>
            <a:off x="40712" y="1717914"/>
            <a:ext cx="21383631" cy="3"/>
          </a:xfrm>
          <a:prstGeom prst="line">
            <a:avLst/>
          </a:prstGeom>
          <a:ln w="25400">
            <a:solidFill>
              <a:schemeClr val="accent1"/>
            </a:solidFill>
          </a:ln>
          <a:effectLst>
            <a:outerShdw blurRad="38100" dist="20000" dir="5400000" rotWithShape="0">
              <a:srgbClr val="000000">
                <a:alpha val="38000"/>
              </a:srgbClr>
            </a:outerShdw>
          </a:effectLst>
        </p:spPr>
        <p:txBody>
          <a:bodyPr lIns="129377" rIns="129377"/>
          <a:lstStyle/>
          <a:p>
            <a:endParaRPr lang="en-US" sz="12825"/>
          </a:p>
        </p:txBody>
      </p:sp>
      <p:pic>
        <p:nvPicPr>
          <p:cNvPr id="60" name="Afbeelding 7" descr="Afbeelding 7"/>
          <p:cNvPicPr>
            <a:picLocks noChangeAspect="1"/>
          </p:cNvPicPr>
          <p:nvPr/>
        </p:nvPicPr>
        <p:blipFill>
          <a:blip r:embed="rId3"/>
          <a:stretch>
            <a:fillRect/>
          </a:stretch>
        </p:blipFill>
        <p:spPr>
          <a:xfrm>
            <a:off x="369597" y="477632"/>
            <a:ext cx="3063952" cy="1093085"/>
          </a:xfrm>
          <a:prstGeom prst="rect">
            <a:avLst/>
          </a:prstGeom>
          <a:ln w="12700">
            <a:miter lim="400000"/>
          </a:ln>
        </p:spPr>
      </p:pic>
      <p:pic>
        <p:nvPicPr>
          <p:cNvPr id="61" name="Graphic 10" descr="Graphic 10"/>
          <p:cNvPicPr>
            <a:picLocks noChangeAspect="1"/>
          </p:cNvPicPr>
          <p:nvPr/>
        </p:nvPicPr>
        <p:blipFill>
          <a:blip r:embed="rId4"/>
          <a:stretch>
            <a:fillRect/>
          </a:stretch>
        </p:blipFill>
        <p:spPr>
          <a:xfrm>
            <a:off x="3687568" y="67880"/>
            <a:ext cx="2637873" cy="1558468"/>
          </a:xfrm>
          <a:prstGeom prst="rect">
            <a:avLst/>
          </a:prstGeom>
          <a:ln w="12700">
            <a:miter lim="400000"/>
          </a:ln>
        </p:spPr>
      </p:pic>
      <p:cxnSp>
        <p:nvCxnSpPr>
          <p:cNvPr id="7" name="Straight Connector 6">
            <a:extLst>
              <a:ext uri="{FF2B5EF4-FFF2-40B4-BE49-F238E27FC236}">
                <a16:creationId xmlns:a16="http://schemas.microsoft.com/office/drawing/2014/main" id="{C30E2F51-E988-7A5C-3F42-C71AF938CE10}"/>
              </a:ext>
            </a:extLst>
          </p:cNvPr>
          <p:cNvCxnSpPr>
            <a:cxnSpLocks/>
          </p:cNvCxnSpPr>
          <p:nvPr/>
        </p:nvCxnSpPr>
        <p:spPr>
          <a:xfrm>
            <a:off x="10691812" y="1717914"/>
            <a:ext cx="80373" cy="24542652"/>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5" name="TextBox 14">
            <a:extLst>
              <a:ext uri="{FF2B5EF4-FFF2-40B4-BE49-F238E27FC236}">
                <a16:creationId xmlns:a16="http://schemas.microsoft.com/office/drawing/2014/main" id="{92A8A40A-7EC1-8A0D-20E4-59A347C53C8D}"/>
              </a:ext>
            </a:extLst>
          </p:cNvPr>
          <p:cNvSpPr txBox="1"/>
          <p:nvPr/>
        </p:nvSpPr>
        <p:spPr>
          <a:xfrm>
            <a:off x="504627" y="2265299"/>
            <a:ext cx="9586795" cy="167254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Motivation</a:t>
            </a:r>
          </a:p>
          <a:p>
            <a:pPr marL="0" marR="0" indent="0" algn="l" defTabSz="411480" rtl="0" fontAlgn="auto" latinLnBrk="0"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a:p>
            <a:pPr marL="0" marR="0" indent="0" algn="l" defTabSz="41148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	Given a program that returns the solutions on mathematical and logical problems 	with complex constraints, how can we test that it always give the correct 	solution?</a:t>
            </a:r>
          </a:p>
          <a:p>
            <a:pPr marL="0" marR="0" indent="0" algn="l" defTabSz="411480" rtl="0" fontAlgn="auto" latinLnBrk="0" hangingPunct="0">
              <a:lnSpc>
                <a:spcPct val="100000"/>
              </a:lnSpc>
              <a:spcBef>
                <a:spcPts val="0"/>
              </a:spcBef>
              <a:spcAft>
                <a:spcPts val="0"/>
              </a:spcAft>
              <a:buClrTx/>
              <a:buSzTx/>
              <a:buFontTx/>
              <a:buNone/>
              <a:tabLst/>
            </a:pPr>
            <a:endParaRPr lang="en-US" sz="2000" dirty="0">
              <a:solidFill>
                <a:srgbClr val="000000"/>
              </a:solidFill>
              <a:latin typeface="Arial" panose="020B0604020202020204" pitchFamily="34" charset="0"/>
              <a:cs typeface="Arial" panose="020B0604020202020204" pitchFamily="34" charset="0"/>
            </a:endParaRPr>
          </a:p>
          <a:p>
            <a:pPr lvl="6" indent="0" defTabSz="411480"/>
            <a:r>
              <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	Code review? 		(</a:t>
            </a:r>
            <a:r>
              <a:rPr kumimoji="0" lang="en-US" sz="1600" b="0" i="0" u="none" strike="noStrike" cap="none" spc="0" normalizeH="0" baseline="0" dirty="0">
                <a:ln>
                  <a:noFill/>
                </a:ln>
                <a:solidFill>
                  <a:srgbClr val="FF0000"/>
                </a:solidFill>
                <a:effectLst/>
                <a:uFillTx/>
                <a:latin typeface="Arial" panose="020B0604020202020204" pitchFamily="34" charset="0"/>
                <a:cs typeface="Arial" panose="020B0604020202020204" pitchFamily="34" charset="0"/>
                <a:sym typeface="Gill Sans Nova"/>
              </a:rPr>
              <a:t>Hard to find complex combinations bugs</a:t>
            </a:r>
            <a:r>
              <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a:t>
            </a:r>
            <a:r>
              <a:rPr kumimoji="0" lang="en-US" sz="1600" b="0" i="0" u="none" strike="noStrike" cap="none" spc="0" normalizeH="0" baseline="0" dirty="0">
                <a:ln>
                  <a:noFill/>
                </a:ln>
                <a:solidFill>
                  <a:srgbClr val="00B050"/>
                </a:solidFill>
                <a:effectLst/>
                <a:uFillTx/>
                <a:latin typeface="Arial" panose="020B0604020202020204" pitchFamily="34" charset="0"/>
                <a:cs typeface="Arial" panose="020B0604020202020204" pitchFamily="34" charset="0"/>
                <a:sym typeface="Gill Sans Nova"/>
              </a:rPr>
              <a:t> </a:t>
            </a:r>
            <a:r>
              <a:rPr kumimoji="0" lang="en-US" sz="1600" b="0" i="0" u="none" strike="noStrike" cap="none" spc="0" normalizeH="0" baseline="0" dirty="0">
                <a:ln>
                  <a:noFill/>
                </a:ln>
                <a:solidFill>
                  <a:srgbClr val="008A3E"/>
                </a:solidFill>
                <a:effectLst/>
                <a:uFillTx/>
                <a:latin typeface="Arial" panose="020B0604020202020204" pitchFamily="34" charset="0"/>
                <a:cs typeface="Arial" panose="020B0604020202020204" pitchFamily="34" charset="0"/>
                <a:sym typeface="Gill Sans Nova"/>
              </a:rPr>
              <a:t>Second pair of eyes</a:t>
            </a:r>
            <a:r>
              <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a:t>
            </a:r>
          </a:p>
          <a:p>
            <a:pPr lvl="6" indent="0" defTabSz="411480"/>
            <a:r>
              <a:rPr lang="en-US" sz="1600" dirty="0">
                <a:solidFill>
                  <a:srgbClr val="000000"/>
                </a:solidFill>
                <a:latin typeface="Arial" panose="020B0604020202020204" pitchFamily="34" charset="0"/>
                <a:cs typeface="Arial" panose="020B0604020202020204" pitchFamily="34" charset="0"/>
              </a:rPr>
              <a:t>	Regression tests?		(</a:t>
            </a:r>
            <a:r>
              <a:rPr lang="en-US" sz="1600" dirty="0">
                <a:solidFill>
                  <a:srgbClr val="FF0000"/>
                </a:solidFill>
                <a:latin typeface="Arial" panose="020B0604020202020204" pitchFamily="34" charset="0"/>
                <a:cs typeface="Arial" panose="020B0604020202020204" pitchFamily="34" charset="0"/>
              </a:rPr>
              <a:t>No focus on finding new bugs</a:t>
            </a:r>
            <a:r>
              <a:rPr lang="en-US" sz="1600" dirty="0">
                <a:solidFill>
                  <a:srgbClr val="000000"/>
                </a:solidFill>
                <a:latin typeface="Arial" panose="020B0604020202020204" pitchFamily="34" charset="0"/>
                <a:cs typeface="Arial" panose="020B0604020202020204" pitchFamily="34" charset="0"/>
              </a:rPr>
              <a:t>, </a:t>
            </a:r>
            <a:r>
              <a:rPr lang="en-US" sz="1600" dirty="0">
                <a:solidFill>
                  <a:srgbClr val="008A3E"/>
                </a:solidFill>
                <a:latin typeface="Arial" panose="020B0604020202020204" pitchFamily="34" charset="0"/>
                <a:cs typeface="Arial" panose="020B0604020202020204" pitchFamily="34" charset="0"/>
              </a:rPr>
              <a:t>Once made is automatic</a:t>
            </a:r>
            <a:r>
              <a:rPr lang="en-US" sz="1600" dirty="0">
                <a:solidFill>
                  <a:srgbClr val="000000"/>
                </a:solidFill>
                <a:latin typeface="Arial" panose="020B0604020202020204" pitchFamily="34" charset="0"/>
                <a:cs typeface="Arial" panose="020B0604020202020204" pitchFamily="34" charset="0"/>
              </a:rPr>
              <a:t>)</a:t>
            </a:r>
            <a:endPar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a:p>
            <a:pPr lvl="6" indent="0" defTabSz="411480"/>
            <a:r>
              <a:rPr lang="en-US" sz="1600" dirty="0">
                <a:solidFill>
                  <a:srgbClr val="000000"/>
                </a:solidFill>
                <a:latin typeface="Arial" panose="020B0604020202020204" pitchFamily="34" charset="0"/>
                <a:cs typeface="Arial" panose="020B0604020202020204" pitchFamily="34" charset="0"/>
              </a:rPr>
              <a:t>	Unit tests?			(</a:t>
            </a:r>
            <a:r>
              <a:rPr lang="en-US" sz="1600" dirty="0">
                <a:solidFill>
                  <a:srgbClr val="FF0000"/>
                </a:solidFill>
                <a:latin typeface="Arial" panose="020B0604020202020204" pitchFamily="34" charset="0"/>
                <a:cs typeface="Arial" panose="020B0604020202020204" pitchFamily="34" charset="0"/>
              </a:rPr>
              <a:t>No bigger picture view</a:t>
            </a:r>
            <a:r>
              <a:rPr lang="en-US" sz="1600" dirty="0">
                <a:solidFill>
                  <a:srgbClr val="000000"/>
                </a:solidFill>
                <a:latin typeface="Arial" panose="020B0604020202020204" pitchFamily="34" charset="0"/>
                <a:cs typeface="Arial" panose="020B0604020202020204" pitchFamily="34" charset="0"/>
              </a:rPr>
              <a:t>,</a:t>
            </a:r>
            <a:r>
              <a:rPr lang="en-US" sz="1600" dirty="0">
                <a:solidFill>
                  <a:srgbClr val="FF0000"/>
                </a:solidFill>
                <a:latin typeface="Arial" panose="020B0604020202020204" pitchFamily="34" charset="0"/>
                <a:cs typeface="Arial" panose="020B0604020202020204" pitchFamily="34" charset="0"/>
              </a:rPr>
              <a:t> </a:t>
            </a:r>
            <a:r>
              <a:rPr lang="en-US" sz="1600" dirty="0">
                <a:solidFill>
                  <a:srgbClr val="008A3E"/>
                </a:solidFill>
                <a:latin typeface="Arial" panose="020B0604020202020204" pitchFamily="34" charset="0"/>
                <a:cs typeface="Arial" panose="020B0604020202020204" pitchFamily="34" charset="0"/>
              </a:rPr>
              <a:t>Easier to make</a:t>
            </a:r>
            <a:r>
              <a:rPr lang="en-US" sz="1600" dirty="0">
                <a:solidFill>
                  <a:srgbClr val="000000"/>
                </a:solidFill>
                <a:latin typeface="Arial" panose="020B0604020202020204" pitchFamily="34" charset="0"/>
                <a:cs typeface="Arial" panose="020B0604020202020204" pitchFamily="34" charset="0"/>
              </a:rPr>
              <a:t>)</a:t>
            </a:r>
          </a:p>
          <a:p>
            <a:pPr lvl="6" indent="0" defTabSz="411480"/>
            <a:r>
              <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	Integration tests?		(</a:t>
            </a:r>
            <a:r>
              <a:rPr kumimoji="0" lang="en-US" sz="1600" b="0" i="0" u="none" strike="noStrike" cap="none" spc="0" normalizeH="0" baseline="0" dirty="0">
                <a:ln>
                  <a:noFill/>
                </a:ln>
                <a:solidFill>
                  <a:srgbClr val="FF0000"/>
                </a:solidFill>
                <a:effectLst/>
                <a:uFillTx/>
                <a:latin typeface="Arial" panose="020B0604020202020204" pitchFamily="34" charset="0"/>
                <a:cs typeface="Arial" panose="020B0604020202020204" pitchFamily="34" charset="0"/>
                <a:sym typeface="Gill Sans Nova"/>
              </a:rPr>
              <a:t>Combinatorial explosions to test</a:t>
            </a:r>
            <a:r>
              <a:rPr kumimoji="0" lang="en-GB"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a:t>
            </a:r>
            <a:r>
              <a:rPr kumimoji="0" lang="en-GB" sz="1600" b="0" i="0" u="none" strike="noStrike" cap="none" spc="0" normalizeH="0" baseline="0" dirty="0">
                <a:ln>
                  <a:noFill/>
                </a:ln>
                <a:solidFill>
                  <a:srgbClr val="FF0000"/>
                </a:solidFill>
                <a:effectLst/>
                <a:uFillTx/>
                <a:latin typeface="Arial" panose="020B0604020202020204" pitchFamily="34" charset="0"/>
                <a:cs typeface="Arial" panose="020B0604020202020204" pitchFamily="34" charset="0"/>
                <a:sym typeface="Gill Sans Nova"/>
              </a:rPr>
              <a:t> </a:t>
            </a:r>
            <a:r>
              <a:rPr kumimoji="0" lang="en-GB" sz="1600" b="0" i="0" u="none" strike="noStrike" cap="none" spc="0" normalizeH="0" baseline="0" dirty="0">
                <a:ln>
                  <a:noFill/>
                </a:ln>
                <a:solidFill>
                  <a:srgbClr val="008A3E"/>
                </a:solidFill>
                <a:effectLst/>
                <a:uFillTx/>
                <a:latin typeface="Arial" panose="020B0604020202020204" pitchFamily="34" charset="0"/>
                <a:cs typeface="Arial" panose="020B0604020202020204" pitchFamily="34" charset="0"/>
                <a:sym typeface="Gill Sans Nova"/>
              </a:rPr>
              <a:t>Better at finding </a:t>
            </a:r>
            <a:r>
              <a:rPr kumimoji="0" lang="en-US" sz="1600" b="0" i="0" u="none" strike="noStrike" cap="none" spc="0" normalizeH="0" baseline="0" dirty="0">
                <a:ln>
                  <a:noFill/>
                </a:ln>
                <a:solidFill>
                  <a:srgbClr val="008A3E"/>
                </a:solidFill>
                <a:effectLst/>
                <a:uFillTx/>
                <a:latin typeface="Arial" panose="020B0604020202020204" pitchFamily="34" charset="0"/>
                <a:cs typeface="Arial" panose="020B0604020202020204" pitchFamily="34" charset="0"/>
                <a:sym typeface="Gill Sans Nova"/>
              </a:rPr>
              <a:t>complex bugs</a:t>
            </a:r>
            <a:r>
              <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a:t>
            </a:r>
          </a:p>
          <a:p>
            <a:pPr lvl="6" indent="0" defTabSz="411480"/>
            <a:r>
              <a:rPr lang="en-US" sz="1600" dirty="0">
                <a:solidFill>
                  <a:srgbClr val="000000"/>
                </a:solidFill>
                <a:latin typeface="Arial" panose="020B0604020202020204" pitchFamily="34" charset="0"/>
                <a:cs typeface="Arial" panose="020B0604020202020204" pitchFamily="34" charset="0"/>
              </a:rPr>
              <a:t>	Fuzz tests?			(</a:t>
            </a:r>
            <a:r>
              <a:rPr lang="en-US" sz="1600" dirty="0">
                <a:solidFill>
                  <a:srgbClr val="FF0000"/>
                </a:solidFill>
                <a:latin typeface="Arial" panose="020B0604020202020204" pitchFamily="34" charset="0"/>
                <a:cs typeface="Arial" panose="020B0604020202020204" pitchFamily="34" charset="0"/>
              </a:rPr>
              <a:t>Inf. runtime needed</a:t>
            </a:r>
            <a:r>
              <a:rPr lang="en-US" sz="1600" dirty="0">
                <a:solidFill>
                  <a:srgbClr val="000000"/>
                </a:solidFill>
                <a:latin typeface="Arial" panose="020B0604020202020204" pitchFamily="34" charset="0"/>
                <a:cs typeface="Arial" panose="020B0604020202020204" pitchFamily="34" charset="0"/>
              </a:rPr>
              <a:t>, </a:t>
            </a:r>
            <a:r>
              <a:rPr lang="en-US" sz="1600" dirty="0">
                <a:solidFill>
                  <a:srgbClr val="008A3E"/>
                </a:solidFill>
                <a:latin typeface="Arial" panose="020B0604020202020204" pitchFamily="34" charset="0"/>
                <a:cs typeface="Arial" panose="020B0604020202020204" pitchFamily="34" charset="0"/>
              </a:rPr>
              <a:t>Excels in testing </a:t>
            </a:r>
            <a:r>
              <a:rPr kumimoji="0" lang="en-US" sz="1600" b="0" i="0" u="none" strike="noStrike" cap="none" spc="0" normalizeH="0" baseline="0" dirty="0">
                <a:ln>
                  <a:noFill/>
                </a:ln>
                <a:solidFill>
                  <a:srgbClr val="008A3E"/>
                </a:solidFill>
                <a:effectLst/>
                <a:uFillTx/>
                <a:latin typeface="Arial" panose="020B0604020202020204" pitchFamily="34" charset="0"/>
                <a:cs typeface="Arial" panose="020B0604020202020204" pitchFamily="34" charset="0"/>
                <a:sym typeface="Gill Sans Nova"/>
              </a:rPr>
              <a:t>complex combinations inputs</a:t>
            </a:r>
            <a:r>
              <a:rPr lang="en-US" sz="1600" dirty="0">
                <a:solidFill>
                  <a:srgbClr val="000000"/>
                </a:solidFill>
                <a:latin typeface="Arial" panose="020B0604020202020204" pitchFamily="34" charset="0"/>
                <a:cs typeface="Arial" panose="020B0604020202020204" pitchFamily="34" charset="0"/>
              </a:rPr>
              <a:t>)</a:t>
            </a:r>
          </a:p>
          <a:p>
            <a:pPr lvl="6" indent="0" defTabSz="411480"/>
            <a:endParaRPr lang="en-US" sz="2000" dirty="0">
              <a:solidFill>
                <a:srgbClr val="000000"/>
              </a:solidFill>
              <a:latin typeface="Arial" panose="020B0604020202020204" pitchFamily="34" charset="0"/>
              <a:cs typeface="Arial" panose="020B0604020202020204" pitchFamily="34" charset="0"/>
            </a:endParaRPr>
          </a:p>
          <a:p>
            <a:pPr marL="0" marR="0" indent="0" algn="l" defTabSz="41148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Problem</a:t>
            </a:r>
            <a:endParaRPr kumimoji="0" lang="en-US" sz="1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r>
              <a:rPr lang="en-GB" sz="2000" dirty="0">
                <a:solidFill>
                  <a:srgbClr val="000000"/>
                </a:solidFill>
                <a:effectLst/>
                <a:latin typeface="Arial" panose="020B0604020202020204" pitchFamily="34" charset="0"/>
                <a:cs typeface="Arial" panose="020B0604020202020204" pitchFamily="34" charset="0"/>
              </a:rPr>
              <a:t>	Bugs are practically unavoidable and always unwanted, especially when a user 	can not easily double-check the result, which is the case in constraint 	programming (CP). On top of that, the possible expressivity of CP results in 	complex combinations of constraints to model a problem, these combinations of 	constraints may have never been seen by a CP-solver and therefore could 	include untested code and bugs. </a:t>
            </a:r>
          </a:p>
          <a:p>
            <a:pPr defTabSz="411480"/>
            <a:r>
              <a:rPr lang="en-GB" sz="2000" dirty="0">
                <a:solidFill>
                  <a:srgbClr val="000000"/>
                </a:solidFill>
                <a:effectLst/>
                <a:latin typeface="Arial" panose="020B0604020202020204" pitchFamily="34" charset="0"/>
                <a:cs typeface="Arial" panose="020B0604020202020204" pitchFamily="34" charset="0"/>
              </a:rPr>
              <a:t>	With fuzz testing we can create new problems to test and with smart design we 	can even know the true solution of the problem without having to search for it.</a:t>
            </a:r>
          </a:p>
          <a:p>
            <a:pPr defTabSz="411480"/>
            <a:endParaRPr lang="en-GB" sz="2000" dirty="0">
              <a:solidFill>
                <a:srgbClr val="000000"/>
              </a:solidFill>
              <a:effectLst/>
              <a:latin typeface="Arial" panose="020B0604020202020204" pitchFamily="34" charset="0"/>
              <a:cs typeface="Arial" panose="020B0604020202020204" pitchFamily="34" charset="0"/>
            </a:endParaRPr>
          </a:p>
          <a:p>
            <a:pPr marL="0" marR="0" indent="0" algn="l" defTabSz="41148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Background</a:t>
            </a:r>
            <a:endPar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a:p>
            <a:pPr defTabSz="411480"/>
            <a:r>
              <a:rPr lang="en-US" sz="2000" dirty="0">
                <a:solidFill>
                  <a:srgbClr val="000000"/>
                </a:solidFill>
                <a:latin typeface="Arial" panose="020B0604020202020204" pitchFamily="34" charset="0"/>
                <a:cs typeface="Arial" panose="020B0604020202020204" pitchFamily="34" charset="0"/>
              </a:rPr>
              <a:t>	</a:t>
            </a:r>
          </a:p>
          <a:p>
            <a:pPr defTabSz="411480"/>
            <a:r>
              <a:rPr lang="en-US" sz="2000" dirty="0">
                <a:solidFill>
                  <a:srgbClr val="000000"/>
                </a:solidFill>
                <a:latin typeface="Arial" panose="020B0604020202020204" pitchFamily="34" charset="0"/>
                <a:cs typeface="Arial" panose="020B0604020202020204" pitchFamily="34" charset="0"/>
              </a:rPr>
              <a:t>	CP is used to give solutions to </a:t>
            </a:r>
            <a:r>
              <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mathematical</a:t>
            </a:r>
            <a:r>
              <a:rPr lang="en-US" sz="2000" dirty="0">
                <a:solidFill>
                  <a:srgbClr val="000000"/>
                </a:solidFill>
                <a:latin typeface="Arial" panose="020B0604020202020204" pitchFamily="34" charset="0"/>
                <a:cs typeface="Arial" panose="020B0604020202020204" pitchFamily="34" charset="0"/>
              </a:rPr>
              <a:t> and logical problems, these 	problems are made of constraints. In order to convey the problem to the solver, 	modeling languages have been created like MiniZinc and CPMpy. </a:t>
            </a:r>
          </a:p>
          <a:p>
            <a:pPr defTabSz="411480"/>
            <a:r>
              <a:rPr lang="en-US" sz="2000" dirty="0">
                <a:solidFill>
                  <a:srgbClr val="000000"/>
                </a:solidFill>
                <a:latin typeface="Arial" panose="020B0604020202020204" pitchFamily="34" charset="0"/>
                <a:cs typeface="Arial" panose="020B0604020202020204" pitchFamily="34" charset="0"/>
              </a:rPr>
              <a:t>	Fuzz testing is a way of creating new and complex inputs, in order to test the 	software.</a:t>
            </a: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r>
              <a:rPr kumimoji="0" lang="en-US" sz="2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Approach</a:t>
            </a:r>
            <a:endPar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r>
              <a:rPr lang="en-US" sz="2000" dirty="0">
                <a:solidFill>
                  <a:srgbClr val="000000"/>
                </a:solidFill>
                <a:latin typeface="Arial" panose="020B0604020202020204" pitchFamily="34" charset="0"/>
                <a:cs typeface="Arial" panose="020B0604020202020204" pitchFamily="34" charset="0"/>
              </a:rPr>
              <a:t>	In order to create new inputs we need seed-inputs to modify. Since, generating 	problems from zero often results in the parser complaining that the problem does 	not make sense. We want to test deeper in the program, not just the parser.</a:t>
            </a:r>
          </a:p>
          <a:p>
            <a:pPr defTabSz="411480"/>
            <a:endParaRPr lang="en-US" sz="24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000" dirty="0">
              <a:solidFill>
                <a:srgbClr val="000000"/>
              </a:solidFill>
              <a:latin typeface="Arial" panose="020B0604020202020204" pitchFamily="34" charset="0"/>
              <a:cs typeface="Arial" panose="020B0604020202020204" pitchFamily="34" charset="0"/>
            </a:endParaRPr>
          </a:p>
          <a:p>
            <a:pPr defTabSz="411480"/>
            <a:endParaRPr lang="en-US" sz="2400" dirty="0">
              <a:solidFill>
                <a:srgbClr val="000000"/>
              </a:solidFill>
              <a:latin typeface="Arial" panose="020B0604020202020204" pitchFamily="34" charset="0"/>
              <a:cs typeface="Arial" panose="020B0604020202020204" pitchFamily="34" charset="0"/>
            </a:endParaRPr>
          </a:p>
          <a:p>
            <a:pPr defTabSz="411480"/>
            <a:endParaRPr lang="en-US" sz="2400" dirty="0">
              <a:solidFill>
                <a:srgbClr val="000000"/>
              </a:solidFill>
              <a:latin typeface="Arial" panose="020B0604020202020204" pitchFamily="34" charset="0"/>
              <a:cs typeface="Arial" panose="020B0604020202020204" pitchFamily="34" charset="0"/>
            </a:endParaRPr>
          </a:p>
          <a:p>
            <a:pPr defTabSz="411480"/>
            <a:r>
              <a:rPr lang="en-US" sz="2400" dirty="0">
                <a:solidFill>
                  <a:srgbClr val="000000"/>
                </a:solidFill>
                <a:latin typeface="Arial" panose="020B0604020202020204" pitchFamily="34" charset="0"/>
                <a:cs typeface="Arial" panose="020B0604020202020204" pitchFamily="34" charset="0"/>
              </a:rPr>
              <a:t>Technique 1: CTORM</a:t>
            </a:r>
            <a:endParaRPr lang="en-US" sz="1800" dirty="0">
              <a:solidFill>
                <a:srgbClr val="000000"/>
              </a:solidFill>
              <a:latin typeface="Arial" panose="020B0604020202020204" pitchFamily="34" charset="0"/>
              <a:cs typeface="Arial" panose="020B0604020202020204" pitchFamily="34" charset="0"/>
            </a:endParaRPr>
          </a:p>
          <a:p>
            <a:pPr defTabSz="411480"/>
            <a:endParaRPr lang="en-US" sz="1800" dirty="0">
              <a:solidFill>
                <a:srgbClr val="000000"/>
              </a:solidFill>
              <a:latin typeface="Arial" panose="020B0604020202020204" pitchFamily="34" charset="0"/>
              <a:cs typeface="Arial" panose="020B0604020202020204" pitchFamily="34" charset="0"/>
            </a:endParaRPr>
          </a:p>
          <a:p>
            <a:pPr defTabSz="411480"/>
            <a:r>
              <a:rPr lang="en-US" sz="2000" dirty="0">
                <a:solidFill>
                  <a:srgbClr val="000000"/>
                </a:solidFill>
                <a:latin typeface="Arial" panose="020B0604020202020204" pitchFamily="34" charset="0"/>
                <a:cs typeface="Arial" panose="020B0604020202020204" pitchFamily="34" charset="0"/>
              </a:rPr>
              <a:t>	The first technique starts from an existing SMT fuzz. SMT is used to determine 	the satisfiability of formulas. This fuzz tester is called STORM </a:t>
            </a:r>
            <a:r>
              <a:rPr lang="en-US" sz="1600" dirty="0">
                <a:solidFill>
                  <a:srgbClr val="000000"/>
                </a:solidFill>
                <a:latin typeface="Arial" panose="020B0604020202020204" pitchFamily="34" charset="0"/>
                <a:cs typeface="Arial" panose="020B0604020202020204" pitchFamily="34" charset="0"/>
              </a:rPr>
              <a:t>   </a:t>
            </a:r>
            <a:r>
              <a:rPr lang="en-US" sz="2000" dirty="0">
                <a:solidFill>
                  <a:srgbClr val="000000"/>
                </a:solidFill>
                <a:latin typeface="Arial" panose="020B0604020202020204" pitchFamily="34" charset="0"/>
                <a:cs typeface="Arial" panose="020B0604020202020204" pitchFamily="34" charset="0"/>
              </a:rPr>
              <a:t>, and here we 	convert it to a CP fuzz tester in order to test CPMpy, hence the name CSTORM 	(from CPMpy-STORM).</a:t>
            </a:r>
          </a:p>
          <a:p>
            <a:pPr defTabSz="411480"/>
            <a:endParaRPr lang="en-US" sz="2000" dirty="0">
              <a:solidFill>
                <a:srgbClr val="000000"/>
              </a:solidFill>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9BC7326C-3A95-97F1-32A0-CCF5AADCF91C}"/>
              </a:ext>
            </a:extLst>
          </p:cNvPr>
          <p:cNvSpPr/>
          <p:nvPr/>
        </p:nvSpPr>
        <p:spPr>
          <a:xfrm>
            <a:off x="4332804" y="13777525"/>
            <a:ext cx="2190176" cy="1569658"/>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32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Temporary modified CPMpy</a:t>
            </a:r>
            <a:endParaRPr kumimoji="0" lang="en-US" sz="32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p:txBody>
      </p:sp>
      <p:sp>
        <p:nvSpPr>
          <p:cNvPr id="45" name="TextBox 44">
            <a:extLst>
              <a:ext uri="{FF2B5EF4-FFF2-40B4-BE49-F238E27FC236}">
                <a16:creationId xmlns:a16="http://schemas.microsoft.com/office/drawing/2014/main" id="{3B832973-C3E0-5917-E0C3-1FB936CC166D}"/>
              </a:ext>
            </a:extLst>
          </p:cNvPr>
          <p:cNvSpPr txBox="1"/>
          <p:nvPr/>
        </p:nvSpPr>
        <p:spPr>
          <a:xfrm>
            <a:off x="1101263" y="13570470"/>
            <a:ext cx="3272646" cy="1938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GB" sz="2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CPMpy example problems</a:t>
            </a:r>
          </a:p>
          <a:p>
            <a:pPr marL="0" marR="0" indent="0" algn="l" defTabSz="411480" rtl="0" fontAlgn="auto" latinLnBrk="0" hangingPunct="0">
              <a:lnSpc>
                <a:spcPct val="100000"/>
              </a:lnSpc>
              <a:spcBef>
                <a:spcPts val="0"/>
              </a:spcBef>
              <a:spcAft>
                <a:spcPts val="0"/>
              </a:spcAft>
              <a:buClrTx/>
              <a:buSzTx/>
              <a:buFontTx/>
              <a:buNone/>
              <a:tabLst/>
            </a:pPr>
            <a:br>
              <a:rPr kumimoji="0" lang="en-GB"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br>
            <a:r>
              <a:rPr kumimoji="0" lang="en-GB"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with other imports</a:t>
            </a:r>
            <a:r>
              <a:rPr lang="en-GB" sz="2000" dirty="0">
                <a:solidFill>
                  <a:srgbClr val="000000"/>
                </a:solidFill>
                <a:latin typeface="Arial" panose="020B0604020202020204" pitchFamily="34" charset="0"/>
                <a:cs typeface="Arial" panose="020B0604020202020204" pitchFamily="34" charset="0"/>
              </a:rPr>
              <a:t>, multiple models per file</a:t>
            </a:r>
            <a:endPar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p:txBody>
      </p:sp>
      <p:cxnSp>
        <p:nvCxnSpPr>
          <p:cNvPr id="46" name="Straight Arrow Connector 45">
            <a:extLst>
              <a:ext uri="{FF2B5EF4-FFF2-40B4-BE49-F238E27FC236}">
                <a16:creationId xmlns:a16="http://schemas.microsoft.com/office/drawing/2014/main" id="{3678985D-5710-E419-0059-F7360E8704D3}"/>
              </a:ext>
            </a:extLst>
          </p:cNvPr>
          <p:cNvCxnSpPr>
            <a:cxnSpLocks/>
          </p:cNvCxnSpPr>
          <p:nvPr/>
        </p:nvCxnSpPr>
        <p:spPr>
          <a:xfrm flipV="1">
            <a:off x="1153747" y="14555140"/>
            <a:ext cx="3126573" cy="7214"/>
          </a:xfrm>
          <a:prstGeom prst="straightConnector1">
            <a:avLst/>
          </a:prstGeom>
          <a:noFill/>
          <a:ln w="152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47" name="Straight Arrow Connector 46">
            <a:extLst>
              <a:ext uri="{FF2B5EF4-FFF2-40B4-BE49-F238E27FC236}">
                <a16:creationId xmlns:a16="http://schemas.microsoft.com/office/drawing/2014/main" id="{57522CD0-D7AD-673E-4FEA-D29B6983837B}"/>
              </a:ext>
            </a:extLst>
          </p:cNvPr>
          <p:cNvCxnSpPr>
            <a:cxnSpLocks/>
          </p:cNvCxnSpPr>
          <p:nvPr/>
        </p:nvCxnSpPr>
        <p:spPr>
          <a:xfrm>
            <a:off x="6559485" y="14562354"/>
            <a:ext cx="2893447" cy="0"/>
          </a:xfrm>
          <a:prstGeom prst="straightConnector1">
            <a:avLst/>
          </a:prstGeom>
          <a:noFill/>
          <a:ln w="152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48" name="TextBox 47">
            <a:extLst>
              <a:ext uri="{FF2B5EF4-FFF2-40B4-BE49-F238E27FC236}">
                <a16:creationId xmlns:a16="http://schemas.microsoft.com/office/drawing/2014/main" id="{414A9A17-5D3F-575E-C641-B9A8838A26AB}"/>
              </a:ext>
            </a:extLst>
          </p:cNvPr>
          <p:cNvSpPr txBox="1"/>
          <p:nvPr/>
        </p:nvSpPr>
        <p:spPr>
          <a:xfrm>
            <a:off x="6591873" y="13840303"/>
            <a:ext cx="3039388" cy="16312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GB" sz="2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CP Seed files</a:t>
            </a:r>
            <a:r>
              <a:rPr kumimoji="0" lang="en-GB"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 </a:t>
            </a:r>
          </a:p>
          <a:p>
            <a:pPr marL="0" marR="0" indent="0" algn="l" defTabSz="411480" rtl="0" fontAlgn="auto" latinLnBrk="0" hangingPunct="0">
              <a:lnSpc>
                <a:spcPct val="100000"/>
              </a:lnSpc>
              <a:spcBef>
                <a:spcPts val="0"/>
              </a:spcBef>
              <a:spcAft>
                <a:spcPts val="0"/>
              </a:spcAft>
              <a:buClrTx/>
              <a:buSzTx/>
              <a:buFontTx/>
              <a:buNone/>
              <a:tabLst/>
            </a:pPr>
            <a:endParaRPr kumimoji="0" lang="en-GB"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a:p>
            <a:pPr marL="0" marR="0" indent="0" algn="l" defTabSz="411480" rtl="0" fontAlgn="auto" latinLnBrk="0" hangingPunct="0">
              <a:lnSpc>
                <a:spcPct val="100000"/>
              </a:lnSpc>
              <a:spcBef>
                <a:spcPts val="0"/>
              </a:spcBef>
              <a:spcAft>
                <a:spcPts val="0"/>
              </a:spcAft>
              <a:buClrTx/>
              <a:buSzTx/>
              <a:buFontTx/>
              <a:buNone/>
              <a:tabLst/>
            </a:pPr>
            <a:br>
              <a:rPr kumimoji="0" lang="en-GB"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br>
            <a:r>
              <a:rPr kumimoji="0" lang="en-GB"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variables, constraints, objective function </a:t>
            </a:r>
            <a:endPar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p:txBody>
      </p:sp>
      <p:sp>
        <p:nvSpPr>
          <p:cNvPr id="63" name="TextBox 62">
            <a:extLst>
              <a:ext uri="{FF2B5EF4-FFF2-40B4-BE49-F238E27FC236}">
                <a16:creationId xmlns:a16="http://schemas.microsoft.com/office/drawing/2014/main" id="{1820E2A3-D0CB-9DC0-79F9-BEF820B59065}"/>
              </a:ext>
            </a:extLst>
          </p:cNvPr>
          <p:cNvSpPr txBox="1"/>
          <p:nvPr/>
        </p:nvSpPr>
        <p:spPr>
          <a:xfrm>
            <a:off x="66299" y="18898605"/>
            <a:ext cx="1652893"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SMT seeds</a:t>
            </a:r>
            <a:endPar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p:txBody>
      </p:sp>
      <p:cxnSp>
        <p:nvCxnSpPr>
          <p:cNvPr id="64" name="Straight Arrow Connector 63">
            <a:extLst>
              <a:ext uri="{FF2B5EF4-FFF2-40B4-BE49-F238E27FC236}">
                <a16:creationId xmlns:a16="http://schemas.microsoft.com/office/drawing/2014/main" id="{11CBFF6A-DFB0-6A44-0C13-80F27C018592}"/>
              </a:ext>
            </a:extLst>
          </p:cNvPr>
          <p:cNvCxnSpPr>
            <a:cxnSpLocks/>
          </p:cNvCxnSpPr>
          <p:nvPr/>
        </p:nvCxnSpPr>
        <p:spPr>
          <a:xfrm>
            <a:off x="187987" y="19521205"/>
            <a:ext cx="1518561" cy="0"/>
          </a:xfrm>
          <a:prstGeom prst="straightConnector1">
            <a:avLst/>
          </a:prstGeom>
          <a:noFill/>
          <a:ln w="152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66" name="TextBox 65">
            <a:extLst>
              <a:ext uri="{FF2B5EF4-FFF2-40B4-BE49-F238E27FC236}">
                <a16:creationId xmlns:a16="http://schemas.microsoft.com/office/drawing/2014/main" id="{C450AD40-2CE6-719B-B4B6-EC5777CAF6ED}"/>
              </a:ext>
            </a:extLst>
          </p:cNvPr>
          <p:cNvSpPr txBox="1"/>
          <p:nvPr/>
        </p:nvSpPr>
        <p:spPr>
          <a:xfrm>
            <a:off x="1706548" y="17854370"/>
            <a:ext cx="7647854"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800" b="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STORM</a:t>
            </a:r>
            <a:endParaRPr kumimoji="0" lang="en-US" sz="1600" b="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p:txBody>
      </p:sp>
      <p:sp>
        <p:nvSpPr>
          <p:cNvPr id="68" name="Rectangle 67">
            <a:extLst>
              <a:ext uri="{FF2B5EF4-FFF2-40B4-BE49-F238E27FC236}">
                <a16:creationId xmlns:a16="http://schemas.microsoft.com/office/drawing/2014/main" id="{24D340A2-E2AD-FFB7-B4BC-1D0939176FBF}"/>
              </a:ext>
            </a:extLst>
          </p:cNvPr>
          <p:cNvSpPr/>
          <p:nvPr/>
        </p:nvSpPr>
        <p:spPr>
          <a:xfrm>
            <a:off x="1840103" y="18558444"/>
            <a:ext cx="1499987" cy="120032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Solve original SMT seed</a:t>
            </a:r>
            <a:endParaRPr kumimoji="0" lang="en-US"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p:txBody>
      </p:sp>
      <p:cxnSp>
        <p:nvCxnSpPr>
          <p:cNvPr id="70" name="Straight Arrow Connector 69">
            <a:extLst>
              <a:ext uri="{FF2B5EF4-FFF2-40B4-BE49-F238E27FC236}">
                <a16:creationId xmlns:a16="http://schemas.microsoft.com/office/drawing/2014/main" id="{0EEE5B16-48D3-EF8D-F1C1-053876230A3A}"/>
              </a:ext>
            </a:extLst>
          </p:cNvPr>
          <p:cNvCxnSpPr>
            <a:cxnSpLocks/>
          </p:cNvCxnSpPr>
          <p:nvPr/>
        </p:nvCxnSpPr>
        <p:spPr>
          <a:xfrm>
            <a:off x="3340090" y="19123519"/>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73" name="Rectangle 72">
            <a:extLst>
              <a:ext uri="{FF2B5EF4-FFF2-40B4-BE49-F238E27FC236}">
                <a16:creationId xmlns:a16="http://schemas.microsoft.com/office/drawing/2014/main" id="{FD656D44-5F4A-2DED-FF79-943729081E7F}"/>
              </a:ext>
            </a:extLst>
          </p:cNvPr>
          <p:cNvSpPr/>
          <p:nvPr/>
        </p:nvSpPr>
        <p:spPr>
          <a:xfrm>
            <a:off x="3672955" y="18558444"/>
            <a:ext cx="1623199" cy="120032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Label constraints True/False</a:t>
            </a:r>
            <a:endParaRPr kumimoji="0" lang="en-US"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p:txBody>
      </p:sp>
      <p:cxnSp>
        <p:nvCxnSpPr>
          <p:cNvPr id="74" name="Straight Arrow Connector 73">
            <a:extLst>
              <a:ext uri="{FF2B5EF4-FFF2-40B4-BE49-F238E27FC236}">
                <a16:creationId xmlns:a16="http://schemas.microsoft.com/office/drawing/2014/main" id="{329083B6-EB7B-0E1B-B667-BF9E96C280E8}"/>
              </a:ext>
            </a:extLst>
          </p:cNvPr>
          <p:cNvCxnSpPr>
            <a:cxnSpLocks/>
          </p:cNvCxnSpPr>
          <p:nvPr/>
        </p:nvCxnSpPr>
        <p:spPr>
          <a:xfrm>
            <a:off x="5296154" y="19123519"/>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77" name="Rectangle 76">
            <a:extLst>
              <a:ext uri="{FF2B5EF4-FFF2-40B4-BE49-F238E27FC236}">
                <a16:creationId xmlns:a16="http://schemas.microsoft.com/office/drawing/2014/main" id="{EDBAB843-474E-9B99-22E9-8F3282BB6C31}"/>
              </a:ext>
            </a:extLst>
          </p:cNvPr>
          <p:cNvSpPr/>
          <p:nvPr/>
        </p:nvSpPr>
        <p:spPr>
          <a:xfrm>
            <a:off x="5627622" y="18594585"/>
            <a:ext cx="1928195" cy="120032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Create new</a:t>
            </a:r>
          </a:p>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combinations</a:t>
            </a:r>
          </a:p>
        </p:txBody>
      </p:sp>
      <p:sp>
        <p:nvSpPr>
          <p:cNvPr id="78" name="Rectangle 77">
            <a:extLst>
              <a:ext uri="{FF2B5EF4-FFF2-40B4-BE49-F238E27FC236}">
                <a16:creationId xmlns:a16="http://schemas.microsoft.com/office/drawing/2014/main" id="{25753215-E25D-7494-EB8C-47D304923398}"/>
              </a:ext>
            </a:extLst>
          </p:cNvPr>
          <p:cNvSpPr/>
          <p:nvPr/>
        </p:nvSpPr>
        <p:spPr>
          <a:xfrm>
            <a:off x="7934256" y="18616183"/>
            <a:ext cx="1467117" cy="120032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Solve new SMT problem</a:t>
            </a:r>
            <a:endParaRPr kumimoji="0" lang="en-US"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p:txBody>
      </p:sp>
      <p:cxnSp>
        <p:nvCxnSpPr>
          <p:cNvPr id="82" name="Straight Arrow Connector 81">
            <a:extLst>
              <a:ext uri="{FF2B5EF4-FFF2-40B4-BE49-F238E27FC236}">
                <a16:creationId xmlns:a16="http://schemas.microsoft.com/office/drawing/2014/main" id="{A03230E9-9CF1-BEE5-DAFB-8EE19E14BA69}"/>
              </a:ext>
            </a:extLst>
          </p:cNvPr>
          <p:cNvCxnSpPr>
            <a:cxnSpLocks/>
          </p:cNvCxnSpPr>
          <p:nvPr/>
        </p:nvCxnSpPr>
        <p:spPr>
          <a:xfrm>
            <a:off x="7555817" y="19123519"/>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83" name="Straight Arrow Connector 82">
            <a:extLst>
              <a:ext uri="{FF2B5EF4-FFF2-40B4-BE49-F238E27FC236}">
                <a16:creationId xmlns:a16="http://schemas.microsoft.com/office/drawing/2014/main" id="{19DC3A03-1EF1-5874-BD5A-B3BDDF435A88}"/>
              </a:ext>
            </a:extLst>
          </p:cNvPr>
          <p:cNvCxnSpPr>
            <a:cxnSpLocks/>
          </p:cNvCxnSpPr>
          <p:nvPr/>
        </p:nvCxnSpPr>
        <p:spPr>
          <a:xfrm rot="5400000">
            <a:off x="6379789" y="20025908"/>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85" name="Rectangle 84">
            <a:extLst>
              <a:ext uri="{FF2B5EF4-FFF2-40B4-BE49-F238E27FC236}">
                <a16:creationId xmlns:a16="http://schemas.microsoft.com/office/drawing/2014/main" id="{63571BBE-94EF-DE3E-BFEC-0546B5181ADE}"/>
              </a:ext>
            </a:extLst>
          </p:cNvPr>
          <p:cNvSpPr/>
          <p:nvPr/>
        </p:nvSpPr>
        <p:spPr>
          <a:xfrm>
            <a:off x="5929176" y="20236140"/>
            <a:ext cx="3472198" cy="890023"/>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Compare </a:t>
            </a:r>
          </a:p>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expected to gotten result</a:t>
            </a:r>
            <a:endParaRPr kumimoji="0" lang="en-US"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p:txBody>
      </p:sp>
      <p:cxnSp>
        <p:nvCxnSpPr>
          <p:cNvPr id="86" name="Straight Arrow Connector 85">
            <a:extLst>
              <a:ext uri="{FF2B5EF4-FFF2-40B4-BE49-F238E27FC236}">
                <a16:creationId xmlns:a16="http://schemas.microsoft.com/office/drawing/2014/main" id="{27BB3B96-EB3B-67D6-D6A7-739CCCD6F18A}"/>
              </a:ext>
            </a:extLst>
          </p:cNvPr>
          <p:cNvCxnSpPr>
            <a:cxnSpLocks/>
          </p:cNvCxnSpPr>
          <p:nvPr/>
        </p:nvCxnSpPr>
        <p:spPr>
          <a:xfrm rot="5400000">
            <a:off x="8476415" y="20025908"/>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87" name="TextBox 86">
            <a:extLst>
              <a:ext uri="{FF2B5EF4-FFF2-40B4-BE49-F238E27FC236}">
                <a16:creationId xmlns:a16="http://schemas.microsoft.com/office/drawing/2014/main" id="{EA98B722-3896-392E-83CC-A271533E5615}"/>
              </a:ext>
            </a:extLst>
          </p:cNvPr>
          <p:cNvSpPr txBox="1"/>
          <p:nvPr/>
        </p:nvSpPr>
        <p:spPr>
          <a:xfrm>
            <a:off x="9601682" y="20025908"/>
            <a:ext cx="947349"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lang="en-GB" sz="2400" dirty="0">
                <a:solidFill>
                  <a:srgbClr val="000000"/>
                </a:solidFill>
                <a:latin typeface="Arial" panose="020B0604020202020204" pitchFamily="34" charset="0"/>
                <a:cs typeface="Arial" panose="020B0604020202020204" pitchFamily="34" charset="0"/>
              </a:rPr>
              <a:t>B</a:t>
            </a: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ugs</a:t>
            </a:r>
            <a:endPar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p:txBody>
      </p:sp>
      <p:cxnSp>
        <p:nvCxnSpPr>
          <p:cNvPr id="88" name="Straight Arrow Connector 87">
            <a:extLst>
              <a:ext uri="{FF2B5EF4-FFF2-40B4-BE49-F238E27FC236}">
                <a16:creationId xmlns:a16="http://schemas.microsoft.com/office/drawing/2014/main" id="{53E4FF8C-2A2E-FC80-16CF-CF72403DFB66}"/>
              </a:ext>
            </a:extLst>
          </p:cNvPr>
          <p:cNvCxnSpPr>
            <a:cxnSpLocks/>
          </p:cNvCxnSpPr>
          <p:nvPr/>
        </p:nvCxnSpPr>
        <p:spPr>
          <a:xfrm>
            <a:off x="9565985" y="20650631"/>
            <a:ext cx="1066805" cy="0"/>
          </a:xfrm>
          <a:prstGeom prst="straightConnector1">
            <a:avLst/>
          </a:prstGeom>
          <a:noFill/>
          <a:ln w="152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97" name="Rectangle 96">
            <a:extLst>
              <a:ext uri="{FF2B5EF4-FFF2-40B4-BE49-F238E27FC236}">
                <a16:creationId xmlns:a16="http://schemas.microsoft.com/office/drawing/2014/main" id="{CA86F9F9-8AEC-20D5-901B-DE2E882ED565}"/>
              </a:ext>
            </a:extLst>
          </p:cNvPr>
          <p:cNvSpPr/>
          <p:nvPr/>
        </p:nvSpPr>
        <p:spPr>
          <a:xfrm>
            <a:off x="1706548" y="22273868"/>
            <a:ext cx="7835319" cy="3553369"/>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1148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endParaRPr>
          </a:p>
        </p:txBody>
      </p:sp>
      <p:sp>
        <p:nvSpPr>
          <p:cNvPr id="98" name="TextBox 97">
            <a:extLst>
              <a:ext uri="{FF2B5EF4-FFF2-40B4-BE49-F238E27FC236}">
                <a16:creationId xmlns:a16="http://schemas.microsoft.com/office/drawing/2014/main" id="{5A300432-DA48-06C1-AC7F-91401E234379}"/>
              </a:ext>
            </a:extLst>
          </p:cNvPr>
          <p:cNvSpPr txBox="1"/>
          <p:nvPr/>
        </p:nvSpPr>
        <p:spPr>
          <a:xfrm>
            <a:off x="260176" y="22468393"/>
            <a:ext cx="1574196"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FF0000"/>
                </a:solidFill>
                <a:effectLst/>
                <a:uFillTx/>
                <a:latin typeface="Arial" panose="020B0604020202020204" pitchFamily="34" charset="0"/>
                <a:cs typeface="Arial" panose="020B0604020202020204" pitchFamily="34" charset="0"/>
                <a:sym typeface="Gill Sans Nova"/>
              </a:rPr>
              <a:t>CP</a:t>
            </a: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 seeds</a:t>
            </a:r>
            <a:endPar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p:txBody>
      </p:sp>
      <p:cxnSp>
        <p:nvCxnSpPr>
          <p:cNvPr id="99" name="Straight Arrow Connector 98">
            <a:extLst>
              <a:ext uri="{FF2B5EF4-FFF2-40B4-BE49-F238E27FC236}">
                <a16:creationId xmlns:a16="http://schemas.microsoft.com/office/drawing/2014/main" id="{3BBD1941-D02B-775D-C0BF-696ED098824B}"/>
              </a:ext>
            </a:extLst>
          </p:cNvPr>
          <p:cNvCxnSpPr>
            <a:cxnSpLocks/>
          </p:cNvCxnSpPr>
          <p:nvPr/>
        </p:nvCxnSpPr>
        <p:spPr>
          <a:xfrm>
            <a:off x="328429" y="23155217"/>
            <a:ext cx="1397675" cy="0"/>
          </a:xfrm>
          <a:prstGeom prst="straightConnector1">
            <a:avLst/>
          </a:prstGeom>
          <a:noFill/>
          <a:ln w="152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00" name="TextBox 99">
            <a:extLst>
              <a:ext uri="{FF2B5EF4-FFF2-40B4-BE49-F238E27FC236}">
                <a16:creationId xmlns:a16="http://schemas.microsoft.com/office/drawing/2014/main" id="{80A8615A-42F7-0E4C-C513-80E1A4D93422}"/>
              </a:ext>
            </a:extLst>
          </p:cNvPr>
          <p:cNvSpPr txBox="1"/>
          <p:nvPr/>
        </p:nvSpPr>
        <p:spPr>
          <a:xfrm>
            <a:off x="1734070" y="21715899"/>
            <a:ext cx="7647854"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lang="en-GB" sz="2800" dirty="0">
                <a:solidFill>
                  <a:srgbClr val="FF0000"/>
                </a:solidFill>
                <a:latin typeface="Arial" panose="020B0604020202020204" pitchFamily="34" charset="0"/>
                <a:cs typeface="Arial" panose="020B0604020202020204" pitchFamily="34" charset="0"/>
              </a:rPr>
              <a:t>C</a:t>
            </a:r>
            <a:r>
              <a:rPr kumimoji="0" lang="en-GB" sz="2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TORM</a:t>
            </a:r>
            <a:endPar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p:txBody>
      </p:sp>
      <p:sp>
        <p:nvSpPr>
          <p:cNvPr id="101" name="Rectangle 100">
            <a:extLst>
              <a:ext uri="{FF2B5EF4-FFF2-40B4-BE49-F238E27FC236}">
                <a16:creationId xmlns:a16="http://schemas.microsoft.com/office/drawing/2014/main" id="{572B3FB5-F734-539C-184C-04B25762F5F7}"/>
              </a:ext>
            </a:extLst>
          </p:cNvPr>
          <p:cNvSpPr/>
          <p:nvPr/>
        </p:nvSpPr>
        <p:spPr>
          <a:xfrm>
            <a:off x="1847016" y="22446961"/>
            <a:ext cx="1355888" cy="120032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Solve original </a:t>
            </a:r>
            <a:r>
              <a:rPr kumimoji="0" lang="en-GB" sz="2400" b="0" i="0" u="none" strike="noStrike" cap="none" spc="0" normalizeH="0" baseline="0" dirty="0">
                <a:ln>
                  <a:noFill/>
                </a:ln>
                <a:solidFill>
                  <a:srgbClr val="FF0000"/>
                </a:solidFill>
                <a:effectLst/>
                <a:uFillTx/>
                <a:latin typeface="Arial" panose="020B0604020202020204" pitchFamily="34" charset="0"/>
                <a:cs typeface="Arial" panose="020B0604020202020204" pitchFamily="34" charset="0"/>
                <a:sym typeface="Gill Sans Nova"/>
              </a:rPr>
              <a:t>CP</a:t>
            </a:r>
            <a:r>
              <a:rPr kumimoji="0" lang="en-GB" sz="2400" b="0" i="0" u="none" strike="noStrike" cap="none" spc="0" normalizeH="0" baseline="0" dirty="0">
                <a:ln>
                  <a:noFill/>
                </a:ln>
                <a:solidFill>
                  <a:srgbClr val="3C3C3B"/>
                </a:solidFill>
                <a:effectLst/>
                <a:uFillTx/>
                <a:latin typeface="Arial" panose="020B0604020202020204" pitchFamily="34" charset="0"/>
                <a:cs typeface="Arial" panose="020B0604020202020204" pitchFamily="34" charset="0"/>
                <a:sym typeface="Gill Sans Nova"/>
              </a:rPr>
              <a:t> </a:t>
            </a: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seed</a:t>
            </a:r>
            <a:endParaRPr kumimoji="0" lang="en-US"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p:txBody>
      </p:sp>
      <p:cxnSp>
        <p:nvCxnSpPr>
          <p:cNvPr id="102" name="Straight Arrow Connector 101">
            <a:extLst>
              <a:ext uri="{FF2B5EF4-FFF2-40B4-BE49-F238E27FC236}">
                <a16:creationId xmlns:a16="http://schemas.microsoft.com/office/drawing/2014/main" id="{2A0D8023-067D-CE8A-4A74-236F9680550D}"/>
              </a:ext>
            </a:extLst>
          </p:cNvPr>
          <p:cNvCxnSpPr>
            <a:cxnSpLocks/>
          </p:cNvCxnSpPr>
          <p:nvPr/>
        </p:nvCxnSpPr>
        <p:spPr>
          <a:xfrm>
            <a:off x="3257677" y="23012036"/>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03" name="Rectangle 102">
            <a:extLst>
              <a:ext uri="{FF2B5EF4-FFF2-40B4-BE49-F238E27FC236}">
                <a16:creationId xmlns:a16="http://schemas.microsoft.com/office/drawing/2014/main" id="{9ED5FA4D-0AD6-C8C3-45E7-7FFBD727066E}"/>
              </a:ext>
            </a:extLst>
          </p:cNvPr>
          <p:cNvSpPr/>
          <p:nvPr/>
        </p:nvSpPr>
        <p:spPr>
          <a:xfrm>
            <a:off x="3679867" y="22446961"/>
            <a:ext cx="1589155" cy="120032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Label constraints True/False</a:t>
            </a:r>
            <a:endParaRPr kumimoji="0" lang="en-US"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p:txBody>
      </p:sp>
      <p:cxnSp>
        <p:nvCxnSpPr>
          <p:cNvPr id="104" name="Straight Arrow Connector 103">
            <a:extLst>
              <a:ext uri="{FF2B5EF4-FFF2-40B4-BE49-F238E27FC236}">
                <a16:creationId xmlns:a16="http://schemas.microsoft.com/office/drawing/2014/main" id="{8DCF3C40-7935-715C-151C-67CD7C9202D7}"/>
              </a:ext>
            </a:extLst>
          </p:cNvPr>
          <p:cNvCxnSpPr>
            <a:cxnSpLocks/>
          </p:cNvCxnSpPr>
          <p:nvPr/>
        </p:nvCxnSpPr>
        <p:spPr>
          <a:xfrm>
            <a:off x="5269022" y="23012036"/>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05" name="Rectangle 104">
            <a:extLst>
              <a:ext uri="{FF2B5EF4-FFF2-40B4-BE49-F238E27FC236}">
                <a16:creationId xmlns:a16="http://schemas.microsoft.com/office/drawing/2014/main" id="{9E7C1423-3BEB-2161-3F6D-54EA2407F01F}"/>
              </a:ext>
            </a:extLst>
          </p:cNvPr>
          <p:cNvSpPr/>
          <p:nvPr/>
        </p:nvSpPr>
        <p:spPr>
          <a:xfrm>
            <a:off x="5658299" y="22468393"/>
            <a:ext cx="1928194" cy="120032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Create new</a:t>
            </a:r>
          </a:p>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combinations</a:t>
            </a:r>
          </a:p>
        </p:txBody>
      </p:sp>
      <p:sp>
        <p:nvSpPr>
          <p:cNvPr id="106" name="Rectangle 105">
            <a:extLst>
              <a:ext uri="{FF2B5EF4-FFF2-40B4-BE49-F238E27FC236}">
                <a16:creationId xmlns:a16="http://schemas.microsoft.com/office/drawing/2014/main" id="{1F77A79A-9DA8-125C-5D10-679CE646F21F}"/>
              </a:ext>
            </a:extLst>
          </p:cNvPr>
          <p:cNvSpPr/>
          <p:nvPr/>
        </p:nvSpPr>
        <p:spPr>
          <a:xfrm>
            <a:off x="7982448" y="22477230"/>
            <a:ext cx="1415552" cy="120032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Solve new </a:t>
            </a:r>
            <a:r>
              <a:rPr kumimoji="0" lang="en-GB" sz="2400" b="0" i="0" u="none" strike="noStrike" cap="none" spc="0" normalizeH="0" baseline="0" dirty="0">
                <a:ln>
                  <a:noFill/>
                </a:ln>
                <a:solidFill>
                  <a:srgbClr val="FF0000"/>
                </a:solidFill>
                <a:effectLst/>
                <a:uFillTx/>
                <a:latin typeface="Arial" panose="020B0604020202020204" pitchFamily="34" charset="0"/>
                <a:cs typeface="Arial" panose="020B0604020202020204" pitchFamily="34" charset="0"/>
                <a:sym typeface="Gill Sans Nova"/>
              </a:rPr>
              <a:t>CP</a:t>
            </a:r>
            <a:r>
              <a:rPr kumimoji="0" lang="en-GB" sz="2400" b="0" i="0" u="none" strike="noStrike" cap="none" spc="0" normalizeH="0" baseline="0" dirty="0">
                <a:ln>
                  <a:noFill/>
                </a:ln>
                <a:solidFill>
                  <a:srgbClr val="3C3C3B"/>
                </a:solidFill>
                <a:effectLst/>
                <a:uFillTx/>
                <a:latin typeface="Arial" panose="020B0604020202020204" pitchFamily="34" charset="0"/>
                <a:cs typeface="Arial" panose="020B0604020202020204" pitchFamily="34" charset="0"/>
                <a:sym typeface="Gill Sans Nova"/>
              </a:rPr>
              <a:t> </a:t>
            </a: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problem</a:t>
            </a:r>
            <a:endParaRPr kumimoji="0" lang="en-US"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p:txBody>
      </p:sp>
      <p:cxnSp>
        <p:nvCxnSpPr>
          <p:cNvPr id="107" name="Straight Arrow Connector 106">
            <a:extLst>
              <a:ext uri="{FF2B5EF4-FFF2-40B4-BE49-F238E27FC236}">
                <a16:creationId xmlns:a16="http://schemas.microsoft.com/office/drawing/2014/main" id="{566CBB2A-1858-495A-7082-38AB19A4396F}"/>
              </a:ext>
            </a:extLst>
          </p:cNvPr>
          <p:cNvCxnSpPr>
            <a:cxnSpLocks/>
          </p:cNvCxnSpPr>
          <p:nvPr/>
        </p:nvCxnSpPr>
        <p:spPr>
          <a:xfrm>
            <a:off x="7586493" y="22999167"/>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08" name="Straight Arrow Connector 107">
            <a:extLst>
              <a:ext uri="{FF2B5EF4-FFF2-40B4-BE49-F238E27FC236}">
                <a16:creationId xmlns:a16="http://schemas.microsoft.com/office/drawing/2014/main" id="{6F142D78-4B08-6731-2295-D98DE250D6F7}"/>
              </a:ext>
            </a:extLst>
          </p:cNvPr>
          <p:cNvCxnSpPr>
            <a:cxnSpLocks/>
          </p:cNvCxnSpPr>
          <p:nvPr/>
        </p:nvCxnSpPr>
        <p:spPr>
          <a:xfrm rot="5400000">
            <a:off x="6387094" y="23868956"/>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09" name="Rectangle 108">
            <a:extLst>
              <a:ext uri="{FF2B5EF4-FFF2-40B4-BE49-F238E27FC236}">
                <a16:creationId xmlns:a16="http://schemas.microsoft.com/office/drawing/2014/main" id="{E20F5A74-E270-0D62-D8C0-54A0F2950017}"/>
              </a:ext>
            </a:extLst>
          </p:cNvPr>
          <p:cNvSpPr/>
          <p:nvPr/>
        </p:nvSpPr>
        <p:spPr>
          <a:xfrm>
            <a:off x="5678951" y="24109736"/>
            <a:ext cx="3719049" cy="1569658"/>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Compare </a:t>
            </a:r>
          </a:p>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expected to gotten result</a:t>
            </a:r>
          </a:p>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FF0000"/>
                </a:solidFill>
                <a:effectLst/>
                <a:uFillTx/>
                <a:latin typeface="Arial" panose="020B0604020202020204" pitchFamily="34" charset="0"/>
                <a:cs typeface="Arial" panose="020B0604020202020204" pitchFamily="34" charset="0"/>
                <a:sym typeface="Gill Sans Nova"/>
              </a:rPr>
              <a:t>crashed? </a:t>
            </a:r>
          </a:p>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FF0000"/>
                </a:solidFill>
                <a:effectLst/>
                <a:uFillTx/>
                <a:latin typeface="Arial" panose="020B0604020202020204" pitchFamily="34" charset="0"/>
                <a:cs typeface="Arial" panose="020B0604020202020204" pitchFamily="34" charset="0"/>
                <a:sym typeface="Gill Sans Nova"/>
              </a:rPr>
              <a:t>hanging?</a:t>
            </a:r>
            <a:endParaRPr kumimoji="0" lang="en-US" sz="2400" b="0" i="0" u="none" strike="noStrike" cap="none" spc="0" normalizeH="0" baseline="0" dirty="0">
              <a:ln>
                <a:noFill/>
              </a:ln>
              <a:solidFill>
                <a:srgbClr val="FF0000"/>
              </a:solidFill>
              <a:effectLst/>
              <a:uFillTx/>
              <a:latin typeface="Arial" panose="020B0604020202020204" pitchFamily="34" charset="0"/>
              <a:cs typeface="Arial" panose="020B0604020202020204" pitchFamily="34" charset="0"/>
              <a:sym typeface="Gill Sans Nova"/>
            </a:endParaRPr>
          </a:p>
        </p:txBody>
      </p:sp>
      <p:cxnSp>
        <p:nvCxnSpPr>
          <p:cNvPr id="110" name="Straight Arrow Connector 109">
            <a:extLst>
              <a:ext uri="{FF2B5EF4-FFF2-40B4-BE49-F238E27FC236}">
                <a16:creationId xmlns:a16="http://schemas.microsoft.com/office/drawing/2014/main" id="{C8033A59-468D-C389-D032-AB5190725B06}"/>
              </a:ext>
            </a:extLst>
          </p:cNvPr>
          <p:cNvCxnSpPr>
            <a:cxnSpLocks/>
          </p:cNvCxnSpPr>
          <p:nvPr/>
        </p:nvCxnSpPr>
        <p:spPr>
          <a:xfrm rot="5400000">
            <a:off x="8476413" y="23868957"/>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11" name="TextBox 110">
            <a:extLst>
              <a:ext uri="{FF2B5EF4-FFF2-40B4-BE49-F238E27FC236}">
                <a16:creationId xmlns:a16="http://schemas.microsoft.com/office/drawing/2014/main" id="{2B5C8CBE-6289-FC70-22F5-11AE6C358EF2}"/>
              </a:ext>
            </a:extLst>
          </p:cNvPr>
          <p:cNvSpPr txBox="1"/>
          <p:nvPr/>
        </p:nvSpPr>
        <p:spPr>
          <a:xfrm>
            <a:off x="9548785" y="24174244"/>
            <a:ext cx="913306"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lang="en-GB" sz="2400" dirty="0">
                <a:solidFill>
                  <a:srgbClr val="000000"/>
                </a:solidFill>
                <a:latin typeface="Arial" panose="020B0604020202020204" pitchFamily="34" charset="0"/>
                <a:cs typeface="Arial" panose="020B0604020202020204" pitchFamily="34" charset="0"/>
              </a:rPr>
              <a:t>B</a:t>
            </a: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ugs</a:t>
            </a:r>
            <a:endPar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p:txBody>
      </p:sp>
      <p:cxnSp>
        <p:nvCxnSpPr>
          <p:cNvPr id="112" name="Straight Arrow Connector 111">
            <a:extLst>
              <a:ext uri="{FF2B5EF4-FFF2-40B4-BE49-F238E27FC236}">
                <a16:creationId xmlns:a16="http://schemas.microsoft.com/office/drawing/2014/main" id="{BFF204FF-ADBD-8054-98DA-EF1A703AF6A6}"/>
              </a:ext>
            </a:extLst>
          </p:cNvPr>
          <p:cNvCxnSpPr>
            <a:cxnSpLocks/>
          </p:cNvCxnSpPr>
          <p:nvPr/>
        </p:nvCxnSpPr>
        <p:spPr>
          <a:xfrm>
            <a:off x="9548785" y="24853044"/>
            <a:ext cx="1066805" cy="0"/>
          </a:xfrm>
          <a:prstGeom prst="straightConnector1">
            <a:avLst/>
          </a:prstGeom>
          <a:noFill/>
          <a:ln w="152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13" name="Rectangle 112">
            <a:extLst>
              <a:ext uri="{FF2B5EF4-FFF2-40B4-BE49-F238E27FC236}">
                <a16:creationId xmlns:a16="http://schemas.microsoft.com/office/drawing/2014/main" id="{23999B5A-246E-F5ED-E55C-F892A0F873CD}"/>
              </a:ext>
            </a:extLst>
          </p:cNvPr>
          <p:cNvSpPr/>
          <p:nvPr/>
        </p:nvSpPr>
        <p:spPr>
          <a:xfrm>
            <a:off x="13309037" y="4600519"/>
            <a:ext cx="6221283" cy="3474583"/>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1148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endParaRPr>
          </a:p>
        </p:txBody>
      </p:sp>
      <p:sp>
        <p:nvSpPr>
          <p:cNvPr id="114" name="TextBox 113">
            <a:extLst>
              <a:ext uri="{FF2B5EF4-FFF2-40B4-BE49-F238E27FC236}">
                <a16:creationId xmlns:a16="http://schemas.microsoft.com/office/drawing/2014/main" id="{695032F4-EA2C-4F00-038E-153E2CBF317B}"/>
              </a:ext>
            </a:extLst>
          </p:cNvPr>
          <p:cNvSpPr txBox="1"/>
          <p:nvPr/>
        </p:nvSpPr>
        <p:spPr>
          <a:xfrm>
            <a:off x="11578573" y="4734538"/>
            <a:ext cx="1538284"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CP seeds</a:t>
            </a:r>
            <a:endPar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p:txBody>
      </p:sp>
      <p:cxnSp>
        <p:nvCxnSpPr>
          <p:cNvPr id="115" name="Straight Arrow Connector 114">
            <a:extLst>
              <a:ext uri="{FF2B5EF4-FFF2-40B4-BE49-F238E27FC236}">
                <a16:creationId xmlns:a16="http://schemas.microsoft.com/office/drawing/2014/main" id="{94AECBE7-B84C-0988-7C3A-7DC48EF75DC5}"/>
              </a:ext>
            </a:extLst>
          </p:cNvPr>
          <p:cNvCxnSpPr>
            <a:cxnSpLocks/>
          </p:cNvCxnSpPr>
          <p:nvPr/>
        </p:nvCxnSpPr>
        <p:spPr>
          <a:xfrm flipV="1">
            <a:off x="11578573" y="5326020"/>
            <a:ext cx="1730463" cy="7335"/>
          </a:xfrm>
          <a:prstGeom prst="straightConnector1">
            <a:avLst/>
          </a:prstGeom>
          <a:noFill/>
          <a:ln w="152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17" name="Rectangle 116">
            <a:extLst>
              <a:ext uri="{FF2B5EF4-FFF2-40B4-BE49-F238E27FC236}">
                <a16:creationId xmlns:a16="http://schemas.microsoft.com/office/drawing/2014/main" id="{69A310BF-B6A2-E143-D2F9-BEF858AD0E8A}"/>
              </a:ext>
            </a:extLst>
          </p:cNvPr>
          <p:cNvSpPr/>
          <p:nvPr/>
        </p:nvSpPr>
        <p:spPr>
          <a:xfrm>
            <a:off x="13473322" y="6552863"/>
            <a:ext cx="1355888" cy="120032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Solve original CP seed</a:t>
            </a:r>
            <a:endParaRPr kumimoji="0" lang="en-US"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p:txBody>
      </p:sp>
      <p:cxnSp>
        <p:nvCxnSpPr>
          <p:cNvPr id="118" name="Straight Arrow Connector 117">
            <a:extLst>
              <a:ext uri="{FF2B5EF4-FFF2-40B4-BE49-F238E27FC236}">
                <a16:creationId xmlns:a16="http://schemas.microsoft.com/office/drawing/2014/main" id="{FEA40C5E-FF9C-7740-E2DE-E6874A44F133}"/>
              </a:ext>
            </a:extLst>
          </p:cNvPr>
          <p:cNvCxnSpPr>
            <a:cxnSpLocks/>
          </p:cNvCxnSpPr>
          <p:nvPr/>
        </p:nvCxnSpPr>
        <p:spPr>
          <a:xfrm>
            <a:off x="13363869" y="5298267"/>
            <a:ext cx="500699"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19" name="Rectangle 118">
            <a:extLst>
              <a:ext uri="{FF2B5EF4-FFF2-40B4-BE49-F238E27FC236}">
                <a16:creationId xmlns:a16="http://schemas.microsoft.com/office/drawing/2014/main" id="{F6B08CF6-303A-3585-AFF0-C711FF578D5C}"/>
              </a:ext>
            </a:extLst>
          </p:cNvPr>
          <p:cNvSpPr/>
          <p:nvPr/>
        </p:nvSpPr>
        <p:spPr>
          <a:xfrm>
            <a:off x="13903962" y="4733192"/>
            <a:ext cx="3776758" cy="120032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Transform constraints to complex but equivalent</a:t>
            </a:r>
          </a:p>
          <a:p>
            <a:pPr marL="0" marR="0" indent="0" algn="ctr" defTabSz="411480" rtl="0" fontAlgn="auto" latinLnBrk="0" hangingPunct="0">
              <a:lnSpc>
                <a:spcPct val="100000"/>
              </a:lnSpc>
              <a:spcBef>
                <a:spcPts val="0"/>
              </a:spcBef>
              <a:spcAft>
                <a:spcPts val="0"/>
              </a:spcAft>
              <a:buClrTx/>
              <a:buSzTx/>
              <a:buFontTx/>
              <a:buNone/>
              <a:tabLst/>
            </a:pPr>
            <a:r>
              <a:rPr lang="en-GB" sz="2400" dirty="0">
                <a:solidFill>
                  <a:srgbClr val="000000"/>
                </a:solidFill>
                <a:latin typeface="Arial" panose="020B0604020202020204" pitchFamily="34" charset="0"/>
                <a:cs typeface="Arial" panose="020B0604020202020204" pitchFamily="34" charset="0"/>
              </a:rPr>
              <a:t>constraints</a:t>
            </a:r>
            <a:endParaRPr kumimoji="0" lang="en-US"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p:txBody>
      </p:sp>
      <p:sp>
        <p:nvSpPr>
          <p:cNvPr id="122" name="Rectangle 121">
            <a:extLst>
              <a:ext uri="{FF2B5EF4-FFF2-40B4-BE49-F238E27FC236}">
                <a16:creationId xmlns:a16="http://schemas.microsoft.com/office/drawing/2014/main" id="{4106A76A-72CF-F78C-23FA-D5F4AA0CAF99}"/>
              </a:ext>
            </a:extLst>
          </p:cNvPr>
          <p:cNvSpPr/>
          <p:nvPr/>
        </p:nvSpPr>
        <p:spPr>
          <a:xfrm>
            <a:off x="18054359" y="4728023"/>
            <a:ext cx="1383153" cy="120032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Solve new CP problem</a:t>
            </a:r>
            <a:endParaRPr kumimoji="0" lang="en-US"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p:txBody>
      </p:sp>
      <p:cxnSp>
        <p:nvCxnSpPr>
          <p:cNvPr id="123" name="Straight Arrow Connector 122">
            <a:extLst>
              <a:ext uri="{FF2B5EF4-FFF2-40B4-BE49-F238E27FC236}">
                <a16:creationId xmlns:a16="http://schemas.microsoft.com/office/drawing/2014/main" id="{0FCC7ADA-F74F-BB1E-B0FE-27514048BBB9}"/>
              </a:ext>
            </a:extLst>
          </p:cNvPr>
          <p:cNvCxnSpPr>
            <a:cxnSpLocks/>
          </p:cNvCxnSpPr>
          <p:nvPr/>
        </p:nvCxnSpPr>
        <p:spPr>
          <a:xfrm>
            <a:off x="17697934" y="5383709"/>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25" name="Rectangle 124">
            <a:extLst>
              <a:ext uri="{FF2B5EF4-FFF2-40B4-BE49-F238E27FC236}">
                <a16:creationId xmlns:a16="http://schemas.microsoft.com/office/drawing/2014/main" id="{67CDE903-B9C7-81AA-DD6A-F72AF18BD007}"/>
              </a:ext>
            </a:extLst>
          </p:cNvPr>
          <p:cNvSpPr/>
          <p:nvPr/>
        </p:nvSpPr>
        <p:spPr>
          <a:xfrm>
            <a:off x="15958352" y="6368197"/>
            <a:ext cx="3479163" cy="1569658"/>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Compare </a:t>
            </a:r>
          </a:p>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expected to gotten result</a:t>
            </a:r>
          </a:p>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crashed? </a:t>
            </a:r>
          </a:p>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hanging?</a:t>
            </a:r>
            <a:endParaRPr kumimoji="0" lang="en-US"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p:txBody>
      </p:sp>
      <p:cxnSp>
        <p:nvCxnSpPr>
          <p:cNvPr id="126" name="Straight Arrow Connector 125">
            <a:extLst>
              <a:ext uri="{FF2B5EF4-FFF2-40B4-BE49-F238E27FC236}">
                <a16:creationId xmlns:a16="http://schemas.microsoft.com/office/drawing/2014/main" id="{1429DD9A-FEC3-A1F8-7456-11FE949F9D68}"/>
              </a:ext>
            </a:extLst>
          </p:cNvPr>
          <p:cNvCxnSpPr>
            <a:cxnSpLocks/>
          </p:cNvCxnSpPr>
          <p:nvPr/>
        </p:nvCxnSpPr>
        <p:spPr>
          <a:xfrm rot="5400000">
            <a:off x="18560579" y="6095910"/>
            <a:ext cx="382797"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27" name="TextBox 126">
            <a:extLst>
              <a:ext uri="{FF2B5EF4-FFF2-40B4-BE49-F238E27FC236}">
                <a16:creationId xmlns:a16="http://schemas.microsoft.com/office/drawing/2014/main" id="{A9485DEC-3BFE-A06D-A75D-9A1DA7F5C1B4}"/>
              </a:ext>
            </a:extLst>
          </p:cNvPr>
          <p:cNvSpPr txBox="1"/>
          <p:nvPr/>
        </p:nvSpPr>
        <p:spPr>
          <a:xfrm>
            <a:off x="19437515" y="6575225"/>
            <a:ext cx="1019439"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11480" rtl="0" fontAlgn="auto" latinLnBrk="0" hangingPunct="0">
              <a:lnSpc>
                <a:spcPct val="100000"/>
              </a:lnSpc>
              <a:spcBef>
                <a:spcPts val="0"/>
              </a:spcBef>
              <a:spcAft>
                <a:spcPts val="0"/>
              </a:spcAft>
              <a:buClrTx/>
              <a:buSzTx/>
              <a:buFontTx/>
              <a:buNone/>
              <a:tabLst/>
            </a:pPr>
            <a:r>
              <a:rPr lang="en-GB" sz="2400" dirty="0">
                <a:solidFill>
                  <a:srgbClr val="000000"/>
                </a:solidFill>
                <a:latin typeface="Arial" panose="020B0604020202020204" pitchFamily="34" charset="0"/>
                <a:cs typeface="Arial" panose="020B0604020202020204" pitchFamily="34" charset="0"/>
              </a:rPr>
              <a:t>B</a:t>
            </a: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ugs</a:t>
            </a:r>
            <a:endPar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p:txBody>
      </p:sp>
      <p:cxnSp>
        <p:nvCxnSpPr>
          <p:cNvPr id="128" name="Straight Arrow Connector 127">
            <a:extLst>
              <a:ext uri="{FF2B5EF4-FFF2-40B4-BE49-F238E27FC236}">
                <a16:creationId xmlns:a16="http://schemas.microsoft.com/office/drawing/2014/main" id="{BACC634B-29F7-AF1E-0C62-F92CE26603EB}"/>
              </a:ext>
            </a:extLst>
          </p:cNvPr>
          <p:cNvCxnSpPr>
            <a:cxnSpLocks/>
          </p:cNvCxnSpPr>
          <p:nvPr/>
        </p:nvCxnSpPr>
        <p:spPr>
          <a:xfrm>
            <a:off x="19533089" y="7153026"/>
            <a:ext cx="1355627" cy="0"/>
          </a:xfrm>
          <a:prstGeom prst="straightConnector1">
            <a:avLst/>
          </a:prstGeom>
          <a:noFill/>
          <a:ln w="152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29" name="Straight Arrow Connector 128">
            <a:extLst>
              <a:ext uri="{FF2B5EF4-FFF2-40B4-BE49-F238E27FC236}">
                <a16:creationId xmlns:a16="http://schemas.microsoft.com/office/drawing/2014/main" id="{3E2D8E60-7F06-37B7-1E44-21042A6B7A66}"/>
              </a:ext>
            </a:extLst>
          </p:cNvPr>
          <p:cNvCxnSpPr>
            <a:cxnSpLocks/>
          </p:cNvCxnSpPr>
          <p:nvPr/>
        </p:nvCxnSpPr>
        <p:spPr>
          <a:xfrm>
            <a:off x="13530321" y="5333355"/>
            <a:ext cx="0" cy="1192303"/>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32" name="Straight Arrow Connector 131">
            <a:extLst>
              <a:ext uri="{FF2B5EF4-FFF2-40B4-BE49-F238E27FC236}">
                <a16:creationId xmlns:a16="http://schemas.microsoft.com/office/drawing/2014/main" id="{C52CBA59-4CC9-CB37-081F-48CF2A6995A7}"/>
              </a:ext>
            </a:extLst>
          </p:cNvPr>
          <p:cNvCxnSpPr>
            <a:cxnSpLocks/>
          </p:cNvCxnSpPr>
          <p:nvPr/>
        </p:nvCxnSpPr>
        <p:spPr>
          <a:xfrm>
            <a:off x="14854557" y="7153026"/>
            <a:ext cx="1103795"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49" name="Rectangle 148">
            <a:extLst>
              <a:ext uri="{FF2B5EF4-FFF2-40B4-BE49-F238E27FC236}">
                <a16:creationId xmlns:a16="http://schemas.microsoft.com/office/drawing/2014/main" id="{DDDBAF2D-25F4-3C73-8B5E-254C258694ED}"/>
              </a:ext>
            </a:extLst>
          </p:cNvPr>
          <p:cNvSpPr/>
          <p:nvPr/>
        </p:nvSpPr>
        <p:spPr>
          <a:xfrm>
            <a:off x="13359556" y="10081465"/>
            <a:ext cx="6221283" cy="2200908"/>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1148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3C3C3B"/>
              </a:solidFill>
              <a:effectLst/>
              <a:uFillTx/>
              <a:latin typeface="Gill Sans Nova"/>
              <a:ea typeface="Gill Sans Nova"/>
              <a:cs typeface="Gill Sans Nova"/>
              <a:sym typeface="Gill Sans Nova"/>
            </a:endParaRPr>
          </a:p>
        </p:txBody>
      </p:sp>
      <p:sp>
        <p:nvSpPr>
          <p:cNvPr id="150" name="TextBox 149">
            <a:extLst>
              <a:ext uri="{FF2B5EF4-FFF2-40B4-BE49-F238E27FC236}">
                <a16:creationId xmlns:a16="http://schemas.microsoft.com/office/drawing/2014/main" id="{BF6E570E-3928-C267-7CBD-61856560675D}"/>
              </a:ext>
            </a:extLst>
          </p:cNvPr>
          <p:cNvSpPr txBox="1"/>
          <p:nvPr/>
        </p:nvSpPr>
        <p:spPr>
          <a:xfrm>
            <a:off x="11310245" y="10279409"/>
            <a:ext cx="1690639"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CP seeds</a:t>
            </a:r>
            <a:endPar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p:txBody>
      </p:sp>
      <p:cxnSp>
        <p:nvCxnSpPr>
          <p:cNvPr id="151" name="Straight Arrow Connector 150">
            <a:extLst>
              <a:ext uri="{FF2B5EF4-FFF2-40B4-BE49-F238E27FC236}">
                <a16:creationId xmlns:a16="http://schemas.microsoft.com/office/drawing/2014/main" id="{128210F5-F60B-B0A7-1A18-3DB002C75D6B}"/>
              </a:ext>
            </a:extLst>
          </p:cNvPr>
          <p:cNvCxnSpPr>
            <a:cxnSpLocks/>
          </p:cNvCxnSpPr>
          <p:nvPr/>
        </p:nvCxnSpPr>
        <p:spPr>
          <a:xfrm flipV="1">
            <a:off x="11372575" y="10806965"/>
            <a:ext cx="1986980" cy="7335"/>
          </a:xfrm>
          <a:prstGeom prst="straightConnector1">
            <a:avLst/>
          </a:prstGeom>
          <a:noFill/>
          <a:ln w="152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54" name="Straight Arrow Connector 153">
            <a:extLst>
              <a:ext uri="{FF2B5EF4-FFF2-40B4-BE49-F238E27FC236}">
                <a16:creationId xmlns:a16="http://schemas.microsoft.com/office/drawing/2014/main" id="{F8C4345B-9BA3-510E-0574-912899E71A87}"/>
              </a:ext>
            </a:extLst>
          </p:cNvPr>
          <p:cNvCxnSpPr>
            <a:cxnSpLocks/>
          </p:cNvCxnSpPr>
          <p:nvPr/>
        </p:nvCxnSpPr>
        <p:spPr>
          <a:xfrm>
            <a:off x="13414388" y="10779212"/>
            <a:ext cx="500699"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56" name="Rectangle 155">
            <a:extLst>
              <a:ext uri="{FF2B5EF4-FFF2-40B4-BE49-F238E27FC236}">
                <a16:creationId xmlns:a16="http://schemas.microsoft.com/office/drawing/2014/main" id="{4465670A-FB04-5C7A-9980-B912C2963DB6}"/>
              </a:ext>
            </a:extLst>
          </p:cNvPr>
          <p:cNvSpPr/>
          <p:nvPr/>
        </p:nvSpPr>
        <p:spPr>
          <a:xfrm>
            <a:off x="13942078" y="10325575"/>
            <a:ext cx="1355888" cy="830995"/>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Solve by solver 1</a:t>
            </a:r>
            <a:endParaRPr kumimoji="0" lang="en-US"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p:txBody>
      </p:sp>
      <p:sp>
        <p:nvSpPr>
          <p:cNvPr id="158" name="Rectangle 157">
            <a:extLst>
              <a:ext uri="{FF2B5EF4-FFF2-40B4-BE49-F238E27FC236}">
                <a16:creationId xmlns:a16="http://schemas.microsoft.com/office/drawing/2014/main" id="{D0767883-13FB-1009-6246-E15A15E397B8}"/>
              </a:ext>
            </a:extLst>
          </p:cNvPr>
          <p:cNvSpPr/>
          <p:nvPr/>
        </p:nvSpPr>
        <p:spPr>
          <a:xfrm>
            <a:off x="15991169" y="10259690"/>
            <a:ext cx="3479163" cy="190304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Compare </a:t>
            </a:r>
          </a:p>
          <a:p>
            <a:pPr marL="0" marR="0" indent="0" algn="ctr" defTabSz="411480" rtl="0" fontAlgn="auto" latinLnBrk="0" hangingPunct="0">
              <a:lnSpc>
                <a:spcPct val="100000"/>
              </a:lnSpc>
              <a:spcBef>
                <a:spcPts val="0"/>
              </a:spcBef>
              <a:spcAft>
                <a:spcPts val="0"/>
              </a:spcAft>
              <a:buClrTx/>
              <a:buSzTx/>
              <a:buFontTx/>
              <a:buNone/>
              <a:tabLst/>
            </a:pPr>
            <a:r>
              <a:rPr lang="en-GB" sz="2400" dirty="0">
                <a:solidFill>
                  <a:srgbClr val="000000"/>
                </a:solidFill>
                <a:latin typeface="Arial" panose="020B0604020202020204" pitchFamily="34" charset="0"/>
                <a:cs typeface="Arial" panose="020B0604020202020204" pitchFamily="34" charset="0"/>
              </a:rPr>
              <a:t>s</a:t>
            </a: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olution 1 to solution 2 </a:t>
            </a:r>
            <a:r>
              <a:rPr lang="en-GB" sz="2400" dirty="0">
                <a:solidFill>
                  <a:srgbClr val="000000"/>
                </a:solidFill>
                <a:latin typeface="Arial" panose="020B0604020202020204" pitchFamily="34" charset="0"/>
                <a:cs typeface="Arial" panose="020B0604020202020204" pitchFamily="34" charset="0"/>
              </a:rPr>
              <a:t>and amount of solutions</a:t>
            </a:r>
            <a:endPar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crashed? </a:t>
            </a:r>
          </a:p>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hanging?</a:t>
            </a:r>
            <a:endParaRPr kumimoji="0" lang="en-US"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p:txBody>
      </p:sp>
      <p:cxnSp>
        <p:nvCxnSpPr>
          <p:cNvPr id="162" name="Straight Arrow Connector 161">
            <a:extLst>
              <a:ext uri="{FF2B5EF4-FFF2-40B4-BE49-F238E27FC236}">
                <a16:creationId xmlns:a16="http://schemas.microsoft.com/office/drawing/2014/main" id="{17B5D1CE-B30C-CEE2-2B49-0CE98EAD7DE4}"/>
              </a:ext>
            </a:extLst>
          </p:cNvPr>
          <p:cNvCxnSpPr>
            <a:cxnSpLocks/>
          </p:cNvCxnSpPr>
          <p:nvPr/>
        </p:nvCxnSpPr>
        <p:spPr>
          <a:xfrm>
            <a:off x="13580840" y="10814300"/>
            <a:ext cx="0" cy="849991"/>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63" name="Straight Arrow Connector 162">
            <a:extLst>
              <a:ext uri="{FF2B5EF4-FFF2-40B4-BE49-F238E27FC236}">
                <a16:creationId xmlns:a16="http://schemas.microsoft.com/office/drawing/2014/main" id="{66DF961F-8AB1-D8BF-94DD-C1093A6FBC01}"/>
              </a:ext>
            </a:extLst>
          </p:cNvPr>
          <p:cNvCxnSpPr>
            <a:cxnSpLocks/>
          </p:cNvCxnSpPr>
          <p:nvPr/>
        </p:nvCxnSpPr>
        <p:spPr>
          <a:xfrm>
            <a:off x="15316434" y="11707217"/>
            <a:ext cx="710905"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67" name="Straight Arrow Connector 166">
            <a:extLst>
              <a:ext uri="{FF2B5EF4-FFF2-40B4-BE49-F238E27FC236}">
                <a16:creationId xmlns:a16="http://schemas.microsoft.com/office/drawing/2014/main" id="{D74FC3AF-FFEF-19BB-1B2A-16B7BC6C165E}"/>
              </a:ext>
            </a:extLst>
          </p:cNvPr>
          <p:cNvCxnSpPr>
            <a:cxnSpLocks/>
          </p:cNvCxnSpPr>
          <p:nvPr/>
        </p:nvCxnSpPr>
        <p:spPr>
          <a:xfrm>
            <a:off x="13599308" y="11686359"/>
            <a:ext cx="334247" cy="20858"/>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68" name="Rectangle 167">
            <a:extLst>
              <a:ext uri="{FF2B5EF4-FFF2-40B4-BE49-F238E27FC236}">
                <a16:creationId xmlns:a16="http://schemas.microsoft.com/office/drawing/2014/main" id="{EAE667FC-F35D-96F3-E4E0-DDE5A255C621}"/>
              </a:ext>
            </a:extLst>
          </p:cNvPr>
          <p:cNvSpPr/>
          <p:nvPr/>
        </p:nvSpPr>
        <p:spPr>
          <a:xfrm>
            <a:off x="13960546" y="11253580"/>
            <a:ext cx="1355888" cy="830995"/>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11480" rtl="0" fontAlgn="auto" latinLnBrk="0" hangingPunct="0">
              <a:lnSpc>
                <a:spcPct val="100000"/>
              </a:lnSpc>
              <a:spcBef>
                <a:spcPts val="0"/>
              </a:spcBef>
              <a:spcAft>
                <a:spcPts val="0"/>
              </a:spcAft>
              <a:buClrTx/>
              <a:buSzTx/>
              <a:buFontTx/>
              <a:buNone/>
              <a:tabLst/>
            </a:pP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Solve by solver 2</a:t>
            </a:r>
            <a:endParaRPr kumimoji="0" lang="en-US"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p:txBody>
      </p:sp>
      <p:cxnSp>
        <p:nvCxnSpPr>
          <p:cNvPr id="171" name="Straight Arrow Connector 170">
            <a:extLst>
              <a:ext uri="{FF2B5EF4-FFF2-40B4-BE49-F238E27FC236}">
                <a16:creationId xmlns:a16="http://schemas.microsoft.com/office/drawing/2014/main" id="{92DB7DE6-C68C-9045-1899-F5CCA7698B59}"/>
              </a:ext>
            </a:extLst>
          </p:cNvPr>
          <p:cNvCxnSpPr>
            <a:cxnSpLocks/>
          </p:cNvCxnSpPr>
          <p:nvPr/>
        </p:nvCxnSpPr>
        <p:spPr>
          <a:xfrm>
            <a:off x="15297966" y="10779212"/>
            <a:ext cx="710905" cy="0"/>
          </a:xfrm>
          <a:prstGeom prst="straightConnector1">
            <a:avLst/>
          </a:prstGeom>
          <a:noFill/>
          <a:ln w="635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26" name="Line">
            <a:extLst>
              <a:ext uri="{FF2B5EF4-FFF2-40B4-BE49-F238E27FC236}">
                <a16:creationId xmlns:a16="http://schemas.microsoft.com/office/drawing/2014/main" id="{5C1530A3-8890-AB57-B441-ADCDD75C52F0}"/>
              </a:ext>
            </a:extLst>
          </p:cNvPr>
          <p:cNvSpPr/>
          <p:nvPr/>
        </p:nvSpPr>
        <p:spPr>
          <a:xfrm>
            <a:off x="-78885" y="26260566"/>
            <a:ext cx="21383631" cy="3"/>
          </a:xfrm>
          <a:prstGeom prst="line">
            <a:avLst/>
          </a:prstGeom>
          <a:ln w="25400">
            <a:solidFill>
              <a:schemeClr val="accent1"/>
            </a:solidFill>
          </a:ln>
          <a:effectLst>
            <a:outerShdw blurRad="38100" dist="20000" dir="5400000" rotWithShape="0">
              <a:srgbClr val="000000">
                <a:alpha val="38000"/>
              </a:srgbClr>
            </a:outerShdw>
          </a:effectLst>
        </p:spPr>
        <p:txBody>
          <a:bodyPr lIns="129377" rIns="129377"/>
          <a:lstStyle/>
          <a:p>
            <a:endParaRPr lang="en-US" sz="12825"/>
          </a:p>
        </p:txBody>
      </p:sp>
      <p:pic>
        <p:nvPicPr>
          <p:cNvPr id="229" name="Picture 228">
            <a:extLst>
              <a:ext uri="{FF2B5EF4-FFF2-40B4-BE49-F238E27FC236}">
                <a16:creationId xmlns:a16="http://schemas.microsoft.com/office/drawing/2014/main" id="{DFAEB716-D2C7-9EF6-86F0-EA2C53A9B6C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833572" y="29750720"/>
            <a:ext cx="645307" cy="645307"/>
          </a:xfrm>
          <a:prstGeom prst="rect">
            <a:avLst/>
          </a:prstGeom>
        </p:spPr>
      </p:pic>
      <p:sp>
        <p:nvSpPr>
          <p:cNvPr id="231" name="TextBox 230">
            <a:extLst>
              <a:ext uri="{FF2B5EF4-FFF2-40B4-BE49-F238E27FC236}">
                <a16:creationId xmlns:a16="http://schemas.microsoft.com/office/drawing/2014/main" id="{377A16EA-ED4A-2611-C422-4AEBA56B73EF}"/>
              </a:ext>
            </a:extLst>
          </p:cNvPr>
          <p:cNvSpPr txBox="1"/>
          <p:nvPr/>
        </p:nvSpPr>
        <p:spPr>
          <a:xfrm>
            <a:off x="504627" y="26554923"/>
            <a:ext cx="9944365" cy="36009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Acknowledgements</a:t>
            </a:r>
            <a:endPar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a:p>
            <a:pPr marL="0" marR="0" indent="0" algn="l" defTabSz="411480" rtl="0" fontAlgn="auto" latinLnBrk="0" hangingPunct="0">
              <a:lnSpc>
                <a:spcPct val="100000"/>
              </a:lnSpc>
              <a:spcBef>
                <a:spcPts val="0"/>
              </a:spcBef>
              <a:spcAft>
                <a:spcPts val="0"/>
              </a:spcAft>
              <a:buClrTx/>
              <a:buSzTx/>
              <a:buFontTx/>
              <a:buNone/>
              <a:tabLst/>
            </a:pPr>
            <a:endParaRPr lang="en-GB" sz="2000" dirty="0">
              <a:solidFill>
                <a:srgbClr val="000000"/>
              </a:solidFill>
              <a:effectLst/>
              <a:latin typeface="Arial" panose="020B0604020202020204" pitchFamily="34" charset="0"/>
              <a:cs typeface="Arial" panose="020B0604020202020204" pitchFamily="34" charset="0"/>
            </a:endParaRPr>
          </a:p>
          <a:p>
            <a:pPr marL="0" marR="0" indent="0" algn="l" defTabSz="411480" rtl="0" fontAlgn="auto" latinLnBrk="0" hangingPunct="0">
              <a:lnSpc>
                <a:spcPct val="100000"/>
              </a:lnSpc>
              <a:spcBef>
                <a:spcPts val="0"/>
              </a:spcBef>
              <a:spcAft>
                <a:spcPts val="0"/>
              </a:spcAft>
              <a:buClrTx/>
              <a:buSzTx/>
              <a:buFontTx/>
              <a:buNone/>
              <a:tabLst/>
            </a:pPr>
            <a:r>
              <a:rPr lang="en-GB" sz="2000" dirty="0">
                <a:solidFill>
                  <a:srgbClr val="000000"/>
                </a:solidFill>
                <a:effectLst/>
                <a:latin typeface="Arial" panose="020B0604020202020204" pitchFamily="34" charset="0"/>
              </a:rPr>
              <a:t>	Firstly, I would like to thank professor dr. Tias Guns for the guidance and the</a:t>
            </a:r>
            <a:br>
              <a:rPr lang="en-GB" sz="2000" dirty="0">
                <a:solidFill>
                  <a:srgbClr val="000000"/>
                </a:solidFill>
              </a:rPr>
            </a:br>
            <a:r>
              <a:rPr lang="en-GB" sz="2000" dirty="0">
                <a:solidFill>
                  <a:srgbClr val="000000"/>
                </a:solidFill>
              </a:rPr>
              <a:t>	</a:t>
            </a:r>
            <a:r>
              <a:rPr lang="en-GB" sz="2000" dirty="0">
                <a:solidFill>
                  <a:srgbClr val="000000"/>
                </a:solidFill>
                <a:effectLst/>
                <a:latin typeface="Arial" panose="020B0604020202020204" pitchFamily="34" charset="0"/>
              </a:rPr>
              <a:t>proposal of this fascinating topic, ir. Ignace Bleukx for answering many questions,</a:t>
            </a:r>
            <a:br>
              <a:rPr lang="en-GB" sz="2000" dirty="0">
                <a:solidFill>
                  <a:srgbClr val="000000"/>
                </a:solidFill>
              </a:rPr>
            </a:br>
            <a:r>
              <a:rPr lang="en-GB" sz="2000" dirty="0">
                <a:solidFill>
                  <a:srgbClr val="000000"/>
                </a:solidFill>
              </a:rPr>
              <a:t>	</a:t>
            </a:r>
            <a:r>
              <a:rPr lang="en-GB" sz="2000" dirty="0">
                <a:solidFill>
                  <a:srgbClr val="000000"/>
                </a:solidFill>
                <a:effectLst/>
                <a:latin typeface="Arial" panose="020B0604020202020204" pitchFamily="34" charset="0"/>
              </a:rPr>
              <a:t>intensive thesis meetings, proofreading and the cleverness for coming up with the</a:t>
            </a:r>
            <a:br>
              <a:rPr lang="en-GB" sz="2000" dirty="0">
                <a:solidFill>
                  <a:srgbClr val="000000"/>
                </a:solidFill>
              </a:rPr>
            </a:br>
            <a:r>
              <a:rPr lang="en-GB" sz="2000" dirty="0">
                <a:solidFill>
                  <a:srgbClr val="000000"/>
                </a:solidFill>
              </a:rPr>
              <a:t>	</a:t>
            </a:r>
            <a:r>
              <a:rPr lang="en-GB" sz="2000" dirty="0">
                <a:solidFill>
                  <a:srgbClr val="000000"/>
                </a:solidFill>
                <a:effectLst/>
                <a:latin typeface="Arial" panose="020B0604020202020204" pitchFamily="34" charset="0"/>
              </a:rPr>
              <a:t>name of CTORM, dr. ir. Jo Devriendt for finding bugs within our bug finder, the</a:t>
            </a:r>
            <a:br>
              <a:rPr lang="en-GB" sz="2000" dirty="0">
                <a:solidFill>
                  <a:srgbClr val="000000"/>
                </a:solidFill>
              </a:rPr>
            </a:br>
            <a:r>
              <a:rPr lang="en-GB" sz="2000" dirty="0">
                <a:solidFill>
                  <a:srgbClr val="000000"/>
                </a:solidFill>
              </a:rPr>
              <a:t>	</a:t>
            </a:r>
            <a:r>
              <a:rPr lang="en-GB" sz="2000" dirty="0">
                <a:solidFill>
                  <a:srgbClr val="000000"/>
                </a:solidFill>
                <a:effectLst/>
                <a:latin typeface="Arial" panose="020B0604020202020204" pitchFamily="34" charset="0"/>
              </a:rPr>
              <a:t>rest of the CPMpy-team, Hakan Kjellerstrand for publishing a significant number of</a:t>
            </a:r>
            <a:br>
              <a:rPr lang="en-GB" sz="2000" dirty="0">
                <a:solidFill>
                  <a:srgbClr val="000000"/>
                </a:solidFill>
              </a:rPr>
            </a:br>
            <a:r>
              <a:rPr lang="en-GB" sz="2000" dirty="0">
                <a:solidFill>
                  <a:srgbClr val="000000"/>
                </a:solidFill>
              </a:rPr>
              <a:t>	</a:t>
            </a:r>
            <a:r>
              <a:rPr lang="en-GB" sz="2000" dirty="0">
                <a:solidFill>
                  <a:srgbClr val="000000"/>
                </a:solidFill>
                <a:effectLst/>
                <a:latin typeface="Arial" panose="020B0604020202020204" pitchFamily="34" charset="0"/>
              </a:rPr>
              <a:t>examples which we used as seeds, friends for proofreading even all the way back 	from industrial engineering on campus De </a:t>
            </a:r>
            <a:r>
              <a:rPr lang="en-GB" sz="2000" dirty="0" err="1">
                <a:solidFill>
                  <a:srgbClr val="000000"/>
                </a:solidFill>
                <a:effectLst/>
                <a:latin typeface="Arial" panose="020B0604020202020204" pitchFamily="34" charset="0"/>
              </a:rPr>
              <a:t>Nayer</a:t>
            </a:r>
            <a:r>
              <a:rPr lang="en-GB" sz="2000" dirty="0">
                <a:solidFill>
                  <a:srgbClr val="000000"/>
                </a:solidFill>
                <a:effectLst/>
                <a:latin typeface="Arial" panose="020B0604020202020204" pitchFamily="34" charset="0"/>
              </a:rPr>
              <a:t> like ing. Simon </a:t>
            </a:r>
            <a:r>
              <a:rPr lang="en-GB" sz="2000" dirty="0" err="1">
                <a:solidFill>
                  <a:srgbClr val="000000"/>
                </a:solidFill>
                <a:effectLst/>
                <a:latin typeface="Arial" panose="020B0604020202020204" pitchFamily="34" charset="0"/>
              </a:rPr>
              <a:t>Vandevelde</a:t>
            </a:r>
            <a:r>
              <a:rPr lang="en-GB" sz="2000" dirty="0">
                <a:solidFill>
                  <a:srgbClr val="000000"/>
                </a:solidFill>
                <a:effectLst/>
                <a:latin typeface="Arial" panose="020B0604020202020204" pitchFamily="34" charset="0"/>
              </a:rPr>
              <a:t>. 	Finally, I would like to thank my family for the support during my further studies.</a:t>
            </a:r>
          </a:p>
          <a:p>
            <a:pPr marL="0" marR="0" indent="0" algn="r" defTabSz="411480" rtl="0" fontAlgn="auto" latinLnBrk="0" hangingPunct="0">
              <a:lnSpc>
                <a:spcPct val="100000"/>
              </a:lnSpc>
              <a:spcBef>
                <a:spcPts val="0"/>
              </a:spcBef>
              <a:spcAft>
                <a:spcPts val="0"/>
              </a:spcAft>
              <a:buClrTx/>
              <a:buSzTx/>
              <a:buFontTx/>
              <a:buNone/>
              <a:tabLst/>
            </a:pPr>
            <a:r>
              <a:rPr lang="en-GB" sz="2000" i="1" dirty="0">
                <a:solidFill>
                  <a:srgbClr val="000000"/>
                </a:solidFill>
                <a:latin typeface="Arial" panose="020B0604020202020204" pitchFamily="34" charset="0"/>
                <a:cs typeface="Arial" panose="020B0604020202020204" pitchFamily="34" charset="0"/>
              </a:rPr>
              <a:t>- Ruben Kindt</a:t>
            </a:r>
            <a:endParaRPr lang="en-GB" sz="2000" i="1" dirty="0">
              <a:solidFill>
                <a:srgbClr val="000000"/>
              </a:solidFill>
              <a:effectLst/>
              <a:latin typeface="Arial" panose="020B0604020202020204" pitchFamily="34" charset="0"/>
              <a:cs typeface="Arial" panose="020B0604020202020204" pitchFamily="34" charset="0"/>
            </a:endParaRPr>
          </a:p>
        </p:txBody>
      </p:sp>
      <p:sp>
        <p:nvSpPr>
          <p:cNvPr id="232" name="TextBox 231">
            <a:extLst>
              <a:ext uri="{FF2B5EF4-FFF2-40B4-BE49-F238E27FC236}">
                <a16:creationId xmlns:a16="http://schemas.microsoft.com/office/drawing/2014/main" id="{0258F6E3-DB83-22F3-8645-D87DCCAFA604}"/>
              </a:ext>
            </a:extLst>
          </p:cNvPr>
          <p:cNvSpPr txBox="1"/>
          <p:nvPr/>
        </p:nvSpPr>
        <p:spPr>
          <a:xfrm>
            <a:off x="10765646" y="26595688"/>
            <a:ext cx="10396579" cy="32932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References</a:t>
            </a:r>
            <a:endPar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a:p>
            <a:pPr marL="0" marR="0" indent="0" algn="l" defTabSz="411480" rtl="0" fontAlgn="auto" latinLnBrk="0"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a:p>
            <a:pPr marL="0" marR="0" indent="0" algn="l" defTabSz="41148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	</a:t>
            </a:r>
            <a:r>
              <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[1] Muhammad Numair Mansur et al. “Detecting critical bugs in SMT solvers using 	</a:t>
            </a:r>
            <a:r>
              <a:rPr kumimoji="0" lang="en-US" sz="2000" b="0" i="0" u="none" strike="noStrike" cap="none" spc="0" normalizeH="0" baseline="0" dirty="0" err="1">
                <a:ln>
                  <a:noFill/>
                </a:ln>
                <a:solidFill>
                  <a:srgbClr val="000000"/>
                </a:solidFill>
                <a:effectLst/>
                <a:uFillTx/>
                <a:latin typeface="Arial" panose="020B0604020202020204" pitchFamily="34" charset="0"/>
                <a:cs typeface="Arial" panose="020B0604020202020204" pitchFamily="34" charset="0"/>
                <a:sym typeface="Gill Sans Nova"/>
              </a:rPr>
              <a:t>blackbox</a:t>
            </a:r>
            <a:r>
              <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 mutational fuzzing”. In: Proceedings of the 28th ACM Joint Meeting on 	European Software Engineering Conference and Symposium on the Foundations of 	Software Engineering. 2020, pp. 701–712.</a:t>
            </a:r>
          </a:p>
          <a:p>
            <a:pPr marL="0" marR="0" indent="0" algn="l" defTabSz="41148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	</a:t>
            </a:r>
          </a:p>
          <a:p>
            <a:pPr marL="0" marR="0" indent="0" algn="l" defTabSz="411480" rtl="0" fontAlgn="auto" latinLnBrk="0" hangingPunct="0">
              <a:lnSpc>
                <a:spcPct val="100000"/>
              </a:lnSpc>
              <a:spcBef>
                <a:spcPts val="0"/>
              </a:spcBef>
              <a:spcAft>
                <a:spcPts val="0"/>
              </a:spcAft>
              <a:buClrTx/>
              <a:buSzTx/>
              <a:buFontTx/>
              <a:buNone/>
              <a:tabLst/>
            </a:pPr>
            <a:r>
              <a:rPr lang="en-US" sz="2000" dirty="0">
                <a:solidFill>
                  <a:srgbClr val="000000"/>
                </a:solidFill>
                <a:latin typeface="Arial" panose="020B0604020202020204" pitchFamily="34" charset="0"/>
                <a:cs typeface="Arial" panose="020B0604020202020204" pitchFamily="34" charset="0"/>
              </a:rPr>
              <a:t>	</a:t>
            </a:r>
            <a:r>
              <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[2] Peisen Yao et al. “Fuzzing </a:t>
            </a:r>
            <a:r>
              <a:rPr kumimoji="0" lang="en-US" sz="2000" b="0" i="0" u="none" strike="noStrike" cap="none" spc="0" normalizeH="0" baseline="0" dirty="0" err="1">
                <a:ln>
                  <a:noFill/>
                </a:ln>
                <a:solidFill>
                  <a:srgbClr val="000000"/>
                </a:solidFill>
                <a:effectLst/>
                <a:uFillTx/>
                <a:latin typeface="Arial" panose="020B0604020202020204" pitchFamily="34" charset="0"/>
                <a:cs typeface="Arial" panose="020B0604020202020204" pitchFamily="34" charset="0"/>
                <a:sym typeface="Gill Sans Nova"/>
              </a:rPr>
              <a:t>smt</a:t>
            </a:r>
            <a:r>
              <a:rPr kumimoji="0" lang="en-US" sz="2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 solvers via two-dimensional input space exploration”. 	In: Proceedings of the 30th ACM SIGSOFT International Symposium on Software 	Testing and Analysis. 2021, pp. 322–335.</a:t>
            </a:r>
            <a:endParaRPr kumimoji="0" lang="en-US" sz="2000" b="0" i="0" u="none" strike="noStrike" cap="none" spc="0" normalizeH="0" baseline="0" dirty="0">
              <a:ln>
                <a:noFill/>
              </a:ln>
              <a:solidFill>
                <a:srgbClr val="000000"/>
              </a:solidFill>
              <a:effectLst/>
              <a:uFillTx/>
              <a:latin typeface="Gill Sans Nova"/>
              <a:ea typeface="Gill Sans Nova"/>
              <a:cs typeface="Gill Sans Nova"/>
              <a:sym typeface="Gill Sans Nova"/>
            </a:endParaRPr>
          </a:p>
        </p:txBody>
      </p:sp>
      <p:sp>
        <p:nvSpPr>
          <p:cNvPr id="17" name="TextBox 16">
            <a:extLst>
              <a:ext uri="{FF2B5EF4-FFF2-40B4-BE49-F238E27FC236}">
                <a16:creationId xmlns:a16="http://schemas.microsoft.com/office/drawing/2014/main" id="{B2E1269D-D15E-D106-3A08-8213AE69F9E8}"/>
              </a:ext>
            </a:extLst>
          </p:cNvPr>
          <p:cNvSpPr txBox="1"/>
          <p:nvPr/>
        </p:nvSpPr>
        <p:spPr>
          <a:xfrm>
            <a:off x="19515025" y="10773344"/>
            <a:ext cx="1019439"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11480" rtl="0" fontAlgn="auto" latinLnBrk="0" hangingPunct="0">
              <a:lnSpc>
                <a:spcPct val="100000"/>
              </a:lnSpc>
              <a:spcBef>
                <a:spcPts val="0"/>
              </a:spcBef>
              <a:spcAft>
                <a:spcPts val="0"/>
              </a:spcAft>
              <a:buClrTx/>
              <a:buSzTx/>
              <a:buFontTx/>
              <a:buNone/>
              <a:tabLst/>
            </a:pPr>
            <a:r>
              <a:rPr lang="en-GB" sz="2400" dirty="0">
                <a:solidFill>
                  <a:srgbClr val="000000"/>
                </a:solidFill>
                <a:latin typeface="Arial" panose="020B0604020202020204" pitchFamily="34" charset="0"/>
                <a:cs typeface="Arial" panose="020B0604020202020204" pitchFamily="34" charset="0"/>
              </a:rPr>
              <a:t>B</a:t>
            </a:r>
            <a:r>
              <a:rPr kumimoji="0" lang="en-GB" sz="2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rPr>
              <a:t>ugs</a:t>
            </a:r>
            <a:endPar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Gill Sans Nova"/>
            </a:endParaRPr>
          </a:p>
        </p:txBody>
      </p:sp>
      <p:cxnSp>
        <p:nvCxnSpPr>
          <p:cNvPr id="18" name="Straight Arrow Connector 17">
            <a:extLst>
              <a:ext uri="{FF2B5EF4-FFF2-40B4-BE49-F238E27FC236}">
                <a16:creationId xmlns:a16="http://schemas.microsoft.com/office/drawing/2014/main" id="{B7B84871-355B-C9DE-C4C4-90DB56C06A48}"/>
              </a:ext>
            </a:extLst>
          </p:cNvPr>
          <p:cNvCxnSpPr>
            <a:cxnSpLocks/>
          </p:cNvCxnSpPr>
          <p:nvPr/>
        </p:nvCxnSpPr>
        <p:spPr>
          <a:xfrm>
            <a:off x="19583608" y="11304858"/>
            <a:ext cx="1382618" cy="0"/>
          </a:xfrm>
          <a:prstGeom prst="straightConnector1">
            <a:avLst/>
          </a:prstGeom>
          <a:noFill/>
          <a:ln w="152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aphicFrame>
        <p:nvGraphicFramePr>
          <p:cNvPr id="20" name="Table 19">
            <a:extLst>
              <a:ext uri="{FF2B5EF4-FFF2-40B4-BE49-F238E27FC236}">
                <a16:creationId xmlns:a16="http://schemas.microsoft.com/office/drawing/2014/main" id="{07FA47D9-BFE4-897E-3764-02841C0C0444}"/>
              </a:ext>
            </a:extLst>
          </p:cNvPr>
          <p:cNvGraphicFramePr>
            <a:graphicFrameLocks noGrp="1"/>
          </p:cNvGraphicFramePr>
          <p:nvPr>
            <p:extLst>
              <p:ext uri="{D42A27DB-BD31-4B8C-83A1-F6EECF244321}">
                <p14:modId xmlns:p14="http://schemas.microsoft.com/office/powerpoint/2010/main" val="4034527215"/>
              </p:ext>
            </p:extLst>
          </p:nvPr>
        </p:nvGraphicFramePr>
        <p:xfrm>
          <a:off x="10854016" y="15363929"/>
          <a:ext cx="10405784" cy="5539980"/>
        </p:xfrm>
        <a:graphic>
          <a:graphicData uri="http://schemas.openxmlformats.org/drawingml/2006/table">
            <a:tbl>
              <a:tblPr bandRow="1">
                <a:tableStyleId>{5C22544A-7EE6-4342-B048-85BDC9FD1C3A}</a:tableStyleId>
              </a:tblPr>
              <a:tblGrid>
                <a:gridCol w="1172884">
                  <a:extLst>
                    <a:ext uri="{9D8B030D-6E8A-4147-A177-3AD203B41FA5}">
                      <a16:colId xmlns:a16="http://schemas.microsoft.com/office/drawing/2014/main" val="1812985436"/>
                    </a:ext>
                  </a:extLst>
                </a:gridCol>
                <a:gridCol w="1668054">
                  <a:extLst>
                    <a:ext uri="{9D8B030D-6E8A-4147-A177-3AD203B41FA5}">
                      <a16:colId xmlns:a16="http://schemas.microsoft.com/office/drawing/2014/main" val="232988425"/>
                    </a:ext>
                  </a:extLst>
                </a:gridCol>
                <a:gridCol w="719546">
                  <a:extLst>
                    <a:ext uri="{9D8B030D-6E8A-4147-A177-3AD203B41FA5}">
                      <a16:colId xmlns:a16="http://schemas.microsoft.com/office/drawing/2014/main" val="1781101691"/>
                    </a:ext>
                  </a:extLst>
                </a:gridCol>
                <a:gridCol w="1206512">
                  <a:extLst>
                    <a:ext uri="{9D8B030D-6E8A-4147-A177-3AD203B41FA5}">
                      <a16:colId xmlns:a16="http://schemas.microsoft.com/office/drawing/2014/main" val="657530299"/>
                    </a:ext>
                  </a:extLst>
                </a:gridCol>
                <a:gridCol w="1305158">
                  <a:extLst>
                    <a:ext uri="{9D8B030D-6E8A-4147-A177-3AD203B41FA5}">
                      <a16:colId xmlns:a16="http://schemas.microsoft.com/office/drawing/2014/main" val="1596028876"/>
                    </a:ext>
                  </a:extLst>
                </a:gridCol>
                <a:gridCol w="1748658">
                  <a:extLst>
                    <a:ext uri="{9D8B030D-6E8A-4147-A177-3AD203B41FA5}">
                      <a16:colId xmlns:a16="http://schemas.microsoft.com/office/drawing/2014/main" val="2350317185"/>
                    </a:ext>
                  </a:extLst>
                </a:gridCol>
                <a:gridCol w="1571258">
                  <a:extLst>
                    <a:ext uri="{9D8B030D-6E8A-4147-A177-3AD203B41FA5}">
                      <a16:colId xmlns:a16="http://schemas.microsoft.com/office/drawing/2014/main" val="4288953535"/>
                    </a:ext>
                  </a:extLst>
                </a:gridCol>
                <a:gridCol w="1013714">
                  <a:extLst>
                    <a:ext uri="{9D8B030D-6E8A-4147-A177-3AD203B41FA5}">
                      <a16:colId xmlns:a16="http://schemas.microsoft.com/office/drawing/2014/main" val="2723608080"/>
                    </a:ext>
                  </a:extLst>
                </a:gridCol>
              </a:tblGrid>
              <a:tr h="733635">
                <a:tc>
                  <a:txBody>
                    <a:bodyPr/>
                    <a:lstStyle/>
                    <a:p>
                      <a:pPr algn="ctr" fontAlgn="b"/>
                      <a:r>
                        <a:rPr lang="en-US" sz="1400" b="1" u="none" strike="noStrike" dirty="0">
                          <a:effectLst/>
                        </a:rPr>
                        <a:t>Location of bugs withing CPMpy</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GB" sz="1400" b="1" u="none" strike="noStrike" dirty="0">
                          <a:effectLst/>
                        </a:rPr>
                        <a:t>Crash, wrongly (un)sat or wrong nr of Solutions</a:t>
                      </a:r>
                      <a:endParaRPr lang="en-GB"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Bug nr on GitHub</a:t>
                      </a:r>
                      <a:endParaRPr lang="en-US" sz="1400" b="1" i="0" u="none" strike="noStrike" dirty="0">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solver independent Bug</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OR-Tools</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Gurobi</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MiniZinc subsolvers</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PySAT subsolvers</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0337783"/>
                  </a:ext>
                </a:extLst>
              </a:tr>
              <a:tr h="251717">
                <a:tc>
                  <a:txBody>
                    <a:bodyPr/>
                    <a:lstStyle/>
                    <a:p>
                      <a:pPr algn="l" fontAlgn="b"/>
                      <a:r>
                        <a:rPr lang="en-US" sz="1200" u="none" strike="noStrike" dirty="0">
                          <a:effectLst/>
                        </a:rPr>
                        <a:t>Model</a:t>
                      </a:r>
                      <a:endParaRPr lang="en-US" sz="12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200" u="none" strike="noStrike" dirty="0">
                          <a:effectLst/>
                        </a:rPr>
                        <a:t>145</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1400" u="none" strike="noStrike" dirty="0">
                          <a:solidFill>
                            <a:srgbClr val="765B16"/>
                          </a:solidFill>
                          <a:effectLst/>
                        </a:rPr>
                        <a:t>Diff</a:t>
                      </a:r>
                      <a:endParaRPr lang="en-US" sz="1400" b="0" i="0" u="none" strike="noStrike" dirty="0">
                        <a:solidFill>
                          <a:srgbClr val="765B16"/>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49997037"/>
                  </a:ext>
                </a:extLst>
              </a:tr>
              <a:tr h="251717">
                <a:tc>
                  <a:txBody>
                    <a:bodyPr/>
                    <a:lstStyle/>
                    <a:p>
                      <a:pPr algn="l" fontAlgn="b"/>
                      <a:r>
                        <a:rPr lang="en-US" sz="1200" u="none" strike="noStrike" dirty="0">
                          <a:effectLst/>
                        </a:rPr>
                        <a:t>Model</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UNSATISFIABLE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158</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49333071"/>
                  </a:ext>
                </a:extLst>
              </a:tr>
              <a:tr h="251717">
                <a:tc>
                  <a:txBody>
                    <a:bodyPr/>
                    <a:lstStyle/>
                    <a:p>
                      <a:pPr algn="l" fontAlgn="b"/>
                      <a:r>
                        <a:rPr lang="en-US" sz="1200" u="none" strike="noStrike" dirty="0">
                          <a:effectLst/>
                        </a:rPr>
                        <a:t>Model</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UNSATISFIABLE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161</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2732990"/>
                  </a:ext>
                </a:extLst>
              </a:tr>
              <a:tr h="251717">
                <a:tc>
                  <a:txBody>
                    <a:bodyPr/>
                    <a:lstStyle/>
                    <a:p>
                      <a:pPr algn="l" fontAlgn="b"/>
                      <a:r>
                        <a:rPr lang="en-US" sz="1200" u="none" strike="noStrike">
                          <a:effectLst/>
                        </a:rPr>
                        <a:t>Solver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156</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45611804"/>
                  </a:ext>
                </a:extLst>
              </a:tr>
              <a:tr h="25171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crash</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149</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57876313"/>
                  </a:ext>
                </a:extLst>
              </a:tr>
              <a:tr h="25171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crash</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150</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98259850"/>
                  </a:ext>
                </a:extLst>
              </a:tr>
              <a:tr h="25171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crash</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152</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43088254"/>
                  </a:ext>
                </a:extLst>
              </a:tr>
              <a:tr h="25171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Wrong Nr of sol</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153</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27842169"/>
                  </a:ext>
                </a:extLst>
              </a:tr>
              <a:tr h="25171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154</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65321624"/>
                  </a:ext>
                </a:extLst>
              </a:tr>
              <a:tr h="252895">
                <a:tc>
                  <a:txBody>
                    <a:bodyPr/>
                    <a:lstStyle/>
                    <a:p>
                      <a:pPr algn="l" fontAlgn="b"/>
                      <a:r>
                        <a:rPr lang="en-US" sz="1200" u="none" strike="noStrike" dirty="0">
                          <a:effectLst/>
                        </a:rPr>
                        <a:t>Solver Interface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155</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33939138"/>
                  </a:ext>
                </a:extLst>
              </a:tr>
              <a:tr h="25171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159</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70454573"/>
                  </a:ext>
                </a:extLst>
              </a:tr>
              <a:tr h="25171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162</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85818240"/>
                  </a:ext>
                </a:extLst>
              </a:tr>
              <a:tr h="25171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UNSATISFIABLE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142</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solidFill>
                            <a:srgbClr val="0070C0"/>
                          </a:solidFill>
                          <a:effectLst/>
                        </a:rPr>
                        <a:t>CTORM</a:t>
                      </a:r>
                      <a:endParaRPr lang="en-US" sz="1400" b="0" i="0" u="none" strike="noStrike" dirty="0">
                        <a:solidFill>
                          <a:srgbClr val="0070C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endParaRPr lang="en-US" sz="1400" b="0" i="0" u="none" strike="noStrike" dirty="0">
                        <a:solidFill>
                          <a:srgbClr val="0070C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88641568"/>
                  </a:ext>
                </a:extLst>
              </a:tr>
              <a:tr h="25171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143</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43161819"/>
                  </a:ext>
                </a:extLst>
              </a:tr>
              <a:tr h="25171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157</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0547431"/>
                  </a:ext>
                </a:extLst>
              </a:tr>
              <a:tr h="25171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164</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70500012"/>
                  </a:ext>
                </a:extLst>
              </a:tr>
              <a:tr h="25171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165</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FF0000"/>
                          </a:solidFill>
                          <a:effectLst/>
                        </a:rPr>
                        <a:t>Meta</a:t>
                      </a:r>
                      <a:r>
                        <a:rPr lang="en-US" sz="1400" u="none" strike="noStrike" dirty="0">
                          <a:effectLst/>
                        </a:rPr>
                        <a:t>, </a:t>
                      </a:r>
                      <a:r>
                        <a:rPr lang="en-US" sz="1400" u="none" strike="noStrike" dirty="0">
                          <a:solidFill>
                            <a:srgbClr val="765B16"/>
                          </a:solidFill>
                          <a:effectLst/>
                        </a:rPr>
                        <a:t>Diff</a:t>
                      </a:r>
                      <a:endParaRPr lang="en-US" sz="1400" b="0" i="0" u="none" strike="noStrike" dirty="0">
                        <a:solidFill>
                          <a:srgbClr val="765B16"/>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1539315"/>
                  </a:ext>
                </a:extLst>
              </a:tr>
              <a:tr h="274261">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UNSATISFIABLE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168</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71060002"/>
                  </a:ext>
                </a:extLst>
              </a:tr>
              <a:tr h="25171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(UN)SATISFIABLE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170</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41540367"/>
                  </a:ext>
                </a:extLst>
              </a:tr>
            </a:tbl>
          </a:graphicData>
        </a:graphic>
      </p:graphicFrame>
      <p:sp>
        <p:nvSpPr>
          <p:cNvPr id="21" name="TextBox 20">
            <a:extLst>
              <a:ext uri="{FF2B5EF4-FFF2-40B4-BE49-F238E27FC236}">
                <a16:creationId xmlns:a16="http://schemas.microsoft.com/office/drawing/2014/main" id="{889CBE6E-3389-8233-01A8-A4941F67D0B9}"/>
              </a:ext>
            </a:extLst>
          </p:cNvPr>
          <p:cNvSpPr txBox="1"/>
          <p:nvPr/>
        </p:nvSpPr>
        <p:spPr>
          <a:xfrm>
            <a:off x="7812098" y="16845089"/>
            <a:ext cx="501422"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11480" rtl="0" fontAlgn="auto" latinLnBrk="0" hangingPunct="0">
              <a:lnSpc>
                <a:spcPct val="100000"/>
              </a:lnSpc>
              <a:spcBef>
                <a:spcPts val="0"/>
              </a:spcBef>
              <a:spcAft>
                <a:spcPts val="0"/>
              </a:spcAft>
              <a:buClrTx/>
              <a:buSzTx/>
              <a:buFontTx/>
              <a:buNone/>
              <a:tabLst/>
            </a:pPr>
            <a:r>
              <a:rPr kumimoji="0" lang="en-GB" sz="1600" b="0" i="0" u="none" strike="noStrike" cap="none" spc="0" normalizeH="0" baseline="0" dirty="0">
                <a:ln>
                  <a:noFill/>
                </a:ln>
                <a:solidFill>
                  <a:srgbClr val="3C3C3B"/>
                </a:solidFill>
                <a:effectLst/>
                <a:uFillTx/>
                <a:latin typeface="Arial" panose="020B0604020202020204" pitchFamily="34" charset="0"/>
                <a:cs typeface="Arial" panose="020B0604020202020204" pitchFamily="34" charset="0"/>
                <a:sym typeface="Gill Sans Nova"/>
              </a:rPr>
              <a:t>[1]</a:t>
            </a:r>
            <a:endParaRPr kumimoji="0" lang="en-US" sz="1600" b="0" i="0" u="none" strike="noStrike" cap="none" spc="0" normalizeH="0" baseline="0" dirty="0">
              <a:ln>
                <a:noFill/>
              </a:ln>
              <a:solidFill>
                <a:srgbClr val="3C3C3B"/>
              </a:solidFill>
              <a:effectLst/>
              <a:uFillTx/>
              <a:latin typeface="Arial" panose="020B0604020202020204" pitchFamily="34" charset="0"/>
              <a:cs typeface="Arial" panose="020B0604020202020204" pitchFamily="34" charset="0"/>
              <a:sym typeface="Gill Sans Nova"/>
            </a:endParaRPr>
          </a:p>
        </p:txBody>
      </p:sp>
    </p:spTree>
    <p:extLst>
      <p:ext uri="{BB962C8B-B14F-4D97-AF65-F5344CB8AC3E}">
        <p14:creationId xmlns:p14="http://schemas.microsoft.com/office/powerpoint/2010/main" val="1995973802"/>
      </p:ext>
    </p:extLst>
  </p:cSld>
  <p:clrMapOvr>
    <a:masterClrMapping/>
  </p:clrMapOvr>
  <p:transition spd="med"/>
</p:sld>
</file>

<file path=ppt/theme/theme1.xml><?xml version="1.0" encoding="utf-8"?>
<a:theme xmlns:a="http://schemas.openxmlformats.org/drawingml/2006/main" name="VAIOP - Flanders AI Research Program">
  <a:themeElements>
    <a:clrScheme name="VAIOP - Flanders AI Research Program">
      <a:dk1>
        <a:srgbClr val="3C3C3B"/>
      </a:dk1>
      <a:lt1>
        <a:srgbClr val="FFFFFF"/>
      </a:lt1>
      <a:dk2>
        <a:srgbClr val="A7A7A7"/>
      </a:dk2>
      <a:lt2>
        <a:srgbClr val="535353"/>
      </a:lt2>
      <a:accent1>
        <a:srgbClr val="52BDC1"/>
      </a:accent1>
      <a:accent2>
        <a:srgbClr val="3A3A3A"/>
      </a:accent2>
      <a:accent3>
        <a:srgbClr val="3D98BD"/>
      </a:accent3>
      <a:accent4>
        <a:srgbClr val="C778AC"/>
      </a:accent4>
      <a:accent5>
        <a:srgbClr val="99BDE2"/>
      </a:accent5>
      <a:accent6>
        <a:srgbClr val="1582BE"/>
      </a:accent6>
      <a:hlink>
        <a:srgbClr val="0000FF"/>
      </a:hlink>
      <a:folHlink>
        <a:srgbClr val="FF00FF"/>
      </a:folHlink>
    </a:clrScheme>
    <a:fontScheme name="VAIOP - Flanders AI Research Program">
      <a:majorFont>
        <a:latin typeface="Helvetica"/>
        <a:ea typeface="Helvetica"/>
        <a:cs typeface="Helvetica"/>
      </a:majorFont>
      <a:minorFont>
        <a:latin typeface="Gill Sans MT"/>
        <a:ea typeface="Gill Sans MT"/>
        <a:cs typeface="Gill Sans MT"/>
      </a:minorFont>
    </a:fontScheme>
    <a:fmtScheme name="VAIOP - Flanders AI Research Progra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1148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3C3C3B"/>
            </a:solidFill>
            <a:effectLst/>
            <a:uFillTx/>
            <a:latin typeface="Gill Sans Nova"/>
            <a:ea typeface="Gill Sans Nova"/>
            <a:cs typeface="Gill Sans Nova"/>
            <a:sym typeface="Gill Sans Nov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1148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3C3C3B"/>
            </a:solidFill>
            <a:effectLst/>
            <a:uFillTx/>
            <a:latin typeface="Gill Sans Nova"/>
            <a:ea typeface="Gill Sans Nova"/>
            <a:cs typeface="Gill Sans Nova"/>
            <a:sym typeface="Gill Sans Nov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VAIOP - Flanders AI Research Program">
  <a:themeElements>
    <a:clrScheme name="VAIOP - Flanders AI Research Program">
      <a:dk1>
        <a:srgbClr val="000000"/>
      </a:dk1>
      <a:lt1>
        <a:srgbClr val="FFFFFF"/>
      </a:lt1>
      <a:dk2>
        <a:srgbClr val="A7A7A7"/>
      </a:dk2>
      <a:lt2>
        <a:srgbClr val="535353"/>
      </a:lt2>
      <a:accent1>
        <a:srgbClr val="52BDC1"/>
      </a:accent1>
      <a:accent2>
        <a:srgbClr val="3A3A3A"/>
      </a:accent2>
      <a:accent3>
        <a:srgbClr val="3D98BD"/>
      </a:accent3>
      <a:accent4>
        <a:srgbClr val="C778AC"/>
      </a:accent4>
      <a:accent5>
        <a:srgbClr val="99BDE2"/>
      </a:accent5>
      <a:accent6>
        <a:srgbClr val="1582BE"/>
      </a:accent6>
      <a:hlink>
        <a:srgbClr val="0000FF"/>
      </a:hlink>
      <a:folHlink>
        <a:srgbClr val="FF00FF"/>
      </a:folHlink>
    </a:clrScheme>
    <a:fontScheme name="VAIOP - Flanders AI Research Program">
      <a:majorFont>
        <a:latin typeface="Helvetica"/>
        <a:ea typeface="Helvetica"/>
        <a:cs typeface="Helvetica"/>
      </a:majorFont>
      <a:minorFont>
        <a:latin typeface="Gill Sans MT"/>
        <a:ea typeface="Gill Sans MT"/>
        <a:cs typeface="Gill Sans MT"/>
      </a:minorFont>
    </a:fontScheme>
    <a:fmtScheme name="VAIOP - Flanders AI Research Progra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1148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3C3C3B"/>
            </a:solidFill>
            <a:effectLst/>
            <a:uFillTx/>
            <a:latin typeface="Gill Sans Nova"/>
            <a:ea typeface="Gill Sans Nova"/>
            <a:cs typeface="Gill Sans Nova"/>
            <a:sym typeface="Gill Sans Nov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1148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3C3C3B"/>
            </a:solidFill>
            <a:effectLst/>
            <a:uFillTx/>
            <a:latin typeface="Gill Sans Nova"/>
            <a:ea typeface="Gill Sans Nova"/>
            <a:cs typeface="Gill Sans Nova"/>
            <a:sym typeface="Gill Sans Nov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649</TotalTime>
  <Words>1368</Words>
  <Application>Microsoft Office PowerPoint</Application>
  <PresentationFormat>Custom</PresentationFormat>
  <Paragraphs>251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Gill Sans MT</vt:lpstr>
      <vt:lpstr>Gill Sans Nova</vt:lpstr>
      <vt:lpstr>VAIOP - Flanders AI Research Program</vt:lpstr>
      <vt:lpstr>Fuzz Testing of Constraint Programming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Ruben Kindt</dc:title>
  <dc:creator>ruben kindt</dc:creator>
  <cp:lastModifiedBy>ruben kindt</cp:lastModifiedBy>
  <cp:revision>56</cp:revision>
  <dcterms:modified xsi:type="dcterms:W3CDTF">2023-01-10T14:58:56Z</dcterms:modified>
</cp:coreProperties>
</file>