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694" r:id="rId2"/>
  </p:sldMasterIdLst>
  <p:notesMasterIdLst>
    <p:notesMasterId r:id="rId11"/>
  </p:notesMasterIdLst>
  <p:handoutMasterIdLst>
    <p:handoutMasterId r:id="rId12"/>
  </p:handoutMasterIdLst>
  <p:sldIdLst>
    <p:sldId id="261" r:id="rId3"/>
    <p:sldId id="270" r:id="rId4"/>
    <p:sldId id="275" r:id="rId5"/>
    <p:sldId id="274" r:id="rId6"/>
    <p:sldId id="276" r:id="rId7"/>
    <p:sldId id="271" r:id="rId8"/>
    <p:sldId id="269" r:id="rId9"/>
    <p:sldId id="268"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63930" autoAdjust="0"/>
  </p:normalViewPr>
  <p:slideViewPr>
    <p:cSldViewPr snapToGrid="0" snapToObjects="1">
      <p:cViewPr varScale="1">
        <p:scale>
          <a:sx n="71" d="100"/>
          <a:sy n="71" d="100"/>
        </p:scale>
        <p:origin x="2484"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ben\Desktop\Thesis\Masterproef-paper\Time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1739214234791"/>
          <c:y val="0.17111880046136102"/>
          <c:w val="0.81363149336275065"/>
          <c:h val="0.6419220953782161"/>
        </c:manualLayout>
      </c:layout>
      <c:lineChart>
        <c:grouping val="standard"/>
        <c:varyColors val="0"/>
        <c:ser>
          <c:idx val="1"/>
          <c:order val="0"/>
          <c:tx>
            <c:v>Gepland</c:v>
          </c:tx>
          <c:spPr>
            <a:ln w="28575" cap="rnd">
              <a:solidFill>
                <a:schemeClr val="accent2"/>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Sheet1!$F$4:$F$30</c:f>
              <c:numCache>
                <c:formatCode>General</c:formatCode>
                <c:ptCount val="27"/>
                <c:pt idx="0">
                  <c:v>30</c:v>
                </c:pt>
                <c:pt idx="1">
                  <c:v>50</c:v>
                </c:pt>
                <c:pt idx="2">
                  <c:v>70</c:v>
                </c:pt>
                <c:pt idx="3">
                  <c:v>90</c:v>
                </c:pt>
                <c:pt idx="4">
                  <c:v>105</c:v>
                </c:pt>
                <c:pt idx="5">
                  <c:v>105</c:v>
                </c:pt>
                <c:pt idx="6">
                  <c:v>130</c:v>
                </c:pt>
                <c:pt idx="7">
                  <c:v>160</c:v>
                </c:pt>
                <c:pt idx="8">
                  <c:v>185</c:v>
                </c:pt>
                <c:pt idx="9">
                  <c:v>215</c:v>
                </c:pt>
                <c:pt idx="10">
                  <c:v>255</c:v>
                </c:pt>
                <c:pt idx="11">
                  <c:v>295</c:v>
                </c:pt>
                <c:pt idx="12">
                  <c:v>311</c:v>
                </c:pt>
                <c:pt idx="13">
                  <c:v>327</c:v>
                </c:pt>
                <c:pt idx="14">
                  <c:v>367</c:v>
                </c:pt>
                <c:pt idx="15">
                  <c:v>402</c:v>
                </c:pt>
                <c:pt idx="16">
                  <c:v>437</c:v>
                </c:pt>
                <c:pt idx="17">
                  <c:v>472</c:v>
                </c:pt>
                <c:pt idx="18">
                  <c:v>507</c:v>
                </c:pt>
                <c:pt idx="19">
                  <c:v>542</c:v>
                </c:pt>
                <c:pt idx="20">
                  <c:v>577</c:v>
                </c:pt>
                <c:pt idx="21">
                  <c:v>612</c:v>
                </c:pt>
                <c:pt idx="22">
                  <c:v>647</c:v>
                </c:pt>
                <c:pt idx="23">
                  <c:v>682</c:v>
                </c:pt>
                <c:pt idx="24">
                  <c:v>702</c:v>
                </c:pt>
                <c:pt idx="25">
                  <c:v>722</c:v>
                </c:pt>
              </c:numCache>
            </c:numRef>
          </c:val>
          <c:smooth val="0"/>
          <c:extLst>
            <c:ext xmlns:c16="http://schemas.microsoft.com/office/drawing/2014/chart" uri="{C3380CC4-5D6E-409C-BE32-E72D297353CC}">
              <c16:uniqueId val="{00000000-C4DE-4B90-946E-848F0BD3D8AF}"/>
            </c:ext>
          </c:extLst>
        </c:ser>
        <c:ser>
          <c:idx val="0"/>
          <c:order val="1"/>
          <c:tx>
            <c:v>Reeds gedaan</c:v>
          </c:tx>
          <c:spPr>
            <a:ln w="28575" cap="rnd">
              <a:solidFill>
                <a:schemeClr val="accent1"/>
              </a:solidFill>
              <a:round/>
            </a:ln>
            <a:effectLst/>
          </c:spPr>
          <c:marker>
            <c:symbol val="none"/>
          </c:marker>
          <c:cat>
            <c:numRef>
              <c:f>Sheet1!$B$4:$B$30</c:f>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f>Sheet1!$G$4:$G$30</c:f>
              <c:numCache>
                <c:formatCode>General</c:formatCode>
                <c:ptCount val="27"/>
                <c:pt idx="0">
                  <c:v>37</c:v>
                </c:pt>
                <c:pt idx="1">
                  <c:v>63</c:v>
                </c:pt>
                <c:pt idx="2">
                  <c:v>83</c:v>
                </c:pt>
                <c:pt idx="3">
                  <c:v>109</c:v>
                </c:pt>
                <c:pt idx="4">
                  <c:v>115</c:v>
                </c:pt>
                <c:pt idx="5">
                  <c:v>115</c:v>
                </c:pt>
                <c:pt idx="6">
                  <c:v>140</c:v>
                </c:pt>
                <c:pt idx="7">
                  <c:v>174</c:v>
                </c:pt>
                <c:pt idx="8">
                  <c:v>200</c:v>
                </c:pt>
                <c:pt idx="9">
                  <c:v>235</c:v>
                </c:pt>
                <c:pt idx="10">
                  <c:v>278</c:v>
                </c:pt>
                <c:pt idx="11">
                  <c:v>311</c:v>
                </c:pt>
                <c:pt idx="12">
                  <c:v>330</c:v>
                </c:pt>
                <c:pt idx="13">
                  <c:v>367</c:v>
                </c:pt>
                <c:pt idx="14">
                  <c:v>411</c:v>
                </c:pt>
                <c:pt idx="15">
                  <c:v>432</c:v>
                </c:pt>
                <c:pt idx="16">
                  <c:v>432</c:v>
                </c:pt>
                <c:pt idx="17">
                  <c:v>432</c:v>
                </c:pt>
                <c:pt idx="18">
                  <c:v>432</c:v>
                </c:pt>
                <c:pt idx="19">
                  <c:v>432</c:v>
                </c:pt>
                <c:pt idx="20">
                  <c:v>432</c:v>
                </c:pt>
                <c:pt idx="21">
                  <c:v>432</c:v>
                </c:pt>
                <c:pt idx="22">
                  <c:v>432</c:v>
                </c:pt>
                <c:pt idx="23">
                  <c:v>432</c:v>
                </c:pt>
                <c:pt idx="24">
                  <c:v>432</c:v>
                </c:pt>
                <c:pt idx="25">
                  <c:v>432</c:v>
                </c:pt>
              </c:numCache>
            </c:numRef>
          </c:val>
          <c:smooth val="0"/>
          <c:extLst>
            <c:ext xmlns:c16="http://schemas.microsoft.com/office/drawing/2014/chart" uri="{C3380CC4-5D6E-409C-BE32-E72D297353CC}">
              <c16:uniqueId val="{00000001-C4DE-4B90-946E-848F0BD3D8AF}"/>
            </c:ext>
          </c:extLst>
        </c:ser>
        <c:dLbls>
          <c:showLegendKey val="0"/>
          <c:showVal val="0"/>
          <c:showCatName val="0"/>
          <c:showSerName val="0"/>
          <c:showPercent val="0"/>
          <c:showBubbleSize val="0"/>
        </c:dLbls>
        <c:smooth val="0"/>
        <c:axId val="1327462400"/>
        <c:axId val="1327462816"/>
        <c:extLst>
          <c:ext xmlns:c15="http://schemas.microsoft.com/office/drawing/2012/chart" uri="{02D57815-91ED-43cb-92C2-25804820EDAC}">
            <c15:filteredLineSeries>
              <c15:ser>
                <c:idx val="2"/>
                <c:order val="2"/>
                <c:spPr>
                  <a:ln w="28575" cap="rnd">
                    <a:solidFill>
                      <a:schemeClr val="accent3"/>
                    </a:solidFill>
                    <a:round/>
                  </a:ln>
                  <a:effectLst/>
                </c:spPr>
                <c:marker>
                  <c:symbol val="none"/>
                </c:marker>
                <c:cat>
                  <c:numRef>
                    <c:extLst>
                      <c:ext uri="{02D57815-91ED-43cb-92C2-25804820EDAC}">
                        <c15:formulaRef>
                          <c15:sqref>Sheet1!$B$4:$B$30</c15:sqref>
                        </c15:formulaRef>
                      </c:ext>
                    </c:extLst>
                    <c:numCache>
                      <c:formatCode>m/d/yyyy</c:formatCode>
                      <c:ptCount val="27"/>
                      <c:pt idx="0">
                        <c:v>44760</c:v>
                      </c:pt>
                      <c:pt idx="1">
                        <c:v>44767</c:v>
                      </c:pt>
                      <c:pt idx="2">
                        <c:v>44774</c:v>
                      </c:pt>
                      <c:pt idx="3">
                        <c:v>44781</c:v>
                      </c:pt>
                      <c:pt idx="4">
                        <c:v>44788</c:v>
                      </c:pt>
                      <c:pt idx="5">
                        <c:v>44795</c:v>
                      </c:pt>
                      <c:pt idx="6">
                        <c:v>44802</c:v>
                      </c:pt>
                      <c:pt idx="7">
                        <c:v>44809</c:v>
                      </c:pt>
                      <c:pt idx="8">
                        <c:v>44816</c:v>
                      </c:pt>
                      <c:pt idx="9">
                        <c:v>44823</c:v>
                      </c:pt>
                      <c:pt idx="10">
                        <c:v>44830</c:v>
                      </c:pt>
                      <c:pt idx="11">
                        <c:v>44837</c:v>
                      </c:pt>
                      <c:pt idx="12">
                        <c:v>44844</c:v>
                      </c:pt>
                      <c:pt idx="13">
                        <c:v>44851</c:v>
                      </c:pt>
                      <c:pt idx="14">
                        <c:v>44858</c:v>
                      </c:pt>
                      <c:pt idx="15">
                        <c:v>44865</c:v>
                      </c:pt>
                      <c:pt idx="16">
                        <c:v>44872</c:v>
                      </c:pt>
                      <c:pt idx="17">
                        <c:v>44879</c:v>
                      </c:pt>
                      <c:pt idx="18">
                        <c:v>44886</c:v>
                      </c:pt>
                      <c:pt idx="19">
                        <c:v>44893</c:v>
                      </c:pt>
                      <c:pt idx="20">
                        <c:v>44900</c:v>
                      </c:pt>
                      <c:pt idx="21">
                        <c:v>44907</c:v>
                      </c:pt>
                      <c:pt idx="22">
                        <c:v>44914</c:v>
                      </c:pt>
                      <c:pt idx="23">
                        <c:v>44921</c:v>
                      </c:pt>
                      <c:pt idx="24">
                        <c:v>44928</c:v>
                      </c:pt>
                      <c:pt idx="25">
                        <c:v>44935</c:v>
                      </c:pt>
                      <c:pt idx="26">
                        <c:v>44942</c:v>
                      </c:pt>
                    </c:numCache>
                  </c:numRef>
                </c:cat>
                <c:val>
                  <c:numRef>
                    <c:extLst>
                      <c:ext uri="{02D57815-91ED-43cb-92C2-25804820EDAC}">
                        <c15:formulaRef>
                          <c15:sqref>Sheet1!$H$4:$H$30</c15:sqref>
                        </c15:formulaRef>
                      </c:ext>
                    </c:extLst>
                    <c:numCache>
                      <c:formatCode>General</c:formatCode>
                      <c:ptCount val="2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numCache>
                  </c:numRef>
                </c:val>
                <c:smooth val="0"/>
                <c:extLst>
                  <c:ext xmlns:c16="http://schemas.microsoft.com/office/drawing/2014/chart" uri="{C3380CC4-5D6E-409C-BE32-E72D297353CC}">
                    <c16:uniqueId val="{00000002-C4DE-4B90-946E-848F0BD3D8AF}"/>
                  </c:ext>
                </c:extLst>
              </c15:ser>
            </c15:filteredLineSeries>
          </c:ext>
        </c:extLst>
      </c:lineChart>
      <c:dateAx>
        <c:axId val="1327462400"/>
        <c:scaling>
          <c:orientation val="minMax"/>
          <c:max val="4493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1500000" spcFirstLastPara="1" vertOverflow="ellipsis"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nl-BE"/>
          </a:p>
        </c:txPr>
        <c:crossAx val="1327462816"/>
        <c:crosses val="autoZero"/>
        <c:auto val="1"/>
        <c:lblOffset val="100"/>
        <c:baseTimeUnit val="days"/>
        <c:majorUnit val="10"/>
        <c:majorTimeUnit val="days"/>
      </c:dateAx>
      <c:valAx>
        <c:axId val="132746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Uur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nl-B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nl-BE"/>
          </a:p>
        </c:txPr>
        <c:crossAx val="1327462400"/>
        <c:crosses val="autoZero"/>
        <c:crossBetween val="between"/>
      </c:valAx>
      <c:spPr>
        <a:noFill/>
        <a:ln>
          <a:noFill/>
        </a:ln>
        <a:effectLst/>
      </c:spPr>
    </c:plotArea>
    <c:legend>
      <c:legendPos val="r"/>
      <c:layout>
        <c:manualLayout>
          <c:xMode val="edge"/>
          <c:yMode val="edge"/>
          <c:x val="0.12693299737532809"/>
          <c:y val="0.17321744816500015"/>
          <c:w val="0.15508405234670625"/>
          <c:h val="0.1240702678963548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nl-B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4-11-2022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4-11-2022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Goedemiddag Ik ben Ruben en ik kom vandaag uitleggen waarom ik </a:t>
            </a:r>
            <a:r>
              <a:rPr lang="nl-BE" noProof="0" dirty="0" err="1"/>
              <a:t>Fuzz</a:t>
            </a:r>
            <a:r>
              <a:rPr lang="nl-BE" noProof="0" dirty="0"/>
              <a:t>-, </a:t>
            </a:r>
            <a:r>
              <a:rPr lang="nl-BE" noProof="0" dirty="0" err="1"/>
              <a:t>differentieell</a:t>
            </a:r>
            <a:r>
              <a:rPr lang="nl-BE" noProof="0" dirty="0"/>
              <a:t>- en </a:t>
            </a:r>
            <a:r>
              <a:rPr lang="nl-BE" noProof="0" dirty="0" err="1"/>
              <a:t>Metamorphisch</a:t>
            </a:r>
            <a:r>
              <a:rPr lang="nl-BE" noProof="0" dirty="0"/>
              <a:t> op CPMpy ga toepassen</a:t>
            </a:r>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239080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denk dat iedereen in de zaal CPMpy wel kent dus die uitleg ga ik achterwegen laten anders laat iets weten.</a:t>
            </a:r>
          </a:p>
          <a:p>
            <a:r>
              <a:rPr lang="nl-BE" sz="100" b="0" dirty="0"/>
              <a:t>Skip </a:t>
            </a:r>
            <a:r>
              <a:rPr lang="nl-BE" sz="100" b="0" dirty="0" err="1"/>
              <a:t>cpmpy</a:t>
            </a:r>
            <a:r>
              <a:rPr lang="nl-BE" sz="100" b="0" dirty="0"/>
              <a:t> uitleg: CPMpy is een modeleer en programmeertaal voor het oplossen van wiskundige en logische beperkingen met ondersteuning voor python en gebaseerd op </a:t>
            </a:r>
            <a:r>
              <a:rPr lang="nl-BE" sz="100" b="0" dirty="0" err="1"/>
              <a:t>numpy</a:t>
            </a:r>
            <a:r>
              <a:rPr lang="nl-BE" sz="100" b="0" dirty="0"/>
              <a:t>, </a:t>
            </a:r>
            <a:endParaRPr lang="nl-BE" sz="800" b="0" dirty="0"/>
          </a:p>
          <a:p>
            <a:endParaRPr lang="nl-BE" sz="700" dirty="0"/>
          </a:p>
          <a:p>
            <a:r>
              <a:rPr lang="nl-BE" sz="700" dirty="0"/>
              <a:t>Het is een masterproef met bugs in het centrum is het handig om te weten wat we definiëren als een bug (wij gaan dit definiëren als alle ongewenste gedragingen van een programma) een crash, vasthangen, en zeker ook de kritieke bugs zoals verkeerdelijk </a:t>
            </a:r>
            <a:r>
              <a:rPr lang="nl-BE" sz="700" dirty="0" err="1"/>
              <a:t>unsat</a:t>
            </a:r>
            <a:r>
              <a:rPr lang="nl-BE" sz="700" dirty="0"/>
              <a:t> of </a:t>
            </a:r>
            <a:r>
              <a:rPr lang="nl-BE" sz="700" dirty="0" err="1"/>
              <a:t>sat</a:t>
            </a:r>
            <a:r>
              <a:rPr lang="nl-BE" sz="700" dirty="0"/>
              <a:t> geven of verkeerde modeleren geven wat voor de gebruiker veel moeilijker is om te detecteren dat er iets mis gaat</a:t>
            </a:r>
            <a:endParaRPr lang="nl-BE" dirty="0"/>
          </a:p>
          <a:p>
            <a:endParaRPr lang="nl-BE" dirty="0"/>
          </a:p>
          <a:p>
            <a:r>
              <a:rPr lang="nl-BE" dirty="0"/>
              <a:t>Momenteel zijn er veel verschillende manieren om bugs te vinden van code reviews, manual tests, unit tests, regressie testen tot </a:t>
            </a:r>
            <a:r>
              <a:rPr lang="nl-BE" dirty="0" err="1"/>
              <a:t>fuzzing</a:t>
            </a:r>
            <a:r>
              <a:rPr lang="nl-BE" dirty="0"/>
              <a:t>. Dit laatste is een techniek dat origineel willekeurige input gaf en keek of het programma crashte, tegenwoordig creëert </a:t>
            </a:r>
            <a:r>
              <a:rPr lang="nl-BE" dirty="0" err="1"/>
              <a:t>fuzzing</a:t>
            </a:r>
            <a:r>
              <a:rPr lang="nl-BE" dirty="0"/>
              <a:t> slimmere input in om ook dieper te kunnen testen, want woorden genereren </a:t>
            </a:r>
            <a:r>
              <a:rPr lang="nl-BE" dirty="0">
                <a:effectLst/>
                <a:latin typeface="Arial" panose="020B0604020202020204" pitchFamily="34" charset="0"/>
              </a:rPr>
              <a:t>van uniform willekeurige gekozen ASCII symbolen een kans van een half </a:t>
            </a:r>
            <a:r>
              <a:rPr lang="nl-BE" dirty="0"/>
              <a:t>Quadriljoen om het woord “</a:t>
            </a:r>
            <a:r>
              <a:rPr lang="nl-BE" dirty="0" err="1">
                <a:effectLst/>
                <a:latin typeface="Arial" panose="020B0604020202020204" pitchFamily="34" charset="0"/>
              </a:rPr>
              <a:t>Fuzzing</a:t>
            </a:r>
            <a:r>
              <a:rPr lang="nl-BE" dirty="0">
                <a:effectLst/>
                <a:latin typeface="Arial" panose="020B0604020202020204" pitchFamily="34" charset="0"/>
              </a:rPr>
              <a:t>” dus bij langere input werkt de oude techniek niet</a:t>
            </a:r>
            <a:endParaRPr lang="nl-BE" dirty="0"/>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Omdat het zoeken achter bugs vaak veel tijd in beslag neemt kijken we vaak naar de automatische manier om bugs te zoeken om ons werk te verlichten.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146023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CP is veel expressiever bij voorbeeld een </a:t>
            </a:r>
            <a:r>
              <a:rPr lang="nl-BE" dirty="0" err="1"/>
              <a:t>alldifferent</a:t>
            </a:r>
            <a:r>
              <a:rPr lang="nl-BE" dirty="0"/>
              <a:t> schrijven in </a:t>
            </a:r>
            <a:r>
              <a:rPr lang="nl-BE" dirty="0" err="1"/>
              <a:t>constraint</a:t>
            </a:r>
            <a:r>
              <a:rPr lang="nl-BE" dirty="0"/>
              <a:t> </a:t>
            </a:r>
            <a:r>
              <a:rPr lang="nl-BE" dirty="0" err="1"/>
              <a:t>programming</a:t>
            </a:r>
            <a:r>
              <a:rPr lang="nl-BE" dirty="0"/>
              <a:t> is veel makkelijker dan in SAT</a:t>
            </a:r>
          </a:p>
          <a:p>
            <a:r>
              <a:rPr lang="nl-BE" dirty="0"/>
              <a:t>En vaak bouwen </a:t>
            </a:r>
            <a:r>
              <a:rPr lang="nl-BE" dirty="0" err="1"/>
              <a:t>constraints</a:t>
            </a:r>
            <a:r>
              <a:rPr lang="nl-BE" dirty="0"/>
              <a:t> verder op elkaar waardoor er complexe samenstellingen gevormd worden en dat dan aan de </a:t>
            </a:r>
            <a:r>
              <a:rPr lang="nl-BE" dirty="0" err="1"/>
              <a:t>solver</a:t>
            </a:r>
            <a:r>
              <a:rPr lang="nl-BE" dirty="0"/>
              <a:t> gegeven worden om op te lossen</a:t>
            </a:r>
          </a:p>
          <a:p>
            <a:r>
              <a:rPr lang="nl-BE" dirty="0"/>
              <a:t>Door deze complexe manier samenstellingen gemaakt worden kan het dus zeker zijn dat een bepaalde combinatie nog nooit getest is geweest dus met mogelijks bugs </a:t>
            </a:r>
          </a:p>
          <a:p>
            <a:endParaRPr lang="nl-BE" dirty="0"/>
          </a:p>
          <a:p>
            <a:r>
              <a:rPr lang="nl-BE" dirty="0"/>
              <a:t>Dit willen wij onderzoeken via fuzzers, maar daar zijn een aantal problemen </a:t>
            </a:r>
          </a:p>
          <a:p>
            <a:endParaRPr lang="nl-BE" dirty="0"/>
          </a:p>
          <a:p>
            <a:r>
              <a:rPr lang="nl-BE" dirty="0"/>
              <a:t>We zouden willekeurige </a:t>
            </a:r>
            <a:r>
              <a:rPr lang="nl-BE" dirty="0" err="1"/>
              <a:t>inputs</a:t>
            </a:r>
            <a:r>
              <a:rPr lang="nl-BE" dirty="0"/>
              <a:t> kunnen geven aan de </a:t>
            </a:r>
            <a:r>
              <a:rPr lang="nl-BE" dirty="0" err="1"/>
              <a:t>solvers</a:t>
            </a:r>
            <a:r>
              <a:rPr lang="nl-BE" dirty="0"/>
              <a:t> en kijken of ze crashen maar dan gaan we voornamelijk enkel de input </a:t>
            </a:r>
            <a:r>
              <a:rPr lang="nl-BE" dirty="0" err="1"/>
              <a:t>parsers</a:t>
            </a:r>
            <a:r>
              <a:rPr lang="nl-BE" dirty="0"/>
              <a:t> testen, we willen dieper in het programma testen en eigenlijk willen we ook zoeken naar die </a:t>
            </a:r>
            <a:r>
              <a:rPr lang="nl-BE" b="1" dirty="0"/>
              <a:t>kritieke</a:t>
            </a:r>
            <a:r>
              <a:rPr lang="nl-BE" dirty="0"/>
              <a:t> bugs waar de </a:t>
            </a:r>
            <a:r>
              <a:rPr lang="nl-BE" dirty="0" err="1"/>
              <a:t>solvers</a:t>
            </a:r>
            <a:r>
              <a:rPr lang="nl-BE" dirty="0"/>
              <a:t> onterecht foute oplossingen geeft </a:t>
            </a:r>
            <a:r>
              <a:rPr lang="nl-BE" dirty="0" err="1"/>
              <a:t>ipv</a:t>
            </a:r>
            <a:r>
              <a:rPr lang="nl-BE" dirty="0"/>
              <a:t> crashes</a:t>
            </a:r>
          </a:p>
          <a:p>
            <a:r>
              <a:rPr lang="nl-BE" dirty="0"/>
              <a:t>om dit te doen moeten we van </a:t>
            </a:r>
            <a:r>
              <a:rPr lang="nl-BE" dirty="0" err="1"/>
              <a:t>seeds</a:t>
            </a:r>
            <a:r>
              <a:rPr lang="nl-BE" dirty="0"/>
              <a:t> files vertrekken en de input veranderen om zo dieper te kunnen testen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Maar deze veranderingen geven dan weer problemen met zich mee, we willen enkel veranderingen aanbrengen die geldig zijn volgens de taal want testen op onzin is nutteloos</a:t>
            </a:r>
          </a:p>
          <a:p>
            <a:endParaRPr lang="nl-BE" dirty="0"/>
          </a:p>
          <a:p>
            <a:r>
              <a:rPr lang="nl-BE" dirty="0"/>
              <a:t>En het grootste probleem is dat we willen geen veranderingen willen aanbrengen waarvan we het eindresultaat niet weten anders weten we niet of de </a:t>
            </a:r>
            <a:r>
              <a:rPr lang="nl-BE" dirty="0" err="1"/>
              <a:t>solver</a:t>
            </a:r>
            <a:r>
              <a:rPr lang="nl-BE" dirty="0"/>
              <a:t> het juiste antwoord heeft gegeven</a:t>
            </a:r>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3</a:t>
            </a:fld>
            <a:endParaRPr lang="nl-NL"/>
          </a:p>
        </p:txBody>
      </p:sp>
    </p:spTree>
    <p:extLst>
      <p:ext uri="{BB962C8B-B14F-4D97-AF65-F5344CB8AC3E}">
        <p14:creationId xmlns:p14="http://schemas.microsoft.com/office/powerpoint/2010/main" val="61821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noProof="0" dirty="0"/>
              <a:t>STORM–fuzzer omvormen naar CP, waar STORM steunt op een </a:t>
            </a:r>
            <a:r>
              <a:rPr lang="nl-BE" noProof="0" dirty="0" err="1"/>
              <a:t>oracle</a:t>
            </a:r>
            <a:r>
              <a:rPr lang="nl-BE" noProof="0" dirty="0"/>
              <a:t> (</a:t>
            </a:r>
            <a:r>
              <a:rPr lang="nl-BE" noProof="0" dirty="0" err="1"/>
              <a:t>Minizinc:chuffed</a:t>
            </a:r>
            <a:r>
              <a:rPr lang="nl-BE" noProof="0" dirty="0"/>
              <a:t>) gaat, deze fuzzer is gespecialiseerd in het vinden van kritieke bugs zoals verkeerdelijk (</a:t>
            </a:r>
            <a:r>
              <a:rPr lang="nl-BE" noProof="0" dirty="0" err="1"/>
              <a:t>un</a:t>
            </a:r>
            <a:r>
              <a:rPr lang="nl-BE" noProof="0" dirty="0"/>
              <a:t>)</a:t>
            </a:r>
            <a:r>
              <a:rPr lang="nl-BE" noProof="0" dirty="0" err="1"/>
              <a:t>sat</a:t>
            </a:r>
            <a:r>
              <a:rPr lang="nl-BE" noProof="0" dirty="0"/>
              <a:t> geven terwijl</a:t>
            </a:r>
          </a:p>
          <a:p>
            <a:endParaRPr lang="nl-BE" noProof="0" dirty="0"/>
          </a:p>
          <a:p>
            <a:r>
              <a:rPr lang="nl-BE" noProof="0" dirty="0" err="1"/>
              <a:t>Diff</a:t>
            </a:r>
            <a:r>
              <a:rPr lang="nl-BE" noProof="0" dirty="0"/>
              <a:t> </a:t>
            </a:r>
            <a:r>
              <a:rPr lang="nl-BE" noProof="0" dirty="0" err="1"/>
              <a:t>testing</a:t>
            </a:r>
            <a:r>
              <a:rPr lang="nl-BE" noProof="0" dirty="0"/>
              <a:t> staat daar losser van speelt alle </a:t>
            </a:r>
            <a:r>
              <a:rPr lang="nl-BE" noProof="0" dirty="0" err="1"/>
              <a:t>solvers</a:t>
            </a:r>
            <a:r>
              <a:rPr lang="nl-BE" noProof="0" dirty="0"/>
              <a:t> tegen elkaar uitspelen om te kijken of de verschillende </a:t>
            </a:r>
            <a:r>
              <a:rPr lang="nl-BE" noProof="0" dirty="0" err="1"/>
              <a:t>solver</a:t>
            </a:r>
            <a:r>
              <a:rPr lang="nl-BE" noProof="0" dirty="0"/>
              <a:t> het met elkaar eens zijn </a:t>
            </a:r>
          </a:p>
          <a:p>
            <a:endParaRPr lang="nl-BE" noProof="0" dirty="0"/>
          </a:p>
          <a:p>
            <a:r>
              <a:rPr lang="nl-BE" noProof="0" dirty="0"/>
              <a:t>En ten slotte hebben we </a:t>
            </a:r>
            <a:r>
              <a:rPr lang="nl-BE" noProof="0" dirty="0" err="1"/>
              <a:t>Metamorphic</a:t>
            </a:r>
            <a:r>
              <a:rPr lang="nl-BE" noProof="0" dirty="0"/>
              <a:t> testen dit zit dichter bij </a:t>
            </a:r>
            <a:r>
              <a:rPr lang="nl-BE" noProof="0" dirty="0" err="1"/>
              <a:t>fuzz</a:t>
            </a:r>
            <a:r>
              <a:rPr lang="nl-BE" noProof="0" dirty="0"/>
              <a:t> </a:t>
            </a:r>
            <a:r>
              <a:rPr lang="nl-BE" noProof="0" dirty="0" err="1"/>
              <a:t>testing</a:t>
            </a:r>
            <a:r>
              <a:rPr lang="nl-BE" noProof="0" dirty="0"/>
              <a:t> en is een techniek  om meerdere testen/</a:t>
            </a:r>
            <a:r>
              <a:rPr lang="nl-BE" noProof="0" dirty="0" err="1"/>
              <a:t>constraints</a:t>
            </a:r>
            <a:r>
              <a:rPr lang="nl-BE" noProof="0" dirty="0"/>
              <a:t> aan elkaar te linken</a:t>
            </a:r>
          </a:p>
          <a:p>
            <a:r>
              <a:rPr lang="nl-BE" noProof="0" dirty="0">
                <a:effectLst/>
                <a:latin typeface="Arial" panose="020B0604020202020204" pitchFamily="34" charset="0"/>
              </a:rPr>
              <a:t>φ</a:t>
            </a:r>
            <a:r>
              <a:rPr lang="nl-BE" noProof="0" dirty="0">
                <a:effectLst/>
                <a:latin typeface="Courier New" panose="02070309020205020404" pitchFamily="49" charset="0"/>
              </a:rPr>
              <a:t>1 </a:t>
            </a:r>
            <a:r>
              <a:rPr lang="nl-BE" noProof="0" dirty="0">
                <a:effectLst/>
                <a:latin typeface="Arial" panose="020B0604020202020204" pitchFamily="34" charset="0"/>
              </a:rPr>
              <a:t>= X &gt; 10 en φ</a:t>
            </a:r>
            <a:r>
              <a:rPr lang="nl-BE" noProof="0" dirty="0">
                <a:effectLst/>
                <a:latin typeface="Courier New" panose="02070309020205020404" pitchFamily="49" charset="0"/>
              </a:rPr>
              <a:t>2 </a:t>
            </a:r>
            <a:r>
              <a:rPr lang="nl-BE" noProof="0" dirty="0">
                <a:effectLst/>
                <a:latin typeface="Arial" panose="020B0604020202020204" pitchFamily="34" charset="0"/>
              </a:rPr>
              <a:t>= Y &lt; 9 die we dan aan elkaar zouden plakken met nieuwe variabelen Z = X + Y om zo nieuwe </a:t>
            </a:r>
            <a:r>
              <a:rPr lang="nl-BE" noProof="0" dirty="0" err="1">
                <a:effectLst/>
                <a:latin typeface="Arial" panose="020B0604020202020204" pitchFamily="34" charset="0"/>
              </a:rPr>
              <a:t>constraints</a:t>
            </a:r>
            <a:r>
              <a:rPr lang="nl-BE" noProof="0" dirty="0">
                <a:effectLst/>
                <a:latin typeface="Arial" panose="020B0604020202020204" pitchFamily="34" charset="0"/>
              </a:rPr>
              <a:t> te bekomen φ</a:t>
            </a:r>
            <a:r>
              <a:rPr lang="nl-BE" noProof="0" dirty="0">
                <a:effectLst/>
                <a:latin typeface="Courier New" panose="02070309020205020404" pitchFamily="49" charset="0"/>
              </a:rPr>
              <a:t>3 </a:t>
            </a:r>
            <a:r>
              <a:rPr lang="nl-BE" noProof="0" dirty="0">
                <a:effectLst/>
                <a:latin typeface="Arial" panose="020B0604020202020204" pitchFamily="34" charset="0"/>
              </a:rPr>
              <a:t>= (Z - Y) &gt; 10 ∧ (Z - X) &lt; 9 die het zelfde doen maar op een verschillende manier</a:t>
            </a:r>
            <a:endParaRPr lang="nl-BE" noProof="0" dirty="0"/>
          </a:p>
          <a:p>
            <a:endParaRPr lang="nl-BE" noProof="0" dirty="0"/>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328917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Omdat ik al een stuk verder zit dan de gemiddelde student heb ik hier ook al mijn onderzoeksvragen te gevoegd </a:t>
            </a:r>
          </a:p>
          <a:p>
            <a:r>
              <a:rPr lang="nl-BE" dirty="0"/>
              <a:t>De eerste vier hebben de focus rond de technieken met de eerste drie de verschillen tussen de gebruikte technieken en de vierde dieper kijken welke operatie bugs heeft ontdekt</a:t>
            </a:r>
          </a:p>
          <a:p>
            <a:r>
              <a:rPr lang="nl-BE" dirty="0"/>
              <a:t>De vijfde gaat vanuit een andere hoek kijken </a:t>
            </a:r>
            <a:r>
              <a:rPr lang="nl-BE" b="1" dirty="0"/>
              <a:t>waar</a:t>
            </a:r>
            <a:r>
              <a:rPr lang="nl-BE" dirty="0"/>
              <a:t> we bugs hebben gevonden </a:t>
            </a:r>
            <a:r>
              <a:rPr lang="nl-BE" dirty="0" err="1"/>
              <a:t>ipv</a:t>
            </a:r>
            <a:r>
              <a:rPr lang="nl-BE" dirty="0"/>
              <a:t> hoe</a:t>
            </a:r>
          </a:p>
          <a:p>
            <a:endParaRPr lang="nl-BE" dirty="0"/>
          </a:p>
          <a:p>
            <a:r>
              <a:rPr lang="nl-BE" dirty="0"/>
              <a:t>En de laatste 3 onderzoeksvragen gaan meer richting de classificatie van de bugs: hoe erg zijn ze, wat zijn de oorzaken, welke type van bug is het?</a:t>
            </a:r>
          </a:p>
          <a:p>
            <a:endParaRPr lang="nl-BE" dirty="0"/>
          </a:p>
          <a:p>
            <a:endParaRPr lang="nl-BE" dirty="0"/>
          </a:p>
          <a:p>
            <a:endParaRPr lang="nl-BE" dirty="0"/>
          </a:p>
          <a:p>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117079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noProof="0" dirty="0"/>
              <a:t>V = vandaag</a:t>
            </a:r>
          </a:p>
          <a:p>
            <a:endParaRPr lang="nl-BE" noProof="0" dirty="0"/>
          </a:p>
          <a:p>
            <a:r>
              <a:rPr lang="nl-BE" noProof="0" dirty="0" err="1"/>
              <a:t>LiteratuurStudie</a:t>
            </a:r>
            <a:r>
              <a:rPr lang="nl-BE" noProof="0" dirty="0"/>
              <a:t> = Reading, </a:t>
            </a:r>
            <a:r>
              <a:rPr lang="nl-BE" noProof="0" dirty="0" err="1"/>
              <a:t>understanding</a:t>
            </a:r>
            <a:r>
              <a:rPr lang="nl-BE" noProof="0" dirty="0"/>
              <a:t>, </a:t>
            </a:r>
            <a:r>
              <a:rPr lang="nl-BE" noProof="0" dirty="0" err="1"/>
              <a:t>writing</a:t>
            </a:r>
            <a:r>
              <a:rPr lang="nl-BE" noProof="0" dirty="0"/>
              <a:t>-LOOP</a:t>
            </a:r>
          </a:p>
          <a:p>
            <a:r>
              <a:rPr lang="nl-BE" noProof="0" dirty="0"/>
              <a:t>Uitvoering = </a:t>
            </a:r>
            <a:r>
              <a:rPr lang="nl-BE" noProof="0" dirty="0" err="1"/>
              <a:t>Failed</a:t>
            </a:r>
            <a:r>
              <a:rPr lang="nl-BE" noProof="0" dirty="0"/>
              <a:t> </a:t>
            </a:r>
            <a:r>
              <a:rPr lang="nl-BE" noProof="0" dirty="0" err="1"/>
              <a:t>attempt</a:t>
            </a:r>
            <a:r>
              <a:rPr lang="nl-BE" noProof="0" dirty="0"/>
              <a:t> + tools | </a:t>
            </a:r>
            <a:r>
              <a:rPr lang="nl-BE" noProof="0" dirty="0" err="1"/>
              <a:t>Modifying</a:t>
            </a:r>
            <a:r>
              <a:rPr lang="nl-BE" noProof="0" dirty="0"/>
              <a:t> STORM | </a:t>
            </a:r>
            <a:r>
              <a:rPr lang="nl-BE" noProof="0" dirty="0" err="1"/>
              <a:t>Differential</a:t>
            </a:r>
            <a:r>
              <a:rPr lang="nl-BE" noProof="0" dirty="0"/>
              <a:t> (</a:t>
            </a:r>
            <a:r>
              <a:rPr lang="nl-BE" noProof="0" dirty="0" err="1"/>
              <a:t>solver</a:t>
            </a:r>
            <a:r>
              <a:rPr lang="nl-BE" noProof="0" dirty="0"/>
              <a:t>) </a:t>
            </a:r>
            <a:r>
              <a:rPr lang="nl-BE" noProof="0" dirty="0" err="1"/>
              <a:t>Testing</a:t>
            </a:r>
            <a:r>
              <a:rPr lang="nl-BE" noProof="0" dirty="0"/>
              <a:t> | </a:t>
            </a:r>
            <a:r>
              <a:rPr lang="nl-BE" noProof="0" dirty="0" err="1"/>
              <a:t>Metamorphic</a:t>
            </a:r>
            <a:r>
              <a:rPr lang="nl-BE" noProof="0" dirty="0"/>
              <a:t> </a:t>
            </a:r>
            <a:r>
              <a:rPr lang="nl-BE" noProof="0" dirty="0" err="1"/>
              <a:t>testing</a:t>
            </a:r>
            <a:r>
              <a:rPr lang="nl-BE" noProof="0" dirty="0"/>
              <a:t>/</a:t>
            </a:r>
            <a:r>
              <a:rPr lang="nl-BE" noProof="0" dirty="0" err="1"/>
              <a:t>Ying</a:t>
            </a:r>
            <a:r>
              <a:rPr lang="nl-BE" noProof="0" dirty="0"/>
              <a:t> Yang (specifiek </a:t>
            </a:r>
            <a:r>
              <a:rPr lang="nl-BE" noProof="0" dirty="0" err="1"/>
              <a:t>constraints</a:t>
            </a:r>
            <a:r>
              <a:rPr lang="nl-BE" noProof="0" dirty="0"/>
              <a:t> bouwen in vreemde vormen die mogelijks kunnen breken)</a:t>
            </a:r>
          </a:p>
          <a:p>
            <a:r>
              <a:rPr lang="nl-BE" noProof="0" dirty="0"/>
              <a:t>Graag zou ik daar ook een tool schrijven dat duplicaten crashes er uit filtert samen met een minimalisering van de fouten, zodat de bug beter zichtbaar wordt </a:t>
            </a:r>
            <a:r>
              <a:rPr lang="nl-BE" noProof="0" dirty="0" err="1"/>
              <a:t>ipv</a:t>
            </a:r>
            <a:r>
              <a:rPr lang="nl-BE" noProof="0" dirty="0"/>
              <a:t> verstopt in een 10kbyte bestand</a:t>
            </a:r>
          </a:p>
          <a:p>
            <a:r>
              <a:rPr lang="nl-BE" noProof="0" dirty="0"/>
              <a:t>Verwerken = vooral schrijven nalezen</a:t>
            </a:r>
          </a:p>
          <a:p>
            <a:r>
              <a:rPr lang="nl-BE" noProof="0" dirty="0"/>
              <a:t>	Toestemming 	19 dec 	| jan indienen aanvraag 14 jan (=officiële deadline, lol), pakt 4 jan </a:t>
            </a:r>
          </a:p>
          <a:p>
            <a:r>
              <a:rPr lang="nl-BE" noProof="0" dirty="0"/>
              <a:t>(indienen 12 jan)</a:t>
            </a:r>
          </a:p>
          <a:p>
            <a:endParaRPr lang="nl-BE" noProof="0" dirty="0"/>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327090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modified STORM</a:t>
            </a:r>
            <a:r>
              <a:rPr lang="nl-BE" dirty="0"/>
              <a:t> = werk titel, suggesties welkom</a:t>
            </a:r>
          </a:p>
          <a:p>
            <a:r>
              <a:rPr lang="nl-BE" dirty="0"/>
              <a:t>Bugs gevonden bij </a:t>
            </a:r>
            <a:r>
              <a:rPr lang="nl-BE" dirty="0" err="1"/>
              <a:t>ortools</a:t>
            </a:r>
            <a:r>
              <a:rPr lang="nl-BE" dirty="0"/>
              <a:t> en </a:t>
            </a:r>
            <a:r>
              <a:rPr lang="nl-BE" dirty="0" err="1"/>
              <a:t>gurobi</a:t>
            </a:r>
            <a:r>
              <a:rPr lang="nl-BE" dirty="0"/>
              <a:t>, </a:t>
            </a:r>
          </a:p>
          <a:p>
            <a:r>
              <a:rPr lang="nl-BE" dirty="0"/>
              <a:t>niet bij </a:t>
            </a:r>
            <a:r>
              <a:rPr lang="nl-BE" dirty="0" err="1"/>
              <a:t>minizinc</a:t>
            </a:r>
            <a:endParaRPr lang="nl-BE" dirty="0"/>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2748239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A6AC6004-332E-443B-AEE9-F68B98D86626}" type="datetime1">
              <a:rPr lang="nl-BE" smtClean="0"/>
              <a:t>4/11/2022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8BB5DFC-17D3-47A0-B171-B4E4D1575E7B}" type="datetime1">
              <a:rPr lang="nl-BE" smtClean="0"/>
              <a:t>4/11/2022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DFE966B0-6D13-414C-BF72-6FF6C60AEC98}" type="datetime1">
              <a:rPr lang="nl-BE" smtClean="0"/>
              <a:t>4/11/2022</a:t>
            </a:fld>
            <a:endParaRPr lang="nl-NL"/>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C812C44A-F540-4B98-810B-5F6EB90D9C13}" type="datetime1">
              <a:rPr lang="nl-BE" smtClean="0"/>
              <a:t>4/11/2022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8363B599-027A-42E4-AF08-DCDA683C2C05}" type="datetime1">
              <a:rPr lang="nl-BE" smtClean="0"/>
              <a:t>4/11/2022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896510B4-3146-4BB8-B92E-62730CD81C72}" type="datetime1">
              <a:rPr lang="nl-BE" smtClean="0"/>
              <a:t>4/11/2022</a:t>
            </a:fld>
            <a:endParaRPr lang="nl-NL"/>
          </a:p>
        </p:txBody>
      </p:sp>
      <p:sp>
        <p:nvSpPr>
          <p:cNvPr id="6" name="Tijdelijke aanduiding voor voettekst 5"/>
          <p:cNvSpPr>
            <a:spLocks noGrp="1"/>
          </p:cNvSpPr>
          <p:nvPr>
            <p:ph type="ftr" sz="quarter" idx="11"/>
          </p:nvPr>
        </p:nvSpPr>
        <p:spPr/>
        <p:txBody>
          <a:bodyPr/>
          <a:lstStyle/>
          <a:p>
            <a:r>
              <a:rPr lang="nl-NL"/>
              <a:t>Faculteit Ingenieurswetenschappen, DTAI</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9D02B56F-A388-429F-978E-7B79C73B0741}" type="datetime1">
              <a:rPr lang="nl-BE" smtClean="0"/>
              <a:t>4/11/2022</a:t>
            </a:fld>
            <a:endParaRPr lang="nl-NL" dirty="0"/>
          </a:p>
        </p:txBody>
      </p:sp>
      <p:sp>
        <p:nvSpPr>
          <p:cNvPr id="8" name="Tijdelijke aanduiding voor voettekst 7"/>
          <p:cNvSpPr>
            <a:spLocks noGrp="1"/>
          </p:cNvSpPr>
          <p:nvPr>
            <p:ph type="ftr" sz="quarter" idx="11"/>
          </p:nvPr>
        </p:nvSpPr>
        <p:spPr/>
        <p:txBody>
          <a:bodyPr/>
          <a:lstStyle/>
          <a:p>
            <a:r>
              <a:rPr lang="nl-NL"/>
              <a:t>Faculteit Ingenieurswetenschappen, DTAI</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CFC1976B-B1C6-4CE3-88E7-0F7B3C0EB754}" type="datetime1">
              <a:rPr lang="nl-BE" smtClean="0"/>
              <a:t>4/11/2022</a:t>
            </a:fld>
            <a:endParaRPr lang="nl-NL"/>
          </a:p>
        </p:txBody>
      </p:sp>
      <p:sp>
        <p:nvSpPr>
          <p:cNvPr id="4" name="Tijdelijke aanduiding voor voettekst 3"/>
          <p:cNvSpPr>
            <a:spLocks noGrp="1"/>
          </p:cNvSpPr>
          <p:nvPr>
            <p:ph type="ftr" sz="quarter" idx="11"/>
          </p:nvPr>
        </p:nvSpPr>
        <p:spPr/>
        <p:txBody>
          <a:bodyPr/>
          <a:lstStyle/>
          <a:p>
            <a:r>
              <a:rPr lang="nl-NL"/>
              <a:t>Faculteit Ingenieurswetenschappen, DTAI</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D9EDC0B-32E5-488B-8BC1-103B52D9F530}" type="datetime1">
              <a:rPr lang="nl-BE" smtClean="0"/>
              <a:t>4/11/2022</a:t>
            </a:fld>
            <a:endParaRPr lang="nl-NL"/>
          </a:p>
        </p:txBody>
      </p:sp>
      <p:sp>
        <p:nvSpPr>
          <p:cNvPr id="3" name="Tijdelijke aanduiding voor voettekst 2"/>
          <p:cNvSpPr>
            <a:spLocks noGrp="1"/>
          </p:cNvSpPr>
          <p:nvPr>
            <p:ph type="ftr" sz="quarter" idx="11"/>
          </p:nvPr>
        </p:nvSpPr>
        <p:spPr/>
        <p:txBody>
          <a:bodyPr/>
          <a:lstStyle/>
          <a:p>
            <a:r>
              <a:rPr lang="nl-NL"/>
              <a:t>Faculteit Ingenieurswetenschappen, DTAI</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7FF4611-E6C1-4123-99C9-582B0DC5EFCF}" type="datetime1">
              <a:rPr lang="nl-BE" smtClean="0"/>
              <a:t>4/11/2022</a:t>
            </a:fld>
            <a:endParaRPr lang="nl-NL" dirty="0"/>
          </a:p>
        </p:txBody>
      </p:sp>
      <p:sp>
        <p:nvSpPr>
          <p:cNvPr id="5" name="Tijdelijke aanduiding voor voettekst 4"/>
          <p:cNvSpPr>
            <a:spLocks noGrp="1"/>
          </p:cNvSpPr>
          <p:nvPr>
            <p:ph type="ftr" sz="quarter" idx="11"/>
          </p:nvPr>
        </p:nvSpPr>
        <p:spPr/>
        <p:txBody>
          <a:bodyPr/>
          <a:lstStyle/>
          <a:p>
            <a:r>
              <a:rPr lang="nl-NL"/>
              <a:t>Faculteit Ingenieurswetenschappen, DTAI</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E5B4B50-A2A3-4C24-AE79-A292DD23C44A}" type="datetime1">
              <a:rPr lang="nl-BE" smtClean="0"/>
              <a:t>4/11/2022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560602C3-E89F-44D5-8AA8-1213C1FA739E}" type="datetime1">
              <a:rPr lang="nl-BE" smtClean="0"/>
              <a:t>4/11/2022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Faculteit Ingenieurswetenschappen, DTAI</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75998" y="1080000"/>
            <a:ext cx="11616002" cy="4024798"/>
          </a:xfrm>
        </p:spPr>
        <p:txBody>
          <a:bodyPr/>
          <a:lstStyle/>
          <a:p>
            <a:r>
              <a:rPr lang="nl-NL" dirty="0" err="1"/>
              <a:t>Fuzz</a:t>
            </a:r>
            <a:r>
              <a:rPr lang="nl-NL" dirty="0"/>
              <a:t>-, differentieel- en </a:t>
            </a:r>
            <a:r>
              <a:rPr lang="nl-BE" dirty="0" err="1"/>
              <a:t>Metamorfisch</a:t>
            </a:r>
            <a:r>
              <a:rPr lang="nl-NL" dirty="0"/>
              <a:t> testen </a:t>
            </a:r>
            <a:br>
              <a:rPr lang="nl-NL" dirty="0"/>
            </a:br>
            <a:r>
              <a:rPr lang="nl-NL" dirty="0"/>
              <a:t>op CPMpy</a:t>
            </a:r>
          </a:p>
        </p:txBody>
      </p:sp>
      <p:sp>
        <p:nvSpPr>
          <p:cNvPr id="9" name="Ondertitel 8"/>
          <p:cNvSpPr>
            <a:spLocks noGrp="1"/>
          </p:cNvSpPr>
          <p:nvPr>
            <p:ph type="subTitle" idx="1"/>
          </p:nvPr>
        </p:nvSpPr>
        <p:spPr/>
        <p:txBody>
          <a:bodyPr/>
          <a:lstStyle/>
          <a:p>
            <a:r>
              <a:rPr lang="nl-NL" dirty="0"/>
              <a:t>Ruben Kindt | R0656495</a:t>
            </a:r>
          </a:p>
        </p:txBody>
      </p:sp>
      <p:pic>
        <p:nvPicPr>
          <p:cNvPr id="3" name="Picture Placeholder 2">
            <a:extLst>
              <a:ext uri="{FF2B5EF4-FFF2-40B4-BE49-F238E27FC236}">
                <a16:creationId xmlns:a16="http://schemas.microsoft.com/office/drawing/2014/main" id="{3695CC42-1362-4B13-B4D0-A0131616FC23}"/>
              </a:ext>
            </a:extLst>
          </p:cNvPr>
          <p:cNvPicPr>
            <a:picLocks noGrp="1" noChangeAspect="1"/>
          </p:cNvPicPr>
          <p:nvPr>
            <p:ph type="pic" sz="quarter" idx="10"/>
          </p:nvPr>
        </p:nvPicPr>
        <p:blipFill rotWithShape="1">
          <a:blip r:embed="rId3"/>
          <a:srcRect t="-579" b="17002"/>
          <a:stretch/>
        </p:blipFill>
        <p:spPr>
          <a:xfrm>
            <a:off x="11159003" y="5829893"/>
            <a:ext cx="916389" cy="874184"/>
          </a:xfrm>
        </p:spPr>
      </p:pic>
    </p:spTree>
    <p:extLst>
      <p:ext uri="{BB962C8B-B14F-4D97-AF65-F5344CB8AC3E}">
        <p14:creationId xmlns:p14="http://schemas.microsoft.com/office/powerpoint/2010/main" val="3628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Context en Motivatie</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a:xfrm>
            <a:off x="576000" y="1656000"/>
            <a:ext cx="5757067" cy="4464000"/>
          </a:xfrm>
        </p:spPr>
        <p:txBody>
          <a:bodyPr/>
          <a:lstStyle/>
          <a:p>
            <a:r>
              <a:rPr lang="nl-BE" dirty="0"/>
              <a:t>CPMpy</a:t>
            </a:r>
          </a:p>
          <a:p>
            <a:r>
              <a:rPr lang="nl-BE" dirty="0"/>
              <a:t>Wat is een bug</a:t>
            </a:r>
          </a:p>
          <a:p>
            <a:r>
              <a:rPr lang="nl-BE" dirty="0" err="1"/>
              <a:t>Fuzzing</a:t>
            </a:r>
            <a:endParaRPr lang="nl-BE" dirty="0"/>
          </a:p>
        </p:txBody>
      </p:sp>
      <p:sp>
        <p:nvSpPr>
          <p:cNvPr id="2" name="TextBox 1">
            <a:extLst>
              <a:ext uri="{FF2B5EF4-FFF2-40B4-BE49-F238E27FC236}">
                <a16:creationId xmlns:a16="http://schemas.microsoft.com/office/drawing/2014/main" id="{031D36AD-506C-81BF-2FBE-BAD19773E5B9}"/>
              </a:ext>
            </a:extLst>
          </p:cNvPr>
          <p:cNvSpPr txBox="1"/>
          <p:nvPr/>
        </p:nvSpPr>
        <p:spPr>
          <a:xfrm>
            <a:off x="6333067" y="1656000"/>
            <a:ext cx="5503333" cy="4464000"/>
          </a:xfrm>
          <a:prstGeom prst="rect">
            <a:avLst/>
          </a:prstGeom>
          <a:noFill/>
        </p:spPr>
        <p:txBody>
          <a:bodyPr wrap="square" rtlCol="0">
            <a:spAutoFit/>
          </a:bodyPr>
          <a:lstStyle/>
          <a:p>
            <a:endParaRPr lang="nl-BE" dirty="0"/>
          </a:p>
        </p:txBody>
      </p:sp>
      <p:sp>
        <p:nvSpPr>
          <p:cNvPr id="6" name="Content Placeholder 7">
            <a:extLst>
              <a:ext uri="{FF2B5EF4-FFF2-40B4-BE49-F238E27FC236}">
                <a16:creationId xmlns:a16="http://schemas.microsoft.com/office/drawing/2014/main" id="{80CB53CA-838E-59B8-3D5E-83BD246F2EF7}"/>
              </a:ext>
            </a:extLst>
          </p:cNvPr>
          <p:cNvSpPr txBox="1">
            <a:spLocks/>
          </p:cNvSpPr>
          <p:nvPr/>
        </p:nvSpPr>
        <p:spPr>
          <a:xfrm>
            <a:off x="6333067" y="1669467"/>
            <a:ext cx="5757067" cy="44640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nl-BE" dirty="0"/>
              <a:t>Automatisch VS manueel</a:t>
            </a:r>
          </a:p>
          <a:p>
            <a:r>
              <a:rPr lang="nl-BE" dirty="0"/>
              <a:t>Bugs zoeken</a:t>
            </a:r>
          </a:p>
          <a:p>
            <a:r>
              <a:rPr lang="nl-BE" dirty="0"/>
              <a:t>Tijd en moeite</a:t>
            </a:r>
          </a:p>
          <a:p>
            <a:endParaRPr lang="nl-BE" dirty="0"/>
          </a:p>
        </p:txBody>
      </p:sp>
    </p:spTree>
    <p:extLst>
      <p:ext uri="{BB962C8B-B14F-4D97-AF65-F5344CB8AC3E}">
        <p14:creationId xmlns:p14="http://schemas.microsoft.com/office/powerpoint/2010/main" val="141489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nl-BE" dirty="0"/>
              <a:t>Probleemstelling</a:t>
            </a:r>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err="1"/>
              <a:t>CP’s</a:t>
            </a:r>
            <a:r>
              <a:rPr lang="nl-BE" dirty="0"/>
              <a:t> zijn expressiever en bekomen sneller complexe expressies</a:t>
            </a:r>
          </a:p>
          <a:p>
            <a:endParaRPr lang="nl-BE" dirty="0"/>
          </a:p>
          <a:p>
            <a:r>
              <a:rPr lang="nl-BE" dirty="0" err="1"/>
              <a:t>Fuzz</a:t>
            </a:r>
            <a:r>
              <a:rPr lang="nl-BE" dirty="0"/>
              <a:t> testen met willekeurige input lukt niet</a:t>
            </a:r>
          </a:p>
          <a:p>
            <a:r>
              <a:rPr lang="nl-BE" dirty="0"/>
              <a:t>-&gt; </a:t>
            </a:r>
            <a:r>
              <a:rPr lang="nl-BE" dirty="0" err="1"/>
              <a:t>seeds</a:t>
            </a:r>
            <a:r>
              <a:rPr lang="nl-BE" dirty="0"/>
              <a:t> + bewerkingen</a:t>
            </a:r>
          </a:p>
          <a:p>
            <a:r>
              <a:rPr lang="nl-BE" dirty="0"/>
              <a:t>Enkel nuttige bewerkingen waarvan we het antwoord kennen</a:t>
            </a:r>
          </a:p>
        </p:txBody>
      </p:sp>
    </p:spTree>
    <p:extLst>
      <p:ext uri="{BB962C8B-B14F-4D97-AF65-F5344CB8AC3E}">
        <p14:creationId xmlns:p14="http://schemas.microsoft.com/office/powerpoint/2010/main" val="279313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Doel</a:t>
            </a:r>
            <a:endParaRPr lang="en-US" dirty="0"/>
          </a:p>
        </p:txBody>
      </p:sp>
      <p:sp>
        <p:nvSpPr>
          <p:cNvPr id="8" name="Content Placeholder 7">
            <a:extLst>
              <a:ext uri="{FF2B5EF4-FFF2-40B4-BE49-F238E27FC236}">
                <a16:creationId xmlns:a16="http://schemas.microsoft.com/office/drawing/2014/main" id="{349BF4B6-A4D5-F9BE-A7B7-4B3C2083EFD2}"/>
              </a:ext>
            </a:extLst>
          </p:cNvPr>
          <p:cNvSpPr>
            <a:spLocks noGrp="1"/>
          </p:cNvSpPr>
          <p:nvPr>
            <p:ph idx="1"/>
          </p:nvPr>
        </p:nvSpPr>
        <p:spPr/>
        <p:txBody>
          <a:bodyPr/>
          <a:lstStyle/>
          <a:p>
            <a:r>
              <a:rPr lang="nl-BE" dirty="0"/>
              <a:t>Vergelijken van verschillende technieken </a:t>
            </a:r>
          </a:p>
          <a:p>
            <a:pPr lvl="1"/>
            <a:r>
              <a:rPr lang="nl-BE" dirty="0"/>
              <a:t>SAT-fuzzer (STORM) omvormen CP-fuzzer</a:t>
            </a:r>
          </a:p>
          <a:p>
            <a:pPr lvl="1"/>
            <a:r>
              <a:rPr lang="nl-BE" dirty="0"/>
              <a:t>Differentiële testen</a:t>
            </a:r>
          </a:p>
          <a:p>
            <a:pPr lvl="1"/>
            <a:r>
              <a:rPr lang="nl-BE" dirty="0" err="1"/>
              <a:t>metamorfisch</a:t>
            </a:r>
            <a:r>
              <a:rPr lang="nl-BE" dirty="0"/>
              <a:t> testen</a:t>
            </a:r>
          </a:p>
        </p:txBody>
      </p:sp>
    </p:spTree>
    <p:extLst>
      <p:ext uri="{BB962C8B-B14F-4D97-AF65-F5344CB8AC3E}">
        <p14:creationId xmlns:p14="http://schemas.microsoft.com/office/powerpoint/2010/main" val="380219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BE9D62-9D54-6233-76BE-B52789385DF6}"/>
              </a:ext>
            </a:extLst>
          </p:cNvPr>
          <p:cNvSpPr>
            <a:spLocks noGrp="1"/>
          </p:cNvSpPr>
          <p:nvPr>
            <p:ph idx="1"/>
          </p:nvPr>
        </p:nvSpPr>
        <p:spPr/>
        <p:txBody>
          <a:bodyPr/>
          <a:lstStyle/>
          <a:p>
            <a:pPr marL="457200" indent="-457200">
              <a:buFont typeface="+mj-lt"/>
              <a:buAutoNum type="arabicPeriod"/>
            </a:pPr>
            <a:r>
              <a:rPr lang="en-GB" dirty="0">
                <a:effectLst/>
                <a:latin typeface="Arial" panose="020B0604020202020204" pitchFamily="34" charset="0"/>
              </a:rPr>
              <a:t>What fuzzing technique will find the most bugs?</a:t>
            </a:r>
          </a:p>
          <a:p>
            <a:pPr marL="457200" indent="-457200">
              <a:buFont typeface="+mj-lt"/>
              <a:buAutoNum type="arabicPeriod"/>
            </a:pPr>
            <a:r>
              <a:rPr lang="en-GB" dirty="0">
                <a:effectLst/>
                <a:latin typeface="Arial" panose="020B0604020202020204" pitchFamily="34" charset="0"/>
              </a:rPr>
              <a:t>What fuzzing technique will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type of bugs will be found using which fuzzing technique?</a:t>
            </a:r>
          </a:p>
          <a:p>
            <a:pPr marL="457200" indent="-457200">
              <a:buFont typeface="+mj-lt"/>
              <a:buAutoNum type="arabicPeriod"/>
            </a:pPr>
            <a:r>
              <a:rPr lang="en-GB" dirty="0">
                <a:effectLst/>
                <a:latin typeface="Arial" panose="020B0604020202020204" pitchFamily="34" charset="0"/>
              </a:rPr>
              <a:t>Which metamorphic transformation find the most (critical) bugs?</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Which solver has the most (critical) bugs?</a:t>
            </a:r>
          </a:p>
          <a:p>
            <a:pPr marL="457200" indent="-457200">
              <a:buFont typeface="+mj-lt"/>
              <a:buAutoNum type="arabicPeriod"/>
            </a:pPr>
            <a:r>
              <a:rPr lang="en-GB" dirty="0">
                <a:effectLst/>
                <a:latin typeface="Arial" panose="020B0604020202020204" pitchFamily="34" charset="0"/>
              </a:rPr>
              <a:t>How many (critical) bugs can we find?</a:t>
            </a:r>
            <a:endParaRPr lang="en-GB" dirty="0">
              <a:latin typeface="Arial" panose="020B0604020202020204" pitchFamily="34" charset="0"/>
            </a:endParaRPr>
          </a:p>
          <a:p>
            <a:pPr marL="457200" indent="-457200">
              <a:buFont typeface="+mj-lt"/>
              <a:buAutoNum type="arabicPeriod"/>
            </a:pPr>
            <a:r>
              <a:rPr lang="en-GB" dirty="0">
                <a:effectLst/>
                <a:latin typeface="Arial" panose="020B0604020202020204" pitchFamily="34" charset="0"/>
              </a:rPr>
              <a:t>What are the causes of the bugs?</a:t>
            </a:r>
          </a:p>
          <a:p>
            <a:pPr marL="457200" indent="-457200">
              <a:buFont typeface="+mj-lt"/>
              <a:buAutoNum type="arabicPeriod"/>
            </a:pPr>
            <a:r>
              <a:rPr lang="en-GB" dirty="0"/>
              <a:t>What are the type of bugs found?</a:t>
            </a:r>
            <a:endParaRPr lang="nl-BE" dirty="0"/>
          </a:p>
        </p:txBody>
      </p:sp>
      <p:sp>
        <p:nvSpPr>
          <p:cNvPr id="3" name="Footer Placeholder 2">
            <a:extLst>
              <a:ext uri="{FF2B5EF4-FFF2-40B4-BE49-F238E27FC236}">
                <a16:creationId xmlns:a16="http://schemas.microsoft.com/office/drawing/2014/main" id="{F195408D-8759-4B79-91A1-831A83978B3F}"/>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37ED130B-7CD7-431F-7359-5F0C80E86532}"/>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7361E758-4233-E807-7D00-7732ADC60722}"/>
              </a:ext>
            </a:extLst>
          </p:cNvPr>
          <p:cNvSpPr>
            <a:spLocks noGrp="1"/>
          </p:cNvSpPr>
          <p:nvPr>
            <p:ph type="title"/>
          </p:nvPr>
        </p:nvSpPr>
        <p:spPr/>
        <p:txBody>
          <a:bodyPr/>
          <a:lstStyle/>
          <a:p>
            <a:r>
              <a:rPr lang="nl-BE" dirty="0"/>
              <a:t>Onderzoeksvragen</a:t>
            </a:r>
          </a:p>
        </p:txBody>
      </p:sp>
    </p:spTree>
    <p:extLst>
      <p:ext uri="{BB962C8B-B14F-4D97-AF65-F5344CB8AC3E}">
        <p14:creationId xmlns:p14="http://schemas.microsoft.com/office/powerpoint/2010/main" val="137842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6A9D5CF3-AFC8-41B7-DCF0-7B552A649998}"/>
              </a:ext>
            </a:extLst>
          </p:cNvPr>
          <p:cNvGraphicFramePr>
            <a:graphicFrameLocks/>
          </p:cNvGraphicFramePr>
          <p:nvPr>
            <p:extLst>
              <p:ext uri="{D42A27DB-BD31-4B8C-83A1-F6EECF244321}">
                <p14:modId xmlns:p14="http://schemas.microsoft.com/office/powerpoint/2010/main" val="2319454697"/>
              </p:ext>
            </p:extLst>
          </p:nvPr>
        </p:nvGraphicFramePr>
        <p:xfrm>
          <a:off x="456536" y="1262584"/>
          <a:ext cx="11160664" cy="4875141"/>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a:xfrm>
            <a:off x="6034800" y="6202420"/>
            <a:ext cx="4993200" cy="648000"/>
          </a:xfrm>
        </p:spPr>
        <p:txBody>
          <a:bodyPr/>
          <a:lstStyle/>
          <a:p>
            <a:r>
              <a:rPr lang="nl-NL" dirty="0"/>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a:xfrm>
            <a:off x="577200" y="5906585"/>
            <a:ext cx="648000" cy="648000"/>
          </a:xfrm>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Planning</a:t>
            </a:r>
            <a:endParaRPr lang="en-US" dirty="0"/>
          </a:p>
        </p:txBody>
      </p:sp>
      <p:sp>
        <p:nvSpPr>
          <p:cNvPr id="2" name="Rectangle 1">
            <a:extLst>
              <a:ext uri="{FF2B5EF4-FFF2-40B4-BE49-F238E27FC236}">
                <a16:creationId xmlns:a16="http://schemas.microsoft.com/office/drawing/2014/main" id="{5D7D1E2A-8197-41DD-339C-BFC3DAF92BB3}"/>
              </a:ext>
            </a:extLst>
          </p:cNvPr>
          <p:cNvSpPr/>
          <p:nvPr/>
        </p:nvSpPr>
        <p:spPr>
          <a:xfrm>
            <a:off x="1869756" y="4138038"/>
            <a:ext cx="3250095" cy="10410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556703-DC90-D0EE-0D16-104716F1C54B}"/>
              </a:ext>
            </a:extLst>
          </p:cNvPr>
          <p:cNvSpPr txBox="1"/>
          <p:nvPr/>
        </p:nvSpPr>
        <p:spPr>
          <a:xfrm>
            <a:off x="1869755" y="3689622"/>
            <a:ext cx="3250095" cy="369332"/>
          </a:xfrm>
          <a:prstGeom prst="rect">
            <a:avLst/>
          </a:prstGeom>
          <a:noFill/>
        </p:spPr>
        <p:txBody>
          <a:bodyPr wrap="square" rtlCol="0">
            <a:spAutoFit/>
          </a:bodyPr>
          <a:lstStyle/>
          <a:p>
            <a:pPr algn="ctr"/>
            <a:r>
              <a:rPr lang="nl-BE" dirty="0" err="1"/>
              <a:t>LiteratuurStudie</a:t>
            </a:r>
            <a:endParaRPr lang="nl-BE" dirty="0"/>
          </a:p>
        </p:txBody>
      </p:sp>
      <p:sp>
        <p:nvSpPr>
          <p:cNvPr id="7" name="Rectangle 6">
            <a:extLst>
              <a:ext uri="{FF2B5EF4-FFF2-40B4-BE49-F238E27FC236}">
                <a16:creationId xmlns:a16="http://schemas.microsoft.com/office/drawing/2014/main" id="{F83F23BC-DC0A-8927-09C0-82BBEAAFFBC6}"/>
              </a:ext>
            </a:extLst>
          </p:cNvPr>
          <p:cNvSpPr/>
          <p:nvPr/>
        </p:nvSpPr>
        <p:spPr>
          <a:xfrm>
            <a:off x="5080095" y="2983713"/>
            <a:ext cx="3409122" cy="1242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3A9546-0C3A-0108-C2AC-E07B79688FFE}"/>
              </a:ext>
            </a:extLst>
          </p:cNvPr>
          <p:cNvSpPr txBox="1"/>
          <p:nvPr/>
        </p:nvSpPr>
        <p:spPr>
          <a:xfrm>
            <a:off x="5080095" y="2614381"/>
            <a:ext cx="3409122" cy="369332"/>
          </a:xfrm>
          <a:prstGeom prst="rect">
            <a:avLst/>
          </a:prstGeom>
          <a:noFill/>
        </p:spPr>
        <p:txBody>
          <a:bodyPr wrap="square" rtlCol="0">
            <a:spAutoFit/>
          </a:bodyPr>
          <a:lstStyle/>
          <a:p>
            <a:pPr algn="ctr"/>
            <a:r>
              <a:rPr lang="nl-BE" dirty="0"/>
              <a:t>Uitvoering</a:t>
            </a:r>
          </a:p>
        </p:txBody>
      </p:sp>
      <p:sp>
        <p:nvSpPr>
          <p:cNvPr id="11" name="Rectangle 10">
            <a:extLst>
              <a:ext uri="{FF2B5EF4-FFF2-40B4-BE49-F238E27FC236}">
                <a16:creationId xmlns:a16="http://schemas.microsoft.com/office/drawing/2014/main" id="{961DB885-1A21-11BE-3165-80A556AE7CFF}"/>
              </a:ext>
            </a:extLst>
          </p:cNvPr>
          <p:cNvSpPr/>
          <p:nvPr/>
        </p:nvSpPr>
        <p:spPr>
          <a:xfrm>
            <a:off x="8389826" y="2259037"/>
            <a:ext cx="2396299" cy="866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B8C8DDA-B1D0-3021-3FF9-3CEC7FE96361}"/>
              </a:ext>
            </a:extLst>
          </p:cNvPr>
          <p:cNvSpPr txBox="1"/>
          <p:nvPr/>
        </p:nvSpPr>
        <p:spPr>
          <a:xfrm>
            <a:off x="8389826" y="1889705"/>
            <a:ext cx="2638174" cy="369332"/>
          </a:xfrm>
          <a:prstGeom prst="rect">
            <a:avLst/>
          </a:prstGeom>
          <a:noFill/>
        </p:spPr>
        <p:txBody>
          <a:bodyPr wrap="square" rtlCol="0">
            <a:spAutoFit/>
          </a:bodyPr>
          <a:lstStyle/>
          <a:p>
            <a:pPr algn="ctr"/>
            <a:r>
              <a:rPr lang="nl-BE" dirty="0"/>
              <a:t>Verwerken</a:t>
            </a:r>
          </a:p>
        </p:txBody>
      </p:sp>
      <p:cxnSp>
        <p:nvCxnSpPr>
          <p:cNvPr id="14" name="Straight Connector 13">
            <a:extLst>
              <a:ext uri="{FF2B5EF4-FFF2-40B4-BE49-F238E27FC236}">
                <a16:creationId xmlns:a16="http://schemas.microsoft.com/office/drawing/2014/main" id="{C55237CE-C860-46F3-AD1B-A65829F037FD}"/>
              </a:ext>
            </a:extLst>
          </p:cNvPr>
          <p:cNvCxnSpPr>
            <a:cxnSpLocks/>
          </p:cNvCxnSpPr>
          <p:nvPr/>
        </p:nvCxnSpPr>
        <p:spPr>
          <a:xfrm flipV="1">
            <a:off x="5661071" y="3740961"/>
            <a:ext cx="0" cy="452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DBA569-DB94-A099-389B-EF07BA0BB714}"/>
              </a:ext>
            </a:extLst>
          </p:cNvPr>
          <p:cNvCxnSpPr>
            <a:cxnSpLocks/>
          </p:cNvCxnSpPr>
          <p:nvPr/>
        </p:nvCxnSpPr>
        <p:spPr>
          <a:xfrm flipV="1">
            <a:off x="6723365" y="3396740"/>
            <a:ext cx="0" cy="570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6ED3ACF-26BE-D5B3-CD86-4EBC38A27487}"/>
              </a:ext>
            </a:extLst>
          </p:cNvPr>
          <p:cNvCxnSpPr>
            <a:cxnSpLocks/>
          </p:cNvCxnSpPr>
          <p:nvPr/>
        </p:nvCxnSpPr>
        <p:spPr>
          <a:xfrm flipV="1">
            <a:off x="7104365" y="3211103"/>
            <a:ext cx="0" cy="57063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891D71A-415A-D44A-7ADC-AF7331555B8B}"/>
              </a:ext>
            </a:extLst>
          </p:cNvPr>
          <p:cNvSpPr txBox="1"/>
          <p:nvPr/>
        </p:nvSpPr>
        <p:spPr>
          <a:xfrm rot="10800000">
            <a:off x="7072151" y="4931669"/>
            <a:ext cx="591437" cy="369332"/>
          </a:xfrm>
          <a:prstGeom prst="rect">
            <a:avLst/>
          </a:prstGeom>
          <a:noFill/>
        </p:spPr>
        <p:txBody>
          <a:bodyPr wrap="square" rtlCol="0">
            <a:spAutoFit/>
          </a:bodyPr>
          <a:lstStyle/>
          <a:p>
            <a:pPr algn="ctr"/>
            <a:r>
              <a:rPr lang="en-GB" dirty="0"/>
              <a:t>^</a:t>
            </a:r>
            <a:endParaRPr lang="en-US" dirty="0"/>
          </a:p>
        </p:txBody>
      </p:sp>
      <p:cxnSp>
        <p:nvCxnSpPr>
          <p:cNvPr id="24" name="Straight Connector 23">
            <a:extLst>
              <a:ext uri="{FF2B5EF4-FFF2-40B4-BE49-F238E27FC236}">
                <a16:creationId xmlns:a16="http://schemas.microsoft.com/office/drawing/2014/main" id="{829E06D9-8F29-6182-BCCC-C8017A4C8BE1}"/>
              </a:ext>
            </a:extLst>
          </p:cNvPr>
          <p:cNvCxnSpPr>
            <a:cxnSpLocks/>
          </p:cNvCxnSpPr>
          <p:nvPr/>
        </p:nvCxnSpPr>
        <p:spPr>
          <a:xfrm flipV="1">
            <a:off x="9462848" y="2413082"/>
            <a:ext cx="0" cy="5706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3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D77C-149D-E20A-5481-9CF9F6DD4C16}"/>
              </a:ext>
            </a:extLst>
          </p:cNvPr>
          <p:cNvSpPr>
            <a:spLocks noGrp="1"/>
          </p:cNvSpPr>
          <p:nvPr>
            <p:ph type="title"/>
          </p:nvPr>
        </p:nvSpPr>
        <p:spPr/>
        <p:txBody>
          <a:bodyPr/>
          <a:lstStyle/>
          <a:p>
            <a:r>
              <a:rPr lang="en-GB" dirty="0" err="1"/>
              <a:t>Vragen</a:t>
            </a:r>
            <a:endParaRPr lang="en-US" dirty="0"/>
          </a:p>
        </p:txBody>
      </p:sp>
      <p:sp>
        <p:nvSpPr>
          <p:cNvPr id="3" name="Footer Placeholder 2">
            <a:extLst>
              <a:ext uri="{FF2B5EF4-FFF2-40B4-BE49-F238E27FC236}">
                <a16:creationId xmlns:a16="http://schemas.microsoft.com/office/drawing/2014/main" id="{9885D6C4-4FB7-8F9B-BE36-A61115B93924}"/>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64EFBD5D-CE23-71B6-0F9B-3180834C52E9}"/>
              </a:ext>
            </a:extLst>
          </p:cNvPr>
          <p:cNvSpPr>
            <a:spLocks noGrp="1"/>
          </p:cNvSpPr>
          <p:nvPr>
            <p:ph type="sldNum" sz="quarter" idx="12"/>
          </p:nvPr>
        </p:nvSpPr>
        <p:spPr/>
        <p:txBody>
          <a:bodyPr/>
          <a:lstStyle/>
          <a:p>
            <a:fld id="{0A297500-7527-634B-90F4-69D0994C32B4}" type="slidenum">
              <a:rPr lang="nl-NL" smtClean="0"/>
              <a:t>7</a:t>
            </a:fld>
            <a:endParaRPr lang="nl-NL"/>
          </a:p>
        </p:txBody>
      </p:sp>
    </p:spTree>
    <p:extLst>
      <p:ext uri="{BB962C8B-B14F-4D97-AF65-F5344CB8AC3E}">
        <p14:creationId xmlns:p14="http://schemas.microsoft.com/office/powerpoint/2010/main" val="379571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A7806-D750-98D0-B5D4-1ED06DC6982B}"/>
              </a:ext>
            </a:extLst>
          </p:cNvPr>
          <p:cNvSpPr>
            <a:spLocks noGrp="1"/>
          </p:cNvSpPr>
          <p:nvPr>
            <p:ph idx="1"/>
          </p:nvPr>
        </p:nvSpPr>
        <p:spPr/>
        <p:txBody>
          <a:bodyPr/>
          <a:lstStyle/>
          <a:p>
            <a:r>
              <a:rPr lang="nl-BE" dirty="0"/>
              <a:t>Dubbele negatie =&gt; </a:t>
            </a:r>
            <a:r>
              <a:rPr lang="nl-BE" dirty="0" err="1"/>
              <a:t>unsatisfiable</a:t>
            </a:r>
            <a:endParaRPr lang="nl-BE" dirty="0"/>
          </a:p>
          <a:p>
            <a:pPr lvl="1"/>
            <a:r>
              <a:rPr lang="nl-BE" dirty="0"/>
              <a:t>var ==1 </a:t>
            </a:r>
            <a:r>
              <a:rPr lang="nl-BE" dirty="0" err="1"/>
              <a:t>and</a:t>
            </a:r>
            <a:r>
              <a:rPr lang="nl-BE" dirty="0"/>
              <a:t> ~(~(var == 1))</a:t>
            </a:r>
          </a:p>
          <a:p>
            <a:pPr marL="457200" lvl="1" indent="0">
              <a:buNone/>
            </a:pPr>
            <a:endParaRPr lang="nl-BE" dirty="0"/>
          </a:p>
          <a:p>
            <a:r>
              <a:rPr lang="nl-BE" dirty="0"/>
              <a:t>Globale functie negatie =&gt; crash</a:t>
            </a:r>
          </a:p>
          <a:p>
            <a:pPr lvl="1"/>
            <a:r>
              <a:rPr lang="nl-BE" dirty="0"/>
              <a:t>~</a:t>
            </a:r>
            <a:r>
              <a:rPr lang="nl-BE" dirty="0" err="1"/>
              <a:t>AllDifferent</a:t>
            </a:r>
            <a:r>
              <a:rPr lang="nl-BE" dirty="0"/>
              <a:t>([var1, var2])</a:t>
            </a:r>
          </a:p>
        </p:txBody>
      </p:sp>
      <p:sp>
        <p:nvSpPr>
          <p:cNvPr id="3" name="Footer Placeholder 2">
            <a:extLst>
              <a:ext uri="{FF2B5EF4-FFF2-40B4-BE49-F238E27FC236}">
                <a16:creationId xmlns:a16="http://schemas.microsoft.com/office/drawing/2014/main" id="{9DEC358F-5FE8-CFE8-C712-33F18D0AC4E7}"/>
              </a:ext>
            </a:extLst>
          </p:cNvPr>
          <p:cNvSpPr>
            <a:spLocks noGrp="1"/>
          </p:cNvSpPr>
          <p:nvPr>
            <p:ph type="ftr" sz="quarter" idx="11"/>
          </p:nvPr>
        </p:nvSpPr>
        <p:spPr/>
        <p:txBody>
          <a:bodyPr/>
          <a:lstStyle/>
          <a:p>
            <a:r>
              <a:rPr lang="nl-NL"/>
              <a:t>Faculteit Ingenieurswetenschappen, DTAI</a:t>
            </a:r>
          </a:p>
        </p:txBody>
      </p:sp>
      <p:sp>
        <p:nvSpPr>
          <p:cNvPr id="4" name="Slide Number Placeholder 3">
            <a:extLst>
              <a:ext uri="{FF2B5EF4-FFF2-40B4-BE49-F238E27FC236}">
                <a16:creationId xmlns:a16="http://schemas.microsoft.com/office/drawing/2014/main" id="{83E5AE0E-A28E-AB21-A117-4EA84A3D035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19E73E39-FB74-A448-89F2-15FF5A0CFE07}"/>
              </a:ext>
            </a:extLst>
          </p:cNvPr>
          <p:cNvSpPr>
            <a:spLocks noGrp="1"/>
          </p:cNvSpPr>
          <p:nvPr>
            <p:ph type="title"/>
          </p:nvPr>
        </p:nvSpPr>
        <p:spPr/>
        <p:txBody>
          <a:bodyPr/>
          <a:lstStyle/>
          <a:p>
            <a:r>
              <a:rPr lang="en-GB" dirty="0"/>
              <a:t>Eerste </a:t>
            </a:r>
            <a:r>
              <a:rPr lang="nl-BE" dirty="0"/>
              <a:t>resultaten</a:t>
            </a:r>
            <a:r>
              <a:rPr lang="en-GB" dirty="0"/>
              <a:t> – modified STORM</a:t>
            </a:r>
            <a:endParaRPr lang="en-US" dirty="0"/>
          </a:p>
        </p:txBody>
      </p:sp>
    </p:spTree>
    <p:extLst>
      <p:ext uri="{BB962C8B-B14F-4D97-AF65-F5344CB8AC3E}">
        <p14:creationId xmlns:p14="http://schemas.microsoft.com/office/powerpoint/2010/main" val="94870252"/>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1060</Words>
  <Application>Microsoft Office PowerPoint</Application>
  <PresentationFormat>Widescreen</PresentationFormat>
  <Paragraphs>107</Paragraphs>
  <Slides>8</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Courier New</vt:lpstr>
      <vt:lpstr>KU Leuven</vt:lpstr>
      <vt:lpstr>KU Leuven Sedes</vt:lpstr>
      <vt:lpstr>Fuzz-, differentieel- en Metamorfisch testen  op CPMpy</vt:lpstr>
      <vt:lpstr>Context en Motivatie</vt:lpstr>
      <vt:lpstr>Probleemstelling</vt:lpstr>
      <vt:lpstr>Doel</vt:lpstr>
      <vt:lpstr>Onderzoeksvragen</vt:lpstr>
      <vt:lpstr>Planning</vt:lpstr>
      <vt:lpstr>Vragen</vt:lpstr>
      <vt:lpstr>Eerste resultaten – modified STORM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2017-09-13T11:47:32Z</dcterms:created>
  <dcterms:modified xsi:type="dcterms:W3CDTF">2022-11-04T07:37:41Z</dcterms:modified>
</cp:coreProperties>
</file>