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5"/>
  </p:notesMasterIdLst>
  <p:handoutMasterIdLst>
    <p:handoutMasterId r:id="rId36"/>
  </p:handoutMasterIdLst>
  <p:sldIdLst>
    <p:sldId id="261" r:id="rId3"/>
    <p:sldId id="271" r:id="rId4"/>
    <p:sldId id="282" r:id="rId5"/>
    <p:sldId id="283" r:id="rId6"/>
    <p:sldId id="302" r:id="rId7"/>
    <p:sldId id="277" r:id="rId8"/>
    <p:sldId id="284" r:id="rId9"/>
    <p:sldId id="289" r:id="rId10"/>
    <p:sldId id="290" r:id="rId11"/>
    <p:sldId id="285" r:id="rId12"/>
    <p:sldId id="304" r:id="rId13"/>
    <p:sldId id="303" r:id="rId14"/>
    <p:sldId id="286" r:id="rId15"/>
    <p:sldId id="295" r:id="rId16"/>
    <p:sldId id="291" r:id="rId17"/>
    <p:sldId id="298" r:id="rId18"/>
    <p:sldId id="299" r:id="rId19"/>
    <p:sldId id="305" r:id="rId20"/>
    <p:sldId id="297" r:id="rId21"/>
    <p:sldId id="307" r:id="rId22"/>
    <p:sldId id="309" r:id="rId23"/>
    <p:sldId id="308" r:id="rId24"/>
    <p:sldId id="292" r:id="rId25"/>
    <p:sldId id="293" r:id="rId26"/>
    <p:sldId id="294" r:id="rId27"/>
    <p:sldId id="279" r:id="rId28"/>
    <p:sldId id="275" r:id="rId29"/>
    <p:sldId id="274" r:id="rId30"/>
    <p:sldId id="278" r:id="rId31"/>
    <p:sldId id="280" r:id="rId32"/>
    <p:sldId id="270" r:id="rId33"/>
    <p:sldId id="269" r:id="rId3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75180" autoAdjust="0"/>
  </p:normalViewPr>
  <p:slideViewPr>
    <p:cSldViewPr snapToGrid="0" snapToObjects="1">
      <p:cViewPr varScale="1">
        <p:scale>
          <a:sx n="84" d="100"/>
          <a:sy n="84" d="100"/>
        </p:scale>
        <p:origin x="2004"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450</c:v>
                </c:pt>
                <c:pt idx="16">
                  <c:v>489</c:v>
                </c:pt>
                <c:pt idx="17">
                  <c:v>532</c:v>
                </c:pt>
                <c:pt idx="18">
                  <c:v>557</c:v>
                </c:pt>
                <c:pt idx="19">
                  <c:v>610</c:v>
                </c:pt>
                <c:pt idx="20">
                  <c:v>645</c:v>
                </c:pt>
                <c:pt idx="21">
                  <c:v>665</c:v>
                </c:pt>
                <c:pt idx="22">
                  <c:v>665</c:v>
                </c:pt>
                <c:pt idx="23">
                  <c:v>665</c:v>
                </c:pt>
                <c:pt idx="24">
                  <c:v>665</c:v>
                </c:pt>
                <c:pt idx="25">
                  <c:v>665</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BE" sz="1600" noProof="0" dirty="0"/>
              <a:t>Locatie van de bugs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C34E-47CD-9A20-8F4D7F936B9F}"/>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19-12-2022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19-12-2022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metamorphic</a:t>
            </a:r>
            <a:r>
              <a:rPr lang="nl-BE" dirty="0"/>
              <a:t> testen onze tweede techniek werkt analoog aan CTORM, maar hier zijn we niet beperkt tot wat STORM had </a:t>
            </a:r>
            <a:r>
              <a:rPr lang="nl-BE" dirty="0" err="1"/>
              <a:t>geïmplmenteerd</a:t>
            </a:r>
            <a:r>
              <a:rPr lang="nl-BE" dirty="0"/>
              <a:t> qua wijzigingen aan de </a:t>
            </a:r>
            <a:r>
              <a:rPr lang="nl-BE" dirty="0" err="1"/>
              <a:t>seeds</a:t>
            </a:r>
            <a:r>
              <a:rPr lang="nl-BE" dirty="0"/>
              <a:t> en hebben we er zelf verzonnen en komen dus niet uit de literatuur, vaak zijn ze redelijk simpel maar door ze samen te brengen kunnen we een samenstelling maken die wel moeilijk is </a:t>
            </a:r>
          </a:p>
          <a:p>
            <a:endParaRPr lang="nl-BE" dirty="0"/>
          </a:p>
          <a:p>
            <a:r>
              <a:rPr lang="nl-BE" dirty="0"/>
              <a:t>30 relaties, </a:t>
            </a:r>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35518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 en B mogen een volledige constraint zijn, mogen delen van een constraint zijn maakt niet uit </a:t>
            </a:r>
          </a:p>
          <a:p>
            <a:r>
              <a:rPr lang="nl-BE" dirty="0"/>
              <a:t>Maar voor dit voorbeeld laten we A en B uiteindelijk een getal zijn (bv van 1 constraint nemen we bv een som en van een ander bv een minimum)</a:t>
            </a:r>
          </a:p>
          <a:p>
            <a:r>
              <a:rPr lang="nl-BE" dirty="0"/>
              <a:t>Creëer een Z met een domain zodat de volgende vergelijking mogelijk is</a:t>
            </a:r>
          </a:p>
          <a:p>
            <a:r>
              <a:rPr lang="nl-BE" dirty="0"/>
              <a:t>Neem dan de vergelijkingen </a:t>
            </a:r>
          </a:p>
          <a:p>
            <a:r>
              <a:rPr lang="nl-BE" dirty="0"/>
              <a:t>A’ = Z – B  en </a:t>
            </a:r>
          </a:p>
          <a:p>
            <a:r>
              <a:rPr lang="nl-BE" dirty="0"/>
              <a:t>B’ = Z – A</a:t>
            </a:r>
          </a:p>
          <a:p>
            <a:endParaRPr lang="nl-BE" dirty="0"/>
          </a:p>
          <a:p>
            <a:r>
              <a:rPr lang="nl-BE" dirty="0"/>
              <a:t>Nu zou de oplossing equivalent moeten zijn met de originele A, B maar berekend op een andere manier</a:t>
            </a:r>
          </a:p>
          <a:p>
            <a:endParaRPr lang="nl-BE" dirty="0"/>
          </a:p>
          <a:p>
            <a:r>
              <a:rPr lang="nl-BE" dirty="0"/>
              <a:t>In de paper spreekt men ook over sommatie met meerdere getallen, vermenigvuldiging en string concatenatie</a:t>
            </a:r>
          </a:p>
          <a:p>
            <a:r>
              <a:rPr lang="nl-BE" dirty="0"/>
              <a:t>Wij hebben dit toe gepast met </a:t>
            </a:r>
            <a:r>
              <a:rPr lang="en-US" sz="1200" dirty="0"/>
              <a:t>addition, </a:t>
            </a:r>
            <a:r>
              <a:rPr lang="en-US" sz="1200" dirty="0" err="1"/>
              <a:t>subtractie</a:t>
            </a:r>
            <a:r>
              <a:rPr lang="en-US" sz="1200" dirty="0"/>
              <a:t>, xor, de conjunctive </a:t>
            </a:r>
            <a:r>
              <a:rPr lang="en-US" sz="1200" dirty="0" err="1"/>
              <a:t>en</a:t>
            </a:r>
            <a:r>
              <a:rPr lang="en-US" sz="1200" dirty="0"/>
              <a:t> </a:t>
            </a:r>
            <a:r>
              <a:rPr lang="en-US" sz="1200" dirty="0" err="1"/>
              <a:t>enkele</a:t>
            </a:r>
            <a:r>
              <a:rPr lang="en-US" sz="1200" dirty="0"/>
              <a:t> </a:t>
            </a:r>
            <a:r>
              <a:rPr lang="en-US" sz="1200" dirty="0" err="1"/>
              <a:t>vergelijkingen</a:t>
            </a:r>
            <a:r>
              <a:rPr lang="en-US" sz="1200" dirty="0"/>
              <a:t> </a:t>
            </a:r>
            <a:r>
              <a:rPr lang="en-US" sz="1200" dirty="0" err="1"/>
              <a:t>binnen</a:t>
            </a:r>
            <a:r>
              <a:rPr lang="en-US" sz="1200" dirty="0"/>
              <a:t> de </a:t>
            </a:r>
            <a:r>
              <a:rPr lang="en-US" sz="1200" dirty="0" err="1"/>
              <a:t>metaporphische</a:t>
            </a:r>
            <a:r>
              <a:rPr lang="en-US" sz="1200" dirty="0"/>
              <a:t> </a:t>
            </a:r>
            <a:r>
              <a:rPr lang="en-US" sz="1200" dirty="0" err="1"/>
              <a:t>testen</a:t>
            </a:r>
            <a:r>
              <a:rPr lang="en-US" sz="1200" dirty="0"/>
              <a:t>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14253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Lijstje met de 30 </a:t>
            </a:r>
            <a:r>
              <a:rPr lang="nl-BE" dirty="0" err="1"/>
              <a:t>metamprphices</a:t>
            </a:r>
            <a:r>
              <a:rPr lang="nl-BE" dirty="0"/>
              <a:t> relaties veranderingen</a:t>
            </a:r>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235493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Bij onze laatste gebruikte techniek gebruiken we iets vrij simpel, we hebben </a:t>
            </a:r>
            <a:r>
              <a:rPr lang="nl-BE" dirty="0" err="1"/>
              <a:t>seeds</a:t>
            </a:r>
            <a:r>
              <a:rPr lang="nl-BE" dirty="0"/>
              <a:t> die we kunnen gebruiken om te testen ook hebben we meerdere </a:t>
            </a:r>
            <a:r>
              <a:rPr lang="nl-BE" dirty="0" err="1"/>
              <a:t>solvers</a:t>
            </a:r>
            <a:r>
              <a:rPr lang="nl-BE" dirty="0"/>
              <a:t> die we kunnen vergelijken</a:t>
            </a:r>
          </a:p>
          <a:p>
            <a:endParaRPr lang="nl-BE" dirty="0"/>
          </a:p>
          <a:p>
            <a:r>
              <a:rPr lang="nl-BE" dirty="0"/>
              <a:t>Foto</a:t>
            </a:r>
          </a:p>
          <a:p>
            <a:endParaRPr lang="nl-BE" dirty="0"/>
          </a:p>
          <a:p>
            <a:r>
              <a:rPr lang="nl-BE" dirty="0"/>
              <a:t>Hier hebben we ook vergelijkingen gedaan tussen hoeveel oplossingen elke </a:t>
            </a:r>
            <a:r>
              <a:rPr lang="nl-BE" dirty="0" err="1"/>
              <a:t>solver</a:t>
            </a:r>
            <a:r>
              <a:rPr lang="nl-BE" dirty="0"/>
              <a:t> kon vinden maar 2 </a:t>
            </a:r>
            <a:r>
              <a:rPr lang="nl-BE" dirty="0" err="1"/>
              <a:t>solver</a:t>
            </a:r>
            <a:r>
              <a:rPr lang="nl-BE" dirty="0"/>
              <a:t>( Ortools en Gurobi) kunnen voor CP problemen </a:t>
            </a:r>
            <a:r>
              <a:rPr lang="nl-BE" dirty="0" err="1"/>
              <a:t>all</a:t>
            </a:r>
            <a:r>
              <a:rPr lang="nl-BE" dirty="0"/>
              <a:t> oplossingen zoeken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Met deze 3 technieken willen we het volgende onderzoeken </a:t>
            </a:r>
          </a:p>
          <a:p>
            <a:r>
              <a:rPr lang="nl-BE" dirty="0"/>
              <a:t>De eerste 3 kijken naar de verschillen tussen de gebruikte technieken: </a:t>
            </a:r>
          </a:p>
          <a:p>
            <a:endParaRPr lang="nl-BE" dirty="0"/>
          </a:p>
          <a:p>
            <a:r>
              <a:rPr lang="nl-BE" dirty="0"/>
              <a:t>En de laatste 2 onderzoeksvragen gaan meer richting de classificatie van de bugs: hoe erg zijn ze en wat zijn de oorzaken</a:t>
            </a:r>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r>
              <a:rPr lang="nl-BE" dirty="0"/>
              <a:t>Jammer genoeg kregen we heel vaak dezelfde of gelijkaardige bugs. Voornamelijk bij de CTROM techniek daar kregen we 10 Duizenden gelijkaardige bugs, waardoor het veel werkt zou hebben gekost om onze </a:t>
            </a:r>
            <a:r>
              <a:rPr lang="nl-BE" dirty="0" err="1"/>
              <a:t>orginele</a:t>
            </a:r>
            <a:r>
              <a:rPr lang="nl-BE" dirty="0"/>
              <a:t> techniek hadden gebruikt</a:t>
            </a:r>
          </a:p>
          <a:p>
            <a:r>
              <a:rPr lang="nl-BE" dirty="0"/>
              <a:t>We zijn daarvoor van een reactieve filtreren naar een preventieve manier gegaan. Na elke techniek even te laten runnen leggen we de technieken </a:t>
            </a:r>
            <a:r>
              <a:rPr lang="nl-BE" dirty="0" err="1"/>
              <a:t>still</a:t>
            </a:r>
            <a:r>
              <a:rPr lang="nl-BE" dirty="0"/>
              <a:t> kijken we welke vaak voorkomende bug zijn deze te noteren en dan dezelfde bugs niet meer te laten rapporteren door de technieken.</a:t>
            </a:r>
          </a:p>
          <a:p>
            <a:endParaRPr lang="nl-BE" dirty="0"/>
          </a:p>
          <a:p>
            <a:r>
              <a:rPr lang="nl-BE" dirty="0"/>
              <a:t>Voor zij die in de CP wereld zitten zal MUS, </a:t>
            </a:r>
            <a:r>
              <a:rPr lang="nl-BE" dirty="0" err="1"/>
              <a:t>minimal</a:t>
            </a:r>
            <a:r>
              <a:rPr lang="nl-BE" dirty="0"/>
              <a:t> </a:t>
            </a:r>
            <a:r>
              <a:rPr lang="nl-BE" dirty="0" err="1"/>
              <a:t>unsatisable</a:t>
            </a:r>
            <a:r>
              <a:rPr lang="nl-BE" dirty="0"/>
              <a:t> subset jullie meer zeggen maar omdat we hier ook spreken over verkeerdelijk </a:t>
            </a:r>
            <a:r>
              <a:rPr lang="nl-BE" dirty="0" err="1"/>
              <a:t>satisafible</a:t>
            </a:r>
            <a:r>
              <a:rPr lang="nl-BE" dirty="0"/>
              <a:t> en crashes gaan we hier verder gaan met </a:t>
            </a:r>
            <a:r>
              <a:rPr lang="nl-BE" dirty="0" err="1"/>
              <a:t>deobfuscatie</a:t>
            </a:r>
            <a:r>
              <a:rPr lang="nl-BE" dirty="0"/>
              <a:t>. Een door ons gebruikte term om te duiden dat we de ingewikkelde fout gaan versimpelen tot de kritieke delen </a:t>
            </a:r>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a:t>
            </a:r>
            <a:r>
              <a:rPr lang="nl-BE" b="0" dirty="0" err="1"/>
              <a:t>gebruiktezeiden</a:t>
            </a:r>
            <a:r>
              <a:rPr lang="nl-BE" b="0" dirty="0"/>
              <a:t> dat het probleem onoplosbaar was. In hun ogen het correcte antwoord maar niet het probleem dat </a:t>
            </a:r>
            <a:r>
              <a:rPr lang="nl-BE" b="0" dirty="0" err="1"/>
              <a:t>orgineel</a:t>
            </a:r>
            <a:r>
              <a:rPr lang="nl-BE" b="0" dirty="0"/>
              <a:t>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a:t>
            </a:r>
            <a:r>
              <a:rPr lang="nl-BE" dirty="0" err="1"/>
              <a:t>minizinc</a:t>
            </a:r>
            <a:r>
              <a:rPr lang="nl-BE" dirty="0"/>
              <a:t>,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matamprphische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laatste voorbeeld is het volgende (bug 149, </a:t>
            </a:r>
            <a:r>
              <a:rPr lang="nl-BE" dirty="0" err="1"/>
              <a:t>solver</a:t>
            </a:r>
            <a:r>
              <a:rPr lang="nl-BE" dirty="0"/>
              <a:t> interface, crash, CTROM, </a:t>
            </a:r>
            <a:r>
              <a:rPr lang="nl-BE" dirty="0" err="1"/>
              <a:t>diff</a:t>
            </a:r>
            <a:r>
              <a:rPr lang="nl-BE" dirty="0"/>
              <a:t>, gurobi)</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2076481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Orgineel</a:t>
            </a:r>
            <a:r>
              <a:rPr lang="nl-BE" dirty="0"/>
              <a:t> hadden we 23 issues voor mogelijke bugs aangemaakt op CPMpy hiervan zijn er 19 van overgebleven</a:t>
            </a:r>
          </a:p>
          <a:p>
            <a:endParaRPr lang="nl-BE" dirty="0"/>
          </a:p>
          <a:p>
            <a:r>
              <a:rPr lang="nl-BE" dirty="0" err="1"/>
              <a:t>Solver</a:t>
            </a:r>
            <a:r>
              <a:rPr lang="nl-BE" dirty="0"/>
              <a:t> </a:t>
            </a:r>
            <a:r>
              <a:rPr lang="nl-BE" dirty="0" err="1"/>
              <a:t>known</a:t>
            </a:r>
            <a:r>
              <a:rPr lang="nl-BE" dirty="0"/>
              <a:t> MiniZinc installatie error on Windows</a:t>
            </a:r>
          </a:p>
          <a:p>
            <a:endParaRPr lang="nl-BE" dirty="0"/>
          </a:p>
          <a:p>
            <a:endParaRPr lang="nl-BE"/>
          </a:p>
          <a:p>
            <a:r>
              <a:rPr lang="nl-BE"/>
              <a:t>Pysat </a:t>
            </a:r>
            <a:r>
              <a:rPr lang="nl-BE" dirty="0"/>
              <a:t>minder bugs = meeste voorbeelden zijn CP problemen (globale </a:t>
            </a:r>
            <a:r>
              <a:rPr lang="nl-BE" dirty="0" err="1"/>
              <a:t>constraints</a:t>
            </a:r>
            <a:r>
              <a:rPr lang="nl-BE" dirty="0"/>
              <a:t>) en nog niet alles is geïmplementeerd hiervoor, waardoor onze technieken nog niet vaak stopte door </a:t>
            </a:r>
            <a:r>
              <a:rPr lang="nl-BE" dirty="0" err="1"/>
              <a:t>not</a:t>
            </a:r>
            <a:r>
              <a:rPr lang="nl-BE" dirty="0"/>
              <a:t> </a:t>
            </a:r>
            <a:r>
              <a:rPr lang="nl-BE" dirty="0" err="1"/>
              <a:t>implemented</a:t>
            </a:r>
            <a:r>
              <a:rPr lang="nl-BE" dirty="0"/>
              <a:t> </a:t>
            </a:r>
            <a:r>
              <a:rPr lang="nl-BE" dirty="0" err="1"/>
              <a:t>errors</a:t>
            </a:r>
            <a:endParaRPr lang="nl-BE" dirty="0"/>
          </a:p>
          <a:p>
            <a:endParaRPr lang="nl-BE" dirty="0"/>
          </a:p>
          <a:p>
            <a:r>
              <a:rPr lang="nl-BE" dirty="0"/>
              <a:t>Bugs gevonden in </a:t>
            </a:r>
            <a:r>
              <a:rPr lang="nl-BE" dirty="0" err="1"/>
              <a:t>OR-Tools</a:t>
            </a:r>
            <a:r>
              <a:rPr lang="nl-BE" dirty="0"/>
              <a:t> komen ook voor in Gurobi, omdat de transformaties in CPMpy vaak overlappende code hadden (</a:t>
            </a:r>
            <a:r>
              <a:rPr lang="nl-BE" dirty="0" err="1"/>
              <a:t>normalizatie</a:t>
            </a:r>
            <a:r>
              <a:rPr lang="nl-BE" dirty="0"/>
              <a:t>-code)</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343090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Metamorphic </a:t>
            </a:r>
            <a:r>
              <a:rPr lang="nl-BE" noProof="0" dirty="0" err="1"/>
              <a:t>testing</a:t>
            </a:r>
            <a:r>
              <a:rPr lang="nl-BE" noProof="0" dirty="0"/>
              <a:t> | tools, Running, processing, </a:t>
            </a:r>
            <a:r>
              <a:rPr lang="nl-BE" noProof="0" dirty="0" err="1"/>
              <a:t>reporting</a:t>
            </a:r>
            <a:br>
              <a:rPr lang="nl-BE" noProof="0" dirty="0"/>
            </a:br>
            <a:r>
              <a:rPr lang="nl-BE" noProof="0" dirty="0"/>
              <a:t>Verwerken =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1696400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726145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841274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820268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1 geen van de technieken is volledig automatisch door de vaak herhalende </a:t>
            </a:r>
            <a:r>
              <a:rPr lang="nl-BE" dirty="0" err="1"/>
              <a:t>duplicate</a:t>
            </a:r>
            <a:r>
              <a:rPr lang="nl-BE" dirty="0"/>
              <a:t>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Onze technieken hadden ook geen nieuwe fouten gevonden in de </a:t>
            </a:r>
            <a:r>
              <a:rPr lang="nl-BE" dirty="0" err="1"/>
              <a:t>solvers</a:t>
            </a:r>
            <a:r>
              <a:rPr lang="nl-BE" dirty="0"/>
              <a:t> maar met nieuwe features zullen nieuwe bugs bij komen, hiervoor zouden we deze technieken best meer inzetten</a:t>
            </a:r>
          </a:p>
          <a:p>
            <a:r>
              <a:rPr lang="nl-BE" dirty="0"/>
              <a:t>Maar hiervoor zouden we een permanentere oplossing moeten zoeken voor de vaak voorkomende herhalende bugs, ofwel moeten we de technieken gebruiken een paar fouten oplossen en </a:t>
            </a:r>
            <a:r>
              <a:rPr lang="nl-BE" dirty="0" err="1"/>
              <a:t>hertesten</a:t>
            </a:r>
            <a:r>
              <a:rPr lang="nl-BE" dirty="0"/>
              <a:t> ofwel de technieken kennis geven van wat ze al reeds hebben gevonden</a:t>
            </a:r>
          </a:p>
          <a:p>
            <a:r>
              <a:rPr lang="nl-BE" dirty="0"/>
              <a:t>Ook zijn er papers zoals Peisen et al die verder gaan dan enkel de input testen maar ook de configuratie ruimte </a:t>
            </a:r>
            <a:r>
              <a:rPr lang="nl-BE" dirty="0" err="1"/>
              <a:t>fuzzen</a:t>
            </a:r>
            <a:r>
              <a:rPr lang="nl-BE" dirty="0"/>
              <a:t>, wat in dit geval zou neerkomen op de </a:t>
            </a:r>
            <a:r>
              <a:rPr lang="nl-BE" dirty="0" err="1"/>
              <a:t>extentions</a:t>
            </a:r>
            <a:r>
              <a:rPr lang="nl-BE" dirty="0"/>
              <a:t> van de </a:t>
            </a:r>
            <a:r>
              <a:rPr lang="nl-BE" dirty="0" err="1"/>
              <a:t>solvers</a:t>
            </a:r>
            <a:r>
              <a:rPr lang="nl-BE" dirty="0"/>
              <a:t> te testen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1906672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228470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3673559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28</a:t>
            </a:fld>
            <a:endParaRPr lang="nl-NL"/>
          </a:p>
        </p:txBody>
      </p:sp>
    </p:spTree>
    <p:extLst>
      <p:ext uri="{BB962C8B-B14F-4D97-AF65-F5344CB8AC3E}">
        <p14:creationId xmlns:p14="http://schemas.microsoft.com/office/powerpoint/2010/main" val="3289177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vier hebben de focus rond de technieken met de eerste drie de verschillen tussen de gebruikte technieken en de vierde dieper kijken welke operatie bugs heeft ontdekt</a:t>
            </a:r>
          </a:p>
          <a:p>
            <a:r>
              <a:rPr lang="nl-BE" dirty="0"/>
              <a:t>De vijfde gaat vanuit een andere hoek kijken </a:t>
            </a:r>
            <a:r>
              <a:rPr lang="nl-BE" b="1" dirty="0"/>
              <a:t>waar</a:t>
            </a:r>
            <a:r>
              <a:rPr lang="nl-BE" dirty="0"/>
              <a:t> we bugs hebben gevonden </a:t>
            </a:r>
            <a:r>
              <a:rPr lang="nl-BE" dirty="0" err="1"/>
              <a:t>ipv</a:t>
            </a:r>
            <a:r>
              <a:rPr lang="nl-BE" dirty="0"/>
              <a:t> hoe</a:t>
            </a:r>
          </a:p>
          <a:p>
            <a:endParaRPr lang="nl-BE" dirty="0"/>
          </a:p>
          <a:p>
            <a:r>
              <a:rPr lang="nl-BE" dirty="0"/>
              <a:t>En de laatste 3 onderzoeksvragen gaan meer richting de classificatie van de bugs: hoe erg zijn ze, wat zijn de oorzaken, welke type van bug is het?</a:t>
            </a:r>
          </a:p>
          <a:p>
            <a:endParaRPr lang="nl-BE" dirty="0"/>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29</a:t>
            </a:fld>
            <a:endParaRPr lang="nl-NL"/>
          </a:p>
        </p:txBody>
      </p:sp>
    </p:spTree>
    <p:extLst>
      <p:ext uri="{BB962C8B-B14F-4D97-AF65-F5344CB8AC3E}">
        <p14:creationId xmlns:p14="http://schemas.microsoft.com/office/powerpoint/2010/main" val="1543021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30</a:t>
            </a:fld>
            <a:endParaRPr lang="nl-NL"/>
          </a:p>
        </p:txBody>
      </p:sp>
    </p:spTree>
    <p:extLst>
      <p:ext uri="{BB962C8B-B14F-4D97-AF65-F5344CB8AC3E}">
        <p14:creationId xmlns:p14="http://schemas.microsoft.com/office/powerpoint/2010/main" val="3482417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denk dat iedereen in de zaal CPMpy wel kent dus die uitleg ga ik achterwegen laten anders laat iets weten.</a:t>
            </a:r>
          </a:p>
          <a:p>
            <a:r>
              <a:rPr lang="nl-BE" sz="100" b="0" dirty="0"/>
              <a:t>Skip </a:t>
            </a:r>
            <a:r>
              <a:rPr lang="nl-BE" sz="100" b="0" dirty="0" err="1"/>
              <a:t>cpmpy</a:t>
            </a:r>
            <a:r>
              <a:rPr lang="nl-BE" sz="100" b="0" dirty="0"/>
              <a:t> uitleg: CPMpy is een modeleer en programmeertaal voor het oplossen van wiskundige en logische beperkingen met ondersteuning voor python en gebaseerd op </a:t>
            </a:r>
            <a:r>
              <a:rPr lang="nl-BE" sz="100" b="0" dirty="0" err="1"/>
              <a:t>numpy</a:t>
            </a:r>
            <a:r>
              <a:rPr lang="nl-BE" sz="100" b="0" dirty="0"/>
              <a:t>, </a:t>
            </a:r>
            <a:endParaRPr lang="nl-BE" sz="800" b="0" dirty="0"/>
          </a:p>
          <a:p>
            <a:endParaRPr lang="nl-BE" sz="700"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31</a:t>
            </a:fld>
            <a:endParaRPr lang="nl-NL"/>
          </a:p>
        </p:txBody>
      </p:sp>
    </p:spTree>
    <p:extLst>
      <p:ext uri="{BB962C8B-B14F-4D97-AF65-F5344CB8AC3E}">
        <p14:creationId xmlns:p14="http://schemas.microsoft.com/office/powerpoint/2010/main" val="3879454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32</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a:p>
            <a:endParaRPr lang="nl-BE" dirty="0"/>
          </a:p>
          <a:p>
            <a:r>
              <a:rPr lang="nl-BE" dirty="0"/>
              <a:t>Geen </a:t>
            </a:r>
            <a:r>
              <a:rPr lang="nl-BE" dirty="0" err="1"/>
              <a:t>objection</a:t>
            </a:r>
            <a:r>
              <a:rPr lang="nl-BE" dirty="0"/>
              <a:t> </a:t>
            </a:r>
            <a:r>
              <a:rPr lang="nl-BE" dirty="0" err="1"/>
              <a:t>function</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Wij gaan in dit type programmeertaal automatisch naar bugs zoeken, maar waarom juist?</a:t>
            </a:r>
          </a:p>
          <a:p>
            <a:endParaRPr lang="nl-BE" dirty="0"/>
          </a:p>
          <a:p>
            <a:r>
              <a:rPr lang="nl-BE" dirty="0"/>
              <a:t>Wel bugs zijn nooit gewenst </a:t>
            </a:r>
          </a:p>
          <a:p>
            <a:endParaRPr lang="nl-BE"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a:t>
            </a:r>
          </a:p>
          <a:p>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r>
              <a:rPr lang="nl-BE" dirty="0"/>
              <a:t>AFL++ gebruikt generatief dus genereert zelf de </a:t>
            </a:r>
            <a:r>
              <a:rPr lang="nl-BE" dirty="0" err="1"/>
              <a:t>inputs</a:t>
            </a:r>
            <a:r>
              <a:rPr lang="nl-BE" dirty="0"/>
              <a:t> en kijkt wat de output is, een probleem dat hier bij komt is dat </a:t>
            </a:r>
            <a:r>
              <a:rPr lang="nl-BE" dirty="0" err="1"/>
              <a:t>inputs</a:t>
            </a:r>
            <a:r>
              <a:rPr lang="nl-BE" dirty="0"/>
              <a:t> van een </a:t>
            </a:r>
            <a:r>
              <a:rPr lang="nl-BE" dirty="0" err="1"/>
              <a:t>grotte</a:t>
            </a:r>
            <a:r>
              <a:rPr lang="nl-BE" dirty="0"/>
              <a:t> van 1KB </a:t>
            </a:r>
            <a:r>
              <a:rPr lang="nl-BE" dirty="0" err="1"/>
              <a:t>alvrij</a:t>
            </a:r>
            <a:r>
              <a:rPr lang="nl-BE" dirty="0"/>
              <a:t> groot zijn om hier mee ter runnen, omdat er te veel bits zijn om te flippen, en omdat we hier een grotere </a:t>
            </a:r>
            <a:r>
              <a:rPr lang="nl-BE" dirty="0" err="1"/>
              <a:t>inputs</a:t>
            </a:r>
            <a:r>
              <a:rPr lang="nl-BE" dirty="0"/>
              <a:t> willen </a:t>
            </a:r>
            <a:r>
              <a:rPr lang="nl-BE" dirty="0" err="1"/>
              <a:t>controlleren</a:t>
            </a:r>
            <a:r>
              <a:rPr lang="nl-BE" dirty="0"/>
              <a:t> op bugs is deze techniek niet een goede match. Daarom zijn we gaan kijken naar een </a:t>
            </a:r>
            <a:r>
              <a:rPr lang="nl-BE" dirty="0" err="1"/>
              <a:t>modifying</a:t>
            </a:r>
            <a:r>
              <a:rPr lang="nl-BE" dirty="0"/>
              <a:t> techniek, waarvan we van reeds bestaande code vertrekken, deze wijzingen en dan daarmee het programma testen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348380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19/12/2022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19/12/2022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19/12/2022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19/12/2022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19/12/2022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19/12/2022</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19/12/2022</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19/12/2022</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19/12/2022</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19/12/2022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19/12/2022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19/12/2022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Analoog aan CTROM</a:t>
            </a:r>
          </a:p>
          <a:p>
            <a:endParaRPr lang="nl-BE" dirty="0"/>
          </a:p>
          <a:p>
            <a:r>
              <a:rPr lang="nl-BE" dirty="0"/>
              <a:t>Enkele Metamorphic relations</a:t>
            </a:r>
          </a:p>
          <a:p>
            <a:pPr lvl="1"/>
            <a:r>
              <a:rPr lang="nl-BE" dirty="0"/>
              <a:t>alldifferent([var1, var2, var3]) wordt [var1 != var2, var2 != var3, var3!=var1]</a:t>
            </a:r>
          </a:p>
          <a:p>
            <a:pPr lvl="1"/>
            <a:r>
              <a:rPr lang="nl-BE" dirty="0"/>
              <a:t>(boolean) constraint == 1</a:t>
            </a:r>
          </a:p>
          <a:p>
            <a:pPr lvl="1"/>
            <a:r>
              <a:rPr lang="nl-BE" dirty="0"/>
              <a:t>(boolean) constraint </a:t>
            </a:r>
            <a:r>
              <a:rPr lang="nl-BE" dirty="0" err="1"/>
              <a:t>and</a:t>
            </a:r>
            <a:r>
              <a:rPr lang="nl-BE" dirty="0"/>
              <a:t> True</a:t>
            </a:r>
          </a:p>
          <a:p>
            <a:pPr lvl="1"/>
            <a:r>
              <a:rPr lang="nl-BE" dirty="0"/>
              <a:t>A =&lt; B wordt A &lt; (B + 1)</a:t>
            </a:r>
          </a:p>
          <a:p>
            <a:pPr lvl="1"/>
            <a:r>
              <a:rPr lang="nl-BE" dirty="0"/>
              <a:t>…</a:t>
            </a:r>
          </a:p>
        </p:txBody>
      </p:sp>
    </p:spTree>
    <p:extLst>
      <p:ext uri="{BB962C8B-B14F-4D97-AF65-F5344CB8AC3E}">
        <p14:creationId xmlns:p14="http://schemas.microsoft.com/office/powerpoint/2010/main" val="176755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3842757"/>
          </a:xfrm>
        </p:spPr>
        <p:txBody>
          <a:bodyPr>
            <a:normAutofit/>
          </a:bodyPr>
          <a:lstStyle/>
          <a:p>
            <a:r>
              <a:rPr lang="nl-BE" dirty="0"/>
              <a:t>ook </a:t>
            </a:r>
            <a:r>
              <a:rPr lang="nl-BE" dirty="0" err="1"/>
              <a:t>sementic</a:t>
            </a:r>
            <a:r>
              <a:rPr lang="nl-BE" dirty="0"/>
              <a:t> </a:t>
            </a:r>
            <a:r>
              <a:rPr lang="nl-BE" dirty="0" err="1"/>
              <a:t>fusion</a:t>
            </a:r>
            <a:r>
              <a:rPr lang="nl-BE" dirty="0"/>
              <a:t> [1]</a:t>
            </a:r>
          </a:p>
          <a:p>
            <a:pPr lvl="1"/>
            <a:r>
              <a:rPr lang="nl-BE" dirty="0"/>
              <a:t>Neem A en B</a:t>
            </a:r>
          </a:p>
          <a:p>
            <a:pPr lvl="1"/>
            <a:r>
              <a:rPr lang="nl-BE" dirty="0"/>
              <a:t>Z = A + B</a:t>
            </a:r>
          </a:p>
          <a:p>
            <a:pPr lvl="1"/>
            <a:r>
              <a:rPr lang="nl-BE" dirty="0"/>
              <a:t>Los (A’ = Z - B en B’ = Z - A) op</a:t>
            </a:r>
          </a:p>
        </p:txBody>
      </p:sp>
      <p:sp>
        <p:nvSpPr>
          <p:cNvPr id="2" name="TextBox 1">
            <a:extLst>
              <a:ext uri="{FF2B5EF4-FFF2-40B4-BE49-F238E27FC236}">
                <a16:creationId xmlns:a16="http://schemas.microsoft.com/office/drawing/2014/main" id="{B098CECC-3018-AEC5-CEEB-5C0F9F752F84}"/>
              </a:ext>
            </a:extLst>
          </p:cNvPr>
          <p:cNvSpPr txBox="1"/>
          <p:nvPr/>
        </p:nvSpPr>
        <p:spPr>
          <a:xfrm>
            <a:off x="574800" y="5735978"/>
            <a:ext cx="11041200" cy="461665"/>
          </a:xfrm>
          <a:prstGeom prst="rect">
            <a:avLst/>
          </a:prstGeom>
          <a:noFill/>
        </p:spPr>
        <p:txBody>
          <a:bodyPr wrap="square" rtlCol="0">
            <a:spAutoFit/>
          </a:bodyPr>
          <a:lstStyle/>
          <a:p>
            <a:r>
              <a:rPr lang="en-US" sz="1200" dirty="0">
                <a:effectLst/>
                <a:latin typeface="Arial" panose="020B0604020202020204" pitchFamily="34" charset="0"/>
              </a:rPr>
              <a:t>[1] Dominik Winterer, Chengyu Zhang, and </a:t>
            </a:r>
            <a:r>
              <a:rPr lang="en-US" sz="1200" dirty="0" err="1">
                <a:effectLst/>
                <a:latin typeface="Arial" panose="020B0604020202020204" pitchFamily="34" charset="0"/>
              </a:rPr>
              <a:t>Zhendong</a:t>
            </a:r>
            <a:r>
              <a:rPr lang="en-US" sz="1200" dirty="0">
                <a:effectLst/>
                <a:latin typeface="Arial" panose="020B0604020202020204" pitchFamily="34" charset="0"/>
              </a:rPr>
              <a:t> </a:t>
            </a:r>
            <a:r>
              <a:rPr lang="en-US" sz="1200" dirty="0" err="1">
                <a:effectLst/>
                <a:latin typeface="Arial" panose="020B0604020202020204" pitchFamily="34" charset="0"/>
              </a:rPr>
              <a:t>Su</a:t>
            </a:r>
            <a:r>
              <a:rPr lang="en-US" sz="1200" dirty="0">
                <a:effectLst/>
                <a:latin typeface="Arial" panose="020B0604020202020204" pitchFamily="34" charset="0"/>
              </a:rPr>
              <a:t>. “Validating SMT solvers via semantic fusion”. In: Proceedings of the 41st ACM SIGPLAN Conference on Programming Language Design and Implementation. 2020, pp. 718–730.</a:t>
            </a:r>
            <a:endParaRPr lang="en-US" sz="1200" dirty="0"/>
          </a:p>
        </p:txBody>
      </p:sp>
    </p:spTree>
    <p:extLst>
      <p:ext uri="{BB962C8B-B14F-4D97-AF65-F5344CB8AC3E}">
        <p14:creationId xmlns:p14="http://schemas.microsoft.com/office/powerpoint/2010/main" val="108883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relaties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5998" y="1186249"/>
            <a:ext cx="8345579" cy="5023751"/>
          </a:xfrm>
        </p:spPr>
        <p:txBody>
          <a:bodyPr>
            <a:noAutofit/>
          </a:bodyPr>
          <a:lstStyle/>
          <a:p>
            <a:r>
              <a:rPr lang="en-US" sz="1700" dirty="0"/>
              <a:t>Expanding “alldifferent()” and “</a:t>
            </a:r>
            <a:r>
              <a:rPr lang="en-US" sz="1700" dirty="0" err="1"/>
              <a:t>allequal</a:t>
            </a:r>
            <a:r>
              <a:rPr lang="en-US" sz="1700" dirty="0"/>
              <a:t>()” (via != and via ~ (==))</a:t>
            </a:r>
          </a:p>
          <a:p>
            <a:r>
              <a:rPr lang="en-US" sz="1700" dirty="0"/>
              <a:t>Adding new variable to “</a:t>
            </a:r>
            <a:r>
              <a:rPr lang="en-US" sz="1700" dirty="0" err="1"/>
              <a:t>allequal</a:t>
            </a:r>
            <a:r>
              <a:rPr lang="en-US" sz="1700" dirty="0"/>
              <a:t>”</a:t>
            </a:r>
          </a:p>
          <a:p>
            <a:r>
              <a:rPr lang="en-US" sz="1700" dirty="0"/>
              <a:t>Appending “&amp; True”, “ | False” to constraints</a:t>
            </a:r>
          </a:p>
          <a:p>
            <a:r>
              <a:rPr lang="en-US" sz="1700" dirty="0"/>
              <a:t>Conjunction of two constraints (A &amp; B) </a:t>
            </a:r>
          </a:p>
          <a:p>
            <a:r>
              <a:rPr lang="en-US" sz="1700" dirty="0"/>
              <a:t>Adding constraints to “XOR()” (with True/False to balance)</a:t>
            </a:r>
          </a:p>
          <a:p>
            <a:r>
              <a:rPr lang="en-US" sz="1700" dirty="0"/>
              <a:t>Adding “== 1” to constraints</a:t>
            </a:r>
          </a:p>
          <a:p>
            <a:r>
              <a:rPr lang="en-US" sz="1700" dirty="0"/>
              <a:t>Adding “ != 0” to constraints</a:t>
            </a:r>
          </a:p>
          <a:p>
            <a:r>
              <a:rPr lang="en-US" sz="1700" dirty="0"/>
              <a:t>Changing integer “==“ to “&gt;=“ and “&gt;=“</a:t>
            </a:r>
          </a:p>
          <a:p>
            <a:r>
              <a:rPr lang="en-US" sz="1700" dirty="0"/>
              <a:t>Turning integer “A &gt;= B“ to (A+1) &gt; B (analog with &gt;, &lt;, &gt;= and =&lt;)</a:t>
            </a:r>
          </a:p>
          <a:p>
            <a:r>
              <a:rPr lang="en-US" sz="1700" dirty="0"/>
              <a:t>Semantic fusion with “+, -, *, ^ (xor), &amp;, == and !=</a:t>
            </a:r>
          </a:p>
          <a:p>
            <a:r>
              <a:rPr lang="en-US" sz="1700" dirty="0"/>
              <a:t>Adding random comparison constraints independent from original model</a:t>
            </a:r>
          </a:p>
          <a:p>
            <a:r>
              <a:rPr lang="en-US" sz="1700" dirty="0"/>
              <a:t>Adding implications: True -&gt;A, A-&gt;B, if boolean constraints then A == B</a:t>
            </a:r>
          </a:p>
        </p:txBody>
      </p:sp>
      <p:sp>
        <p:nvSpPr>
          <p:cNvPr id="2" name="TextBox 1">
            <a:extLst>
              <a:ext uri="{FF2B5EF4-FFF2-40B4-BE49-F238E27FC236}">
                <a16:creationId xmlns:a16="http://schemas.microsoft.com/office/drawing/2014/main" id="{FDA977A8-77DB-5854-BDA8-D50B6B19113F}"/>
              </a:ext>
            </a:extLst>
          </p:cNvPr>
          <p:cNvSpPr txBox="1"/>
          <p:nvPr/>
        </p:nvSpPr>
        <p:spPr>
          <a:xfrm>
            <a:off x="6968141" y="1588177"/>
            <a:ext cx="499319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Adding useless variables to “max()” and “min()”</a:t>
            </a:r>
          </a:p>
          <a:p>
            <a:pPr marL="285750" indent="-285750">
              <a:buFont typeface="Arial" panose="020B0604020202020204" pitchFamily="34" charset="0"/>
              <a:buChar char="•"/>
            </a:pPr>
            <a:r>
              <a:rPr lang="en-US" dirty="0"/>
              <a:t>Adding zero’s to “sum()”</a:t>
            </a:r>
          </a:p>
          <a:p>
            <a:pPr marL="285750" indent="-285750">
              <a:buFont typeface="Arial" panose="020B0604020202020204" pitchFamily="34" charset="0"/>
              <a:buChar char="•"/>
            </a:pPr>
            <a:r>
              <a:rPr lang="en-US" dirty="0"/>
              <a:t>Adding “Any()” with False and a constraint</a:t>
            </a:r>
          </a:p>
          <a:p>
            <a:pPr marL="285750" indent="-285750">
              <a:buFont typeface="Arial" panose="020B0604020202020204" pitchFamily="34" charset="0"/>
              <a:buChar char="•"/>
            </a:pPr>
            <a:r>
              <a:rPr lang="en-US" dirty="0"/>
              <a:t>Adding “All()” with True and constraints</a:t>
            </a:r>
          </a:p>
          <a:p>
            <a:endParaRPr lang="en-US" dirty="0"/>
          </a:p>
        </p:txBody>
      </p:sp>
    </p:spTree>
    <p:extLst>
      <p:ext uri="{BB962C8B-B14F-4D97-AF65-F5344CB8AC3E}">
        <p14:creationId xmlns:p14="http://schemas.microsoft.com/office/powerpoint/2010/main" val="215706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Differentiël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r>
              <a:rPr lang="nl-BE" dirty="0"/>
              <a:t>Ook “zoek alle oplossingen”</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57017"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stCxn id="9" idx="3"/>
            <a:endCxn id="6" idx="1"/>
          </p:cNvCxnSpPr>
          <p:nvPr/>
        </p:nvCxnSpPr>
        <p:spPr>
          <a:xfrm flipV="1">
            <a:off x="4984375" y="4638904"/>
            <a:ext cx="672642" cy="823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169C00-F0A5-0F8B-B408-FF19D4E7023A}"/>
              </a:ext>
            </a:extLst>
          </p:cNvPr>
          <p:cNvCxnSpPr>
            <a:cxnSpLocks/>
          </p:cNvCxnSpPr>
          <p:nvPr/>
        </p:nvCxnSpPr>
        <p:spPr>
          <a:xfrm>
            <a:off x="7341354" y="3903738"/>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a:endCxn id="15" idx="1"/>
          </p:cNvCxnSpPr>
          <p:nvPr/>
        </p:nvCxnSpPr>
        <p:spPr>
          <a:xfrm>
            <a:off x="9493668" y="390373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B2BE6E-A72A-F3DC-3F5D-F54210D3BA20}"/>
              </a:ext>
            </a:extLst>
          </p:cNvPr>
          <p:cNvCxnSpPr>
            <a:cxnSpLocks/>
          </p:cNvCxnSpPr>
          <p:nvPr/>
        </p:nvCxnSpPr>
        <p:spPr>
          <a:xfrm flipH="1">
            <a:off x="9493667" y="426736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A5F8B5-0635-F6BC-A544-CE1043B635C6}"/>
              </a:ext>
            </a:extLst>
          </p:cNvPr>
          <p:cNvCxnSpPr>
            <a:cxnSpLocks/>
          </p:cNvCxnSpPr>
          <p:nvPr/>
        </p:nvCxnSpPr>
        <p:spPr>
          <a:xfrm flipH="1">
            <a:off x="7341354" y="427478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844139" y="314900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21" name="Straight Arrow Connector 20">
            <a:extLst>
              <a:ext uri="{FF2B5EF4-FFF2-40B4-BE49-F238E27FC236}">
                <a16:creationId xmlns:a16="http://schemas.microsoft.com/office/drawing/2014/main" id="{BE1D1338-ECC6-2948-D1A3-60E4E4896BA8}"/>
              </a:ext>
            </a:extLst>
          </p:cNvPr>
          <p:cNvCxnSpPr>
            <a:cxnSpLocks/>
          </p:cNvCxnSpPr>
          <p:nvPr/>
        </p:nvCxnSpPr>
        <p:spPr>
          <a:xfrm>
            <a:off x="7376163" y="5377794"/>
            <a:ext cx="467976"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AD2C295-F709-5C6B-9547-D0A23641D462}"/>
              </a:ext>
            </a:extLst>
          </p:cNvPr>
          <p:cNvSpPr/>
          <p:nvPr/>
        </p:nvSpPr>
        <p:spPr>
          <a:xfrm>
            <a:off x="9932862" y="4658438"/>
            <a:ext cx="1649530"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3" name="Straight Arrow Connector 22">
            <a:extLst>
              <a:ext uri="{FF2B5EF4-FFF2-40B4-BE49-F238E27FC236}">
                <a16:creationId xmlns:a16="http://schemas.microsoft.com/office/drawing/2014/main" id="{90BCDC87-9446-67FC-F751-199FAB9447C4}"/>
              </a:ext>
            </a:extLst>
          </p:cNvPr>
          <p:cNvCxnSpPr>
            <a:cxnSpLocks/>
            <a:endCxn id="22" idx="1"/>
          </p:cNvCxnSpPr>
          <p:nvPr/>
        </p:nvCxnSpPr>
        <p:spPr>
          <a:xfrm>
            <a:off x="9528477" y="538197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FB2291-80D6-3BA2-DEC4-1A2D67F86AAE}"/>
              </a:ext>
            </a:extLst>
          </p:cNvPr>
          <p:cNvCxnSpPr>
            <a:cxnSpLocks/>
          </p:cNvCxnSpPr>
          <p:nvPr/>
        </p:nvCxnSpPr>
        <p:spPr>
          <a:xfrm flipH="1">
            <a:off x="9528476" y="574142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E883AF-9CEC-1CBF-747A-D9BFB276EC6D}"/>
              </a:ext>
            </a:extLst>
          </p:cNvPr>
          <p:cNvCxnSpPr>
            <a:cxnSpLocks/>
          </p:cNvCxnSpPr>
          <p:nvPr/>
        </p:nvCxnSpPr>
        <p:spPr>
          <a:xfrm flipH="1">
            <a:off x="7376163" y="57488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a:t>
            </a:r>
            <a:r>
              <a:rPr lang="nl-BE" dirty="0" err="1"/>
              <a:t>deobfuscatie</a:t>
            </a:r>
            <a:r>
              <a:rPr lang="nl-BE" dirty="0"/>
              <a:t> (MUS) + </a:t>
            </a:r>
            <a:r>
              <a:rPr lang="nl-BE" dirty="0" err="1"/>
              <a:t>deduplicatie</a:t>
            </a:r>
            <a:r>
              <a:rPr lang="nl-BE" dirty="0"/>
              <a:t> -&gt; filteren</a:t>
            </a:r>
          </a:p>
          <a:p>
            <a:pPr marL="0" indent="0">
              <a:buNone/>
            </a:pPr>
            <a:endParaRPr lang="nl-BE" dirty="0"/>
          </a:p>
        </p:txBody>
      </p:sp>
    </p:spTree>
    <p:extLst>
      <p:ext uri="{BB962C8B-B14F-4D97-AF65-F5344CB8AC3E}">
        <p14:creationId xmlns:p14="http://schemas.microsoft.com/office/powerpoint/2010/main" val="207444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A9DB966-AAC1-EF34-5732-7AECCB620513}"/>
              </a:ext>
            </a:extLst>
          </p:cNvPr>
          <p:cNvPicPr>
            <a:picLocks noChangeAspect="1"/>
          </p:cNvPicPr>
          <p:nvPr/>
        </p:nvPicPr>
        <p:blipFill rotWithShape="1">
          <a:blip r:embed="rId3"/>
          <a:srcRect l="662" t="1939" b="5464"/>
          <a:stretch/>
        </p:blipFill>
        <p:spPr>
          <a:xfrm>
            <a:off x="623888" y="1247776"/>
            <a:ext cx="7184607" cy="3303250"/>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7534776" y="2216367"/>
            <a:ext cx="3492023" cy="1477328"/>
          </a:xfrm>
          <a:prstGeom prst="rect">
            <a:avLst/>
          </a:prstGeom>
          <a:noFill/>
        </p:spPr>
        <p:txBody>
          <a:bodyPr wrap="square">
            <a:spAutoFit/>
          </a:bodyPr>
          <a:lstStyle/>
          <a:p>
            <a:r>
              <a:rPr lang="en-US" dirty="0"/>
              <a:t>% Generated by CPMpy</a:t>
            </a:r>
          </a:p>
          <a:p>
            <a:r>
              <a:rPr lang="en-US" dirty="0"/>
              <a:t>include "globals.mzn";</a:t>
            </a:r>
          </a:p>
          <a:p>
            <a:endParaRPr lang="en-US" dirty="0"/>
          </a:p>
          <a:p>
            <a:r>
              <a:rPr lang="en-US" dirty="0"/>
              <a:t>var 3..6: +int;</a:t>
            </a:r>
          </a:p>
          <a:p>
            <a:r>
              <a:rPr lang="en-US" dirty="0"/>
              <a:t>constraint (+int) &gt; 4;</a:t>
            </a:r>
          </a:p>
        </p:txBody>
      </p:sp>
      <p:sp>
        <p:nvSpPr>
          <p:cNvPr id="14" name="TextBox 13">
            <a:extLst>
              <a:ext uri="{FF2B5EF4-FFF2-40B4-BE49-F238E27FC236}">
                <a16:creationId xmlns:a16="http://schemas.microsoft.com/office/drawing/2014/main" id="{FD1A658B-8D78-03FC-AE7A-1A592B590D1E}"/>
              </a:ext>
            </a:extLst>
          </p:cNvPr>
          <p:cNvSpPr txBox="1"/>
          <p:nvPr/>
        </p:nvSpPr>
        <p:spPr>
          <a:xfrm>
            <a:off x="7534776" y="4551026"/>
            <a:ext cx="6093994" cy="1200329"/>
          </a:xfrm>
          <a:prstGeom prst="rect">
            <a:avLst/>
          </a:prstGeom>
          <a:noFill/>
        </p:spPr>
        <p:txBody>
          <a:bodyPr wrap="square">
            <a:spAutoFit/>
          </a:bodyPr>
          <a:lstStyle/>
          <a:p>
            <a:r>
              <a:rPr lang="en-US" dirty="0"/>
              <a:t>Variables:</a:t>
            </a:r>
          </a:p>
          <a:p>
            <a:r>
              <a:rPr lang="en-US" dirty="0"/>
              <a:t>    +int: 3..6</a:t>
            </a:r>
          </a:p>
          <a:p>
            <a:r>
              <a:rPr lang="en-US" dirty="0"/>
              <a:t>Constraints:</a:t>
            </a:r>
          </a:p>
          <a:p>
            <a:r>
              <a:rPr lang="en-US" dirty="0"/>
              <a:t>    +int &gt; 4</a:t>
            </a:r>
          </a:p>
        </p:txBody>
      </p:sp>
    </p:spTree>
    <p:extLst>
      <p:ext uri="{BB962C8B-B14F-4D97-AF65-F5344CB8AC3E}">
        <p14:creationId xmlns:p14="http://schemas.microsoft.com/office/powerpoint/2010/main" val="3195030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E20E79-E5BB-DCD7-268D-68583420D3E9}"/>
              </a:ext>
            </a:extLst>
          </p:cNvPr>
          <p:cNvPicPr>
            <a:picLocks noChangeAspect="1"/>
          </p:cNvPicPr>
          <p:nvPr/>
        </p:nvPicPr>
        <p:blipFill rotWithShape="1">
          <a:blip r:embed="rId3"/>
          <a:srcRect l="1242" t="1937" r="4091" b="14126"/>
          <a:stretch/>
        </p:blipFill>
        <p:spPr>
          <a:xfrm>
            <a:off x="2494280" y="1995169"/>
            <a:ext cx="7203440" cy="2867661"/>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“Gurobi power”-bug</a:t>
            </a:r>
          </a:p>
        </p:txBody>
      </p:sp>
    </p:spTree>
    <p:extLst>
      <p:ext uri="{BB962C8B-B14F-4D97-AF65-F5344CB8AC3E}">
        <p14:creationId xmlns:p14="http://schemas.microsoft.com/office/powerpoint/2010/main" val="259128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2" name="Table 1">
            <a:extLst>
              <a:ext uri="{FF2B5EF4-FFF2-40B4-BE49-F238E27FC236}">
                <a16:creationId xmlns:a16="http://schemas.microsoft.com/office/drawing/2014/main" id="{C2F6016A-D428-6862-2869-F715BD8C6E85}"/>
              </a:ext>
            </a:extLst>
          </p:cNvPr>
          <p:cNvGraphicFramePr>
            <a:graphicFrameLocks noGrp="1"/>
          </p:cNvGraphicFramePr>
          <p:nvPr>
            <p:extLst>
              <p:ext uri="{D42A27DB-BD31-4B8C-83A1-F6EECF244321}">
                <p14:modId xmlns:p14="http://schemas.microsoft.com/office/powerpoint/2010/main" val="2982647295"/>
              </p:ext>
            </p:extLst>
          </p:nvPr>
        </p:nvGraphicFramePr>
        <p:xfrm>
          <a:off x="574800" y="1074314"/>
          <a:ext cx="11312399" cy="5143751"/>
        </p:xfrm>
        <a:graphic>
          <a:graphicData uri="http://schemas.openxmlformats.org/drawingml/2006/table">
            <a:tbl>
              <a:tblPr bandRow="1">
                <a:tableStyleId>{5C22544A-7EE6-4342-B048-85BDC9FD1C3A}</a:tableStyleId>
              </a:tblPr>
              <a:tblGrid>
                <a:gridCol w="1464065">
                  <a:extLst>
                    <a:ext uri="{9D8B030D-6E8A-4147-A177-3AD203B41FA5}">
                      <a16:colId xmlns:a16="http://schemas.microsoft.com/office/drawing/2014/main" val="1812985436"/>
                    </a:ext>
                  </a:extLst>
                </a:gridCol>
                <a:gridCol w="1556951">
                  <a:extLst>
                    <a:ext uri="{9D8B030D-6E8A-4147-A177-3AD203B41FA5}">
                      <a16:colId xmlns:a16="http://schemas.microsoft.com/office/drawing/2014/main" val="232988425"/>
                    </a:ext>
                  </a:extLst>
                </a:gridCol>
                <a:gridCol w="543698">
                  <a:extLst>
                    <a:ext uri="{9D8B030D-6E8A-4147-A177-3AD203B41FA5}">
                      <a16:colId xmlns:a16="http://schemas.microsoft.com/office/drawing/2014/main" val="1781101691"/>
                    </a:ext>
                  </a:extLst>
                </a:gridCol>
                <a:gridCol w="1742302">
                  <a:extLst>
                    <a:ext uri="{9D8B030D-6E8A-4147-A177-3AD203B41FA5}">
                      <a16:colId xmlns:a16="http://schemas.microsoft.com/office/drawing/2014/main" val="657530299"/>
                    </a:ext>
                  </a:extLst>
                </a:gridCol>
                <a:gridCol w="1421027">
                  <a:extLst>
                    <a:ext uri="{9D8B030D-6E8A-4147-A177-3AD203B41FA5}">
                      <a16:colId xmlns:a16="http://schemas.microsoft.com/office/drawing/2014/main" val="1596028876"/>
                    </a:ext>
                  </a:extLst>
                </a:gridCol>
                <a:gridCol w="1458098">
                  <a:extLst>
                    <a:ext uri="{9D8B030D-6E8A-4147-A177-3AD203B41FA5}">
                      <a16:colId xmlns:a16="http://schemas.microsoft.com/office/drawing/2014/main" val="2350317185"/>
                    </a:ext>
                  </a:extLst>
                </a:gridCol>
                <a:gridCol w="1815820">
                  <a:extLst>
                    <a:ext uri="{9D8B030D-6E8A-4147-A177-3AD203B41FA5}">
                      <a16:colId xmlns:a16="http://schemas.microsoft.com/office/drawing/2014/main" val="4288953535"/>
                    </a:ext>
                  </a:extLst>
                </a:gridCol>
                <a:gridCol w="1310438">
                  <a:extLst>
                    <a:ext uri="{9D8B030D-6E8A-4147-A177-3AD203B41FA5}">
                      <a16:colId xmlns:a16="http://schemas.microsoft.com/office/drawing/2014/main" val="2723608080"/>
                    </a:ext>
                  </a:extLst>
                </a:gridCol>
              </a:tblGrid>
              <a:tr h="428127">
                <a:tc>
                  <a:txBody>
                    <a:bodyPr/>
                    <a:lstStyle/>
                    <a:p>
                      <a:pPr algn="ctr" fontAlgn="b"/>
                      <a:r>
                        <a:rPr lang="en-US" sz="1400" b="1" u="none" strike="noStrike" dirty="0">
                          <a:effectLst/>
                        </a:rPr>
                        <a:t>Model, Transformation, 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rPr>
                        <a:t>Pysat</a:t>
                      </a:r>
                      <a:r>
                        <a:rPr lang="en-US" sz="1400" b="1" u="none" strike="noStrike" dirty="0">
                          <a:effectLst/>
                        </a:rPr>
                        <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6534">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Diff</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6534">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Meta</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6534">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161</a:t>
                      </a:r>
                      <a:endParaRPr lang="en-US" sz="12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CTORM, Meta</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6534">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Meta,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Diff</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Meta, Diff</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Meta,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Meta,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6534">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Meta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CTORM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CTORM, Meta</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CTORM, Meta</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Meta</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Meta</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Meta, Diff</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Meta, Diff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36534">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CTORM, Meta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CTORM, Meta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Tree>
    <p:extLst>
      <p:ext uri="{BB962C8B-B14F-4D97-AF65-F5344CB8AC3E}">
        <p14:creationId xmlns:p14="http://schemas.microsoft.com/office/powerpoint/2010/main" val="107483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4036710875"/>
              </p:ext>
            </p:extLst>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a:t>Literatuurstudie</a:t>
            </a:r>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9292256"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62848" y="2413082"/>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65A891-3249-E9B7-A138-0035A72405A1}"/>
              </a:ext>
            </a:extLst>
          </p:cNvPr>
          <p:cNvCxnSpPr>
            <a:cxnSpLocks/>
          </p:cNvCxnSpPr>
          <p:nvPr/>
        </p:nvCxnSpPr>
        <p:spPr>
          <a:xfrm flipV="1">
            <a:off x="7762091" y="3038650"/>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8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928146883"/>
              </p:ext>
            </p:extLst>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61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171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2567652520"/>
              </p:ext>
            </p:extLst>
          </p:nvPr>
        </p:nvGraphicFramePr>
        <p:xfrm>
          <a:off x="7537622" y="3039763"/>
          <a:ext cx="4654378" cy="3117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05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Net niet automatisch </a:t>
            </a:r>
          </a:p>
          <a:p>
            <a:pPr lvl="1"/>
            <a:endParaRPr lang="nl-BE" dirty="0"/>
          </a:p>
          <a:p>
            <a:pPr lvl="1"/>
            <a:r>
              <a:rPr lang="nl-BE" dirty="0"/>
              <a:t>Metamorphic testen meest flexibele</a:t>
            </a:r>
          </a:p>
          <a:p>
            <a:pPr lvl="1"/>
            <a:endParaRPr lang="nl-BE" dirty="0"/>
          </a:p>
          <a:p>
            <a:pPr lvl="1"/>
            <a:r>
              <a:rPr lang="nl-BE" dirty="0"/>
              <a:t>Technieken zijn best combineerbaar</a:t>
            </a:r>
          </a:p>
          <a:p>
            <a:pPr lvl="1"/>
            <a:endParaRPr lang="nl-BE" dirty="0"/>
          </a:p>
        </p:txBody>
      </p:sp>
    </p:spTree>
    <p:extLst>
      <p:ext uri="{BB962C8B-B14F-4D97-AF65-F5344CB8AC3E}">
        <p14:creationId xmlns:p14="http://schemas.microsoft.com/office/powerpoint/2010/main" val="379949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US" dirty="0"/>
              <a:t>Future work</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1078920" y="2101770"/>
            <a:ext cx="11299168" cy="2037695"/>
          </a:xfrm>
        </p:spPr>
        <p:txBody>
          <a:bodyPr>
            <a:normAutofit fontScale="92500" lnSpcReduction="20000"/>
          </a:bodyPr>
          <a:lstStyle/>
          <a:p>
            <a:r>
              <a:rPr lang="nl-BE" dirty="0"/>
              <a:t>Nieuwe code is nieuwe bugs</a:t>
            </a:r>
          </a:p>
          <a:p>
            <a:endParaRPr lang="nl-BE" dirty="0"/>
          </a:p>
          <a:p>
            <a:r>
              <a:rPr lang="nl-BE" dirty="0"/>
              <a:t>De frequente bugs</a:t>
            </a:r>
          </a:p>
          <a:p>
            <a:endParaRPr lang="nl-BE" dirty="0"/>
          </a:p>
          <a:p>
            <a:r>
              <a:rPr lang="nl-BE" dirty="0"/>
              <a:t>Ook de fijnere instellingen van </a:t>
            </a:r>
            <a:r>
              <a:rPr lang="nl-BE" dirty="0" err="1"/>
              <a:t>solvers</a:t>
            </a:r>
            <a:r>
              <a:rPr lang="nl-BE" dirty="0"/>
              <a:t> testen [2]</a:t>
            </a:r>
          </a:p>
        </p:txBody>
      </p:sp>
      <p:sp>
        <p:nvSpPr>
          <p:cNvPr id="2" name="Content Placeholder 7">
            <a:extLst>
              <a:ext uri="{FF2B5EF4-FFF2-40B4-BE49-F238E27FC236}">
                <a16:creationId xmlns:a16="http://schemas.microsoft.com/office/drawing/2014/main" id="{C6408E8D-16BA-ED8A-B4A8-2C2E20088F95}"/>
              </a:ext>
            </a:extLst>
          </p:cNvPr>
          <p:cNvSpPr txBox="1">
            <a:spLocks/>
          </p:cNvSpPr>
          <p:nvPr/>
        </p:nvSpPr>
        <p:spPr>
          <a:xfrm>
            <a:off x="576000" y="5525260"/>
            <a:ext cx="11299168" cy="4386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200" dirty="0">
                <a:effectLst/>
                <a:latin typeface="Arial" panose="020B0604020202020204" pitchFamily="34" charset="0"/>
              </a:rPr>
              <a:t>[2] Peisen Yao et al. “Fuzzing </a:t>
            </a:r>
            <a:r>
              <a:rPr lang="en-US" sz="1200" dirty="0" err="1">
                <a:effectLst/>
                <a:latin typeface="Arial" panose="020B0604020202020204" pitchFamily="34" charset="0"/>
              </a:rPr>
              <a:t>smt</a:t>
            </a:r>
            <a:r>
              <a:rPr lang="en-US" sz="1200" dirty="0">
                <a:effectLst/>
                <a:latin typeface="Arial" panose="020B0604020202020204" pitchFamily="34" charset="0"/>
              </a:rPr>
              <a:t> solvers via two-dimensional input space </a:t>
            </a:r>
            <a:r>
              <a:rPr lang="en-US" sz="1200" dirty="0" err="1">
                <a:effectLst/>
                <a:latin typeface="Arial" panose="020B0604020202020204" pitchFamily="34" charset="0"/>
              </a:rPr>
              <a:t>explo</a:t>
            </a:r>
            <a:r>
              <a:rPr lang="en-US" sz="1200" dirty="0">
                <a:effectLst/>
                <a:latin typeface="Arial" panose="020B0604020202020204" pitchFamily="34" charset="0"/>
              </a:rPr>
              <a:t> ration”. In: Proceedings of the 30th ACM SIGSOFT International Symposium on Software Testing and Analysis. 2021, pp. 322–335.</a:t>
            </a:r>
            <a:endParaRPr lang="nl-BE" sz="1200" dirty="0"/>
          </a:p>
        </p:txBody>
      </p:sp>
    </p:spTree>
    <p:extLst>
      <p:ext uri="{BB962C8B-B14F-4D97-AF65-F5344CB8AC3E}">
        <p14:creationId xmlns:p14="http://schemas.microsoft.com/office/powerpoint/2010/main" val="405171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Verhaal van de thesis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6654979" cy="4464000"/>
          </a:xfrm>
        </p:spPr>
        <p:txBody>
          <a:bodyPr>
            <a:normAutofit fontScale="77500" lnSpcReduction="20000"/>
          </a:bodyPr>
          <a:lstStyle/>
          <a:p>
            <a:r>
              <a:rPr lang="nl-BE" dirty="0"/>
              <a:t>Wat is CP</a:t>
            </a:r>
          </a:p>
          <a:p>
            <a:pPr lvl="1"/>
            <a:r>
              <a:rPr lang="nl-BE" dirty="0"/>
              <a:t>Wat maakt CP anders dan andere programmeer talen</a:t>
            </a:r>
          </a:p>
          <a:p>
            <a:r>
              <a:rPr lang="nl-BE" dirty="0"/>
              <a:t>Waarom bug zoeken</a:t>
            </a:r>
          </a:p>
          <a:p>
            <a:pPr lvl="1"/>
            <a:r>
              <a:rPr lang="nl-BE" dirty="0"/>
              <a:t>Definitie bug</a:t>
            </a:r>
          </a:p>
          <a:p>
            <a:pPr lvl="1"/>
            <a:r>
              <a:rPr lang="nl-BE" dirty="0"/>
              <a:t>Vele manieren of bugs te vinden</a:t>
            </a:r>
          </a:p>
          <a:p>
            <a:pPr lvl="1"/>
            <a:r>
              <a:rPr lang="nl-BE" dirty="0"/>
              <a:t>automatisatie</a:t>
            </a:r>
          </a:p>
          <a:p>
            <a:r>
              <a:rPr lang="nl-BE" dirty="0"/>
              <a:t>Wat is </a:t>
            </a:r>
            <a:r>
              <a:rPr lang="nl-BE" dirty="0" err="1"/>
              <a:t>fuzzing</a:t>
            </a:r>
            <a:endParaRPr lang="nl-BE" dirty="0"/>
          </a:p>
          <a:p>
            <a:pPr lvl="1"/>
            <a:r>
              <a:rPr lang="nl-BE" dirty="0"/>
              <a:t>Waarom </a:t>
            </a:r>
            <a:r>
              <a:rPr lang="nl-BE" dirty="0" err="1"/>
              <a:t>fuzzing</a:t>
            </a:r>
            <a:endParaRPr lang="nl-BE" dirty="0"/>
          </a:p>
          <a:p>
            <a:pPr lvl="1"/>
            <a:r>
              <a:rPr lang="nl-BE" dirty="0" err="1"/>
              <a:t>generating</a:t>
            </a:r>
            <a:r>
              <a:rPr lang="nl-BE" dirty="0"/>
              <a:t> </a:t>
            </a:r>
            <a:r>
              <a:rPr lang="nl-BE" dirty="0" err="1"/>
              <a:t>vs</a:t>
            </a:r>
            <a:r>
              <a:rPr lang="nl-BE" dirty="0"/>
              <a:t> </a:t>
            </a:r>
            <a:r>
              <a:rPr lang="nl-BE" dirty="0" err="1"/>
              <a:t>modifying</a:t>
            </a:r>
            <a:endParaRPr lang="nl-BE" dirty="0"/>
          </a:p>
          <a:p>
            <a:pPr lvl="1"/>
            <a:r>
              <a:rPr lang="nl-BE" dirty="0"/>
              <a:t>CPMpy-STORM</a:t>
            </a:r>
          </a:p>
          <a:p>
            <a:pPr lvl="1"/>
            <a:r>
              <a:rPr lang="nl-BE" dirty="0"/>
              <a:t>Alt</a:t>
            </a:r>
          </a:p>
          <a:p>
            <a:r>
              <a:rPr lang="nl-BE" dirty="0" err="1"/>
              <a:t>Metaporphic</a:t>
            </a:r>
            <a:r>
              <a:rPr lang="nl-BE" dirty="0"/>
              <a:t> </a:t>
            </a:r>
            <a:r>
              <a:rPr lang="nl-BE" dirty="0" err="1"/>
              <a:t>testing</a:t>
            </a:r>
            <a:endParaRPr lang="nl-BE" dirty="0"/>
          </a:p>
          <a:p>
            <a:pPr lvl="1"/>
            <a:r>
              <a:rPr lang="nl-BE" dirty="0"/>
              <a:t>Enkele relations</a:t>
            </a:r>
          </a:p>
          <a:p>
            <a:r>
              <a:rPr lang="nl-BE" dirty="0" err="1"/>
              <a:t>Differential</a:t>
            </a:r>
            <a:r>
              <a:rPr lang="nl-BE" dirty="0"/>
              <a:t> </a:t>
            </a:r>
            <a:r>
              <a:rPr lang="nl-BE" dirty="0" err="1"/>
              <a:t>testing</a:t>
            </a:r>
            <a:endParaRPr lang="nl-BE" dirty="0"/>
          </a:p>
        </p:txBody>
      </p:sp>
      <p:sp>
        <p:nvSpPr>
          <p:cNvPr id="2" name="TextBox 1">
            <a:extLst>
              <a:ext uri="{FF2B5EF4-FFF2-40B4-BE49-F238E27FC236}">
                <a16:creationId xmlns:a16="http://schemas.microsoft.com/office/drawing/2014/main" id="{37D485B9-78B7-893E-19E4-C0927D8C6DAC}"/>
              </a:ext>
            </a:extLst>
          </p:cNvPr>
          <p:cNvSpPr txBox="1"/>
          <p:nvPr/>
        </p:nvSpPr>
        <p:spPr>
          <a:xfrm>
            <a:off x="6810820" y="1132674"/>
            <a:ext cx="5245769" cy="4524315"/>
          </a:xfrm>
          <a:prstGeom prst="rect">
            <a:avLst/>
          </a:prstGeom>
          <a:noFill/>
        </p:spPr>
        <p:txBody>
          <a:bodyPr wrap="square" rtlCol="0">
            <a:spAutoFit/>
          </a:bodyPr>
          <a:lstStyle/>
          <a:p>
            <a:r>
              <a:rPr lang="nl-BE"/>
              <a:t>RQ’s</a:t>
            </a:r>
          </a:p>
          <a:p>
            <a:r>
              <a:rPr lang="nl-BE"/>
              <a:t>Resultaten</a:t>
            </a:r>
          </a:p>
          <a:p>
            <a:pPr lvl="1"/>
            <a:r>
              <a:rPr lang="nl-BE"/>
              <a:t>De 4 algemene tabellen</a:t>
            </a:r>
          </a:p>
          <a:p>
            <a:pPr lvl="1"/>
            <a:r>
              <a:rPr lang="nl-BE"/>
              <a:t>Limitaties door frequent gevonden bugs</a:t>
            </a:r>
          </a:p>
          <a:p>
            <a:pPr lvl="2"/>
            <a:r>
              <a:rPr lang="nl-BE"/>
              <a:t>oplossing</a:t>
            </a:r>
          </a:p>
          <a:p>
            <a:pPr lvl="1"/>
            <a:r>
              <a:rPr lang="nl-BE"/>
              <a:t>Enkele voorbeelden + Code</a:t>
            </a:r>
          </a:p>
          <a:p>
            <a:pPr lvl="2"/>
            <a:r>
              <a:rPr lang="nl-BE"/>
              <a:t>Double negation</a:t>
            </a:r>
          </a:p>
          <a:p>
            <a:pPr lvl="2"/>
            <a:r>
              <a:rPr lang="nl-BE"/>
              <a:t>Naming variables (+)</a:t>
            </a:r>
          </a:p>
          <a:p>
            <a:r>
              <a:rPr lang="nl-BE"/>
              <a:t>Besluiten</a:t>
            </a:r>
          </a:p>
          <a:p>
            <a:pPr lvl="1"/>
            <a:r>
              <a:rPr lang="nl-BE"/>
              <a:t>Techniquen zijn best combineerbaar</a:t>
            </a:r>
          </a:p>
          <a:p>
            <a:pPr lvl="1"/>
            <a:r>
              <a:rPr lang="nl-BE"/>
              <a:t>Nog niet vol automatisch (door porblmen) mogelijkheid wel</a:t>
            </a:r>
          </a:p>
          <a:p>
            <a:r>
              <a:rPr lang="nl-BE"/>
              <a:t>Future work</a:t>
            </a:r>
          </a:p>
          <a:p>
            <a:pPr lvl="1"/>
            <a:r>
              <a:rPr lang="nl-BE"/>
              <a:t>Geen nieuwe fouten in de solvers gevonden</a:t>
            </a:r>
          </a:p>
          <a:p>
            <a:pPr lvl="1"/>
            <a:r>
              <a:rPr lang="nl-BE"/>
              <a:t>De frequente problemen</a:t>
            </a:r>
          </a:p>
          <a:p>
            <a:pPr lvl="1"/>
            <a:r>
              <a:rPr lang="nl-BE"/>
              <a:t>Ook de fijnere settings van solvers testen</a:t>
            </a:r>
            <a:endParaRPr lang="nl-BE" dirty="0"/>
          </a:p>
        </p:txBody>
      </p:sp>
    </p:spTree>
    <p:extLst>
      <p:ext uri="{BB962C8B-B14F-4D97-AF65-F5344CB8AC3E}">
        <p14:creationId xmlns:p14="http://schemas.microsoft.com/office/powerpoint/2010/main" val="375748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err="1"/>
              <a:t>Conclusie</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1217825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Doel</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Vergelijken van verschillende technieken </a:t>
            </a:r>
          </a:p>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3802193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a:t>
            </a:r>
          </a:p>
          <a:p>
            <a:pPr marL="457200" indent="-457200">
              <a:buFont typeface="+mj-lt"/>
              <a:buAutoNum type="arabicPeriod"/>
            </a:pPr>
            <a:r>
              <a:rPr lang="en-GB" dirty="0">
                <a:effectLst/>
                <a:latin typeface="Arial" panose="020B0604020202020204" pitchFamily="34" charset="0"/>
              </a:rPr>
              <a:t>Which metamorphic transformation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Which solver has the most (critical) bugs?</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a:p>
            <a:pPr marL="457200" indent="-457200">
              <a:buFont typeface="+mj-lt"/>
              <a:buAutoNum type="arabicPeriod"/>
            </a:pPr>
            <a:r>
              <a:rPr lang="en-GB" dirty="0"/>
              <a:t>What are the type of bugs found?</a:t>
            </a:r>
            <a:endParaRPr lang="nl-BE" dirty="0"/>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29</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356507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MiniZinc voorbeeld</a:t>
            </a:r>
          </a:p>
        </p:txBody>
      </p:sp>
      <p:sp>
        <p:nvSpPr>
          <p:cNvPr id="7" name="Rectangle 2">
            <a:extLst>
              <a:ext uri="{FF2B5EF4-FFF2-40B4-BE49-F238E27FC236}">
                <a16:creationId xmlns:a16="http://schemas.microsoft.com/office/drawing/2014/main" id="{2109D856-B7D8-8703-7925-B34EAFA5611E}"/>
              </a:ext>
            </a:extLst>
          </p:cNvPr>
          <p:cNvSpPr>
            <a:spLocks noChangeArrowheads="1"/>
          </p:cNvSpPr>
          <p:nvPr/>
        </p:nvSpPr>
        <p:spPr bwMode="auto">
          <a:xfrm flipH="1">
            <a:off x="6210300" y="659014"/>
            <a:ext cx="582930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include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1" u="none" strike="noStrike" cap="none" normalizeH="0" baseline="0" dirty="0">
                <a:ln>
                  <a:noFill/>
                </a:ln>
                <a:solidFill>
                  <a:srgbClr val="F29F05"/>
                </a:solidFill>
                <a:effectLst/>
              </a:rPr>
              <a:t>"</a:t>
            </a:r>
            <a:r>
              <a:rPr kumimoji="0" lang="en-US" altLang="en-US" b="0" i="1" u="none" strike="noStrike" cap="none" normalizeH="0" baseline="0" dirty="0" err="1">
                <a:ln>
                  <a:noFill/>
                </a:ln>
                <a:solidFill>
                  <a:srgbClr val="F29F05"/>
                </a:solidFill>
                <a:effectLst/>
              </a:rPr>
              <a:t>alldifferent.mzn</a:t>
            </a:r>
            <a:r>
              <a:rPr kumimoji="0" lang="en-US" altLang="en-US" b="0" i="1" u="none" strike="noStrike" cap="none" normalizeH="0" baseline="0" dirty="0">
                <a:ln>
                  <a:noFill/>
                </a:ln>
                <a:solidFill>
                  <a:srgbClr val="F29F05"/>
                </a:solidFill>
                <a:effectLst/>
              </a:rPr>
              <a:t>"</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S;</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E;</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N;</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D;</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M;</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O;</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R;</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S + 100 * E + 10 * N + D</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M + 100 * O + 10 * R + E</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10000 * M + 1000 * O + 100 * N + 10 * E +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13C4F5"/>
                </a:solidFill>
                <a:effectLst/>
                <a:latin typeface="Consolas" panose="020B0609020204030204" pitchFamily="49" charset="0"/>
              </a:rPr>
              <a:t>alldifferent</a:t>
            </a:r>
            <a:r>
              <a:rPr kumimoji="0" lang="en-US" altLang="en-US" b="0" i="0" u="none" strike="noStrike" cap="none" normalizeH="0" baseline="0" dirty="0">
                <a:ln>
                  <a:noFill/>
                </a:ln>
                <a:solidFill>
                  <a:schemeClr val="tx1"/>
                </a:solidFill>
                <a:effectLst/>
                <a:latin typeface="Consolas" panose="020B0609020204030204" pitchFamily="49" charset="0"/>
              </a:rPr>
              <a:t>([S,E,N,D,M,O,R,Y]);</a:t>
            </a:r>
            <a:r>
              <a:rPr kumimoji="0" lang="en-US" altLang="en-US" sz="1050"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latin typeface="Consolas" panose="020B0609020204030204" pitchFamily="49" charset="0"/>
              </a:rPr>
            </a:br>
            <a:endParaRPr kumimoji="0" lang="en-US" altLang="en-US"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solve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7030A0"/>
                </a:solidFill>
                <a:effectLst/>
                <a:latin typeface="Consolas" panose="020B0609020204030204" pitchFamily="49" charset="0"/>
              </a:rPr>
              <a:t>satisfy</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output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S</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D</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R</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Y</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FA86898F-07EA-ACEE-210C-27BDD4F2A1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3288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Context en Motivatie</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lstStyle/>
          <a:p>
            <a:r>
              <a:rPr lang="nl-BE" dirty="0"/>
              <a:t>CPMpy</a:t>
            </a:r>
          </a:p>
          <a:p>
            <a:r>
              <a:rPr lang="nl-BE" dirty="0"/>
              <a:t>Wat is een bug</a:t>
            </a:r>
          </a:p>
          <a:p>
            <a:r>
              <a:rPr lang="nl-BE" dirty="0" err="1"/>
              <a:t>Fuzzing</a:t>
            </a:r>
            <a:endParaRPr lang="nl-BE" dirty="0"/>
          </a:p>
        </p:txBody>
      </p:sp>
      <p:sp>
        <p:nvSpPr>
          <p:cNvPr id="2" name="TextBox 1">
            <a:extLst>
              <a:ext uri="{FF2B5EF4-FFF2-40B4-BE49-F238E27FC236}">
                <a16:creationId xmlns:a16="http://schemas.microsoft.com/office/drawing/2014/main" id="{031D36AD-506C-81BF-2FBE-BAD19773E5B9}"/>
              </a:ext>
            </a:extLst>
          </p:cNvPr>
          <p:cNvSpPr txBox="1"/>
          <p:nvPr/>
        </p:nvSpPr>
        <p:spPr>
          <a:xfrm>
            <a:off x="6333067" y="1656000"/>
            <a:ext cx="5503333" cy="4464000"/>
          </a:xfrm>
          <a:prstGeom prst="rect">
            <a:avLst/>
          </a:prstGeom>
          <a:noFill/>
        </p:spPr>
        <p:txBody>
          <a:bodyPr wrap="square" rtlCol="0">
            <a:spAutoFit/>
          </a:bodyPr>
          <a:lstStyle/>
          <a:p>
            <a:endParaRPr lang="nl-BE" dirty="0"/>
          </a:p>
        </p:txBody>
      </p:sp>
      <p:sp>
        <p:nvSpPr>
          <p:cNvPr id="6" name="Content Placeholder 7">
            <a:extLst>
              <a:ext uri="{FF2B5EF4-FFF2-40B4-BE49-F238E27FC236}">
                <a16:creationId xmlns:a16="http://schemas.microsoft.com/office/drawing/2014/main" id="{80CB53CA-838E-59B8-3D5E-83BD246F2EF7}"/>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Automatisch VS manueel</a:t>
            </a:r>
          </a:p>
          <a:p>
            <a:r>
              <a:rPr lang="nl-BE" dirty="0"/>
              <a:t>Bugs zoeken</a:t>
            </a:r>
          </a:p>
          <a:p>
            <a:r>
              <a:rPr lang="nl-BE" dirty="0"/>
              <a:t>Tijd en moeite</a:t>
            </a:r>
          </a:p>
          <a:p>
            <a:endParaRPr lang="nl-BE" dirty="0"/>
          </a:p>
        </p:txBody>
      </p:sp>
    </p:spTree>
    <p:extLst>
      <p:ext uri="{BB962C8B-B14F-4D97-AF65-F5344CB8AC3E}">
        <p14:creationId xmlns:p14="http://schemas.microsoft.com/office/powerpoint/2010/main" val="3857704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32</a:t>
            </a:fld>
            <a:endParaRPr lang="nl-NL"/>
          </a:p>
        </p:txBody>
      </p:sp>
    </p:spTree>
    <p:extLst>
      <p:ext uri="{BB962C8B-B14F-4D97-AF65-F5344CB8AC3E}">
        <p14:creationId xmlns:p14="http://schemas.microsoft.com/office/powerpoint/2010/main" val="379571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pPr lvl="1"/>
            <a:r>
              <a:rPr lang="nl-BE" dirty="0"/>
              <a:t>Wat maakt CP anders dan andere programmeer talen</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pPr lvl="1"/>
            <a:r>
              <a:rPr lang="nl-BE" dirty="0"/>
              <a:t>Wat maakt CP anders dan andere programmeer talen</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8A9415A-637D-18FF-FDB3-B8DF39E53FAC}"/>
              </a:ext>
            </a:extLst>
          </p:cNvPr>
          <p:cNvPicPr>
            <a:picLocks noChangeAspect="1"/>
          </p:cNvPicPr>
          <p:nvPr/>
        </p:nvPicPr>
        <p:blipFill>
          <a:blip r:embed="rId3"/>
          <a:stretch>
            <a:fillRect/>
          </a:stretch>
        </p:blipFill>
        <p:spPr>
          <a:xfrm>
            <a:off x="3645568" y="1042153"/>
            <a:ext cx="7749720" cy="5040029"/>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a:t>
            </a:r>
          </a:p>
          <a:p>
            <a:pPr lvl="1"/>
            <a:r>
              <a:rPr lang="nl-BE" dirty="0"/>
              <a:t>Verkeerdelijk unsatisfiable</a:t>
            </a:r>
          </a:p>
          <a:p>
            <a:pPr lvl="1"/>
            <a:r>
              <a:rPr lang="nl-BE" dirty="0"/>
              <a:t>Verkeerdelijk satisfiable</a:t>
            </a:r>
          </a:p>
          <a:p>
            <a:pPr lvl="1"/>
            <a:r>
              <a:rPr lang="nl-BE" dirty="0"/>
              <a:t>Verkeerde aantal oplossingen</a:t>
            </a:r>
          </a:p>
        </p:txBody>
      </p:sp>
      <p:sp>
        <p:nvSpPr>
          <p:cNvPr id="6" name="Content Placeholder 7">
            <a:extLst>
              <a:ext uri="{FF2B5EF4-FFF2-40B4-BE49-F238E27FC236}">
                <a16:creationId xmlns:a16="http://schemas.microsoft.com/office/drawing/2014/main" id="{147C145A-3FBE-F432-9811-01CAE71A81D1}"/>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Manueel VS automatisch</a:t>
            </a:r>
          </a:p>
          <a:p>
            <a:r>
              <a:rPr lang="nl-BE" dirty="0"/>
              <a:t>Tijd en moeite</a:t>
            </a:r>
          </a:p>
          <a:p>
            <a:endParaRPr lang="nl-BE" dirty="0"/>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282532" y="3003692"/>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pic>
        <p:nvPicPr>
          <p:cNvPr id="9" name="Picture 8">
            <a:extLst>
              <a:ext uri="{FF2B5EF4-FFF2-40B4-BE49-F238E27FC236}">
                <a16:creationId xmlns:a16="http://schemas.microsoft.com/office/drawing/2014/main" id="{44964122-31BC-519D-AE38-1D1730AF3C65}"/>
              </a:ext>
            </a:extLst>
          </p:cNvPr>
          <p:cNvPicPr>
            <a:picLocks noChangeAspect="1"/>
          </p:cNvPicPr>
          <p:nvPr/>
        </p:nvPicPr>
        <p:blipFill>
          <a:blip r:embed="rId3"/>
          <a:stretch>
            <a:fillRect/>
          </a:stretch>
        </p:blipFill>
        <p:spPr>
          <a:xfrm>
            <a:off x="7651640" y="1173892"/>
            <a:ext cx="2863960" cy="2868031"/>
          </a:xfrm>
          <a:prstGeom prst="rect">
            <a:avLst/>
          </a:prstGeom>
        </p:spPr>
      </p:pic>
    </p:spTree>
    <p:extLst>
      <p:ext uri="{BB962C8B-B14F-4D97-AF65-F5344CB8AC3E}">
        <p14:creationId xmlns:p14="http://schemas.microsoft.com/office/powerpoint/2010/main" val="330724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6553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50200"/>
            <a:ext cx="647821" cy="245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83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6553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50200"/>
            <a:ext cx="647821" cy="245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50"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898054" y="3751204"/>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6" y="2398391"/>
            <a:ext cx="1236773" cy="1209219"/>
          </a:xfrm>
          <a:prstGeom prst="rect">
            <a:avLst/>
          </a:prstGeom>
        </p:spPr>
      </p:pic>
      <p:cxnSp>
        <p:nvCxnSpPr>
          <p:cNvPr id="12" name="Straight Arrow Connector 11">
            <a:extLst>
              <a:ext uri="{FF2B5EF4-FFF2-40B4-BE49-F238E27FC236}">
                <a16:creationId xmlns:a16="http://schemas.microsoft.com/office/drawing/2014/main" id="{2353B725-27B4-49A1-BC72-B905F112C4BC}"/>
              </a:ext>
            </a:extLst>
          </p:cNvPr>
          <p:cNvCxnSpPr>
            <a:cxnSpLocks/>
            <a:stCxn id="15" idx="3"/>
            <a:endCxn id="7" idx="1"/>
          </p:cNvCxnSpPr>
          <p:nvPr/>
        </p:nvCxnSpPr>
        <p:spPr>
          <a:xfrm>
            <a:off x="9493669" y="44747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033D2B-8EF6-382D-FC76-EE35E6FB134A}"/>
              </a:ext>
            </a:extLst>
          </p:cNvPr>
          <p:cNvCxnSpPr>
            <a:cxnSpLocks/>
          </p:cNvCxnSpPr>
          <p:nvPr/>
        </p:nvCxnSpPr>
        <p:spPr>
          <a:xfrm flipH="1">
            <a:off x="9493668" y="483837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4417</Words>
  <Application>Microsoft Office PowerPoint</Application>
  <PresentationFormat>Widescreen</PresentationFormat>
  <Paragraphs>590</Paragraphs>
  <Slides>32</Slides>
  <Notes>32</Notes>
  <HiddenSlides>8</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Arial Unicode MS</vt:lpstr>
      <vt:lpstr>Calibri</vt:lpstr>
      <vt:lpstr>Consolas</vt:lpstr>
      <vt:lpstr>Courier New</vt:lpstr>
      <vt:lpstr>JetBrains Mono</vt:lpstr>
      <vt:lpstr>KU Leuven</vt:lpstr>
      <vt:lpstr>KU Leuven Sedes</vt:lpstr>
      <vt:lpstr>Fuzz Testing of Constraint Programming</vt:lpstr>
      <vt:lpstr>Planning</vt:lpstr>
      <vt:lpstr>Constraint Programming</vt:lpstr>
      <vt:lpstr>Constraint Programming</vt:lpstr>
      <vt:lpstr>Constraint Programming</vt:lpstr>
      <vt:lpstr>Waarom Bugs zoeken?</vt:lpstr>
      <vt:lpstr>Wat is Fuzz Testen?</vt:lpstr>
      <vt:lpstr>Wat is Fuzz Testen?</vt:lpstr>
      <vt:lpstr>Wat is Fuzz Testen?</vt:lpstr>
      <vt:lpstr>Metamorphic Testen</vt:lpstr>
      <vt:lpstr>Metamorphic Testen</vt:lpstr>
      <vt:lpstr>Metamorphic relaties</vt:lpstr>
      <vt:lpstr>Differentiël testen</vt:lpstr>
      <vt:lpstr>Onderzoeksvragen</vt:lpstr>
      <vt:lpstr>Resultaten</vt:lpstr>
      <vt:lpstr>Resultaten: Double negation-bug</vt:lpstr>
      <vt:lpstr>Resultaten: Benaming van variabelen</vt:lpstr>
      <vt:lpstr>Resultaten: “Gurobi power”-bug</vt:lpstr>
      <vt:lpstr>Resultaten</vt:lpstr>
      <vt:lpstr>Resultaten</vt:lpstr>
      <vt:lpstr>Resultaten</vt:lpstr>
      <vt:lpstr>Resultaten</vt:lpstr>
      <vt:lpstr>Besluiten</vt:lpstr>
      <vt:lpstr>Future work</vt:lpstr>
      <vt:lpstr>Verhaal van de thesis</vt:lpstr>
      <vt:lpstr>Conclusie</vt:lpstr>
      <vt:lpstr>Probleemstelling</vt:lpstr>
      <vt:lpstr>Doel</vt:lpstr>
      <vt:lpstr>Onderzoeksvragen</vt:lpstr>
      <vt:lpstr>MiniZinc voorbeeld</vt:lpstr>
      <vt:lpstr>Context en Motivatie</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2022-12-19T15:03:09Z</dcterms:modified>
</cp:coreProperties>
</file>