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11"/>
  </p:notesMasterIdLst>
  <p:handoutMasterIdLst>
    <p:handoutMasterId r:id="rId12"/>
  </p:handoutMasterIdLst>
  <p:sldIdLst>
    <p:sldId id="261" r:id="rId3"/>
    <p:sldId id="270" r:id="rId4"/>
    <p:sldId id="275" r:id="rId5"/>
    <p:sldId id="274" r:id="rId6"/>
    <p:sldId id="276" r:id="rId7"/>
    <p:sldId id="271" r:id="rId8"/>
    <p:sldId id="269" r:id="rId9"/>
    <p:sldId id="268"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63930" autoAdjust="0"/>
  </p:normalViewPr>
  <p:slideViewPr>
    <p:cSldViewPr snapToGrid="0" snapToObjects="1">
      <p:cViewPr varScale="1">
        <p:scale>
          <a:sx n="69" d="100"/>
          <a:sy n="69" d="100"/>
        </p:scale>
        <p:origin x="1902" y="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432</c:v>
                </c:pt>
                <c:pt idx="16">
                  <c:v>432</c:v>
                </c:pt>
                <c:pt idx="17">
                  <c:v>432</c:v>
                </c:pt>
                <c:pt idx="18">
                  <c:v>432</c:v>
                </c:pt>
                <c:pt idx="19">
                  <c:v>432</c:v>
                </c:pt>
                <c:pt idx="20">
                  <c:v>432</c:v>
                </c:pt>
                <c:pt idx="21">
                  <c:v>432</c:v>
                </c:pt>
                <c:pt idx="22">
                  <c:v>432</c:v>
                </c:pt>
                <c:pt idx="23">
                  <c:v>432</c:v>
                </c:pt>
                <c:pt idx="24">
                  <c:v>432</c:v>
                </c:pt>
                <c:pt idx="25">
                  <c:v>432</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nl-BE"/>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nl-B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BE"/>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nl-B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3-11-2022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3-11-2022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a:t>
            </a:r>
            <a:r>
              <a:rPr lang="nl-BE" noProof="0" dirty="0" err="1"/>
              <a:t>differentieell</a:t>
            </a:r>
            <a:r>
              <a:rPr lang="nl-BE" noProof="0" dirty="0"/>
              <a:t>- en </a:t>
            </a:r>
            <a:r>
              <a:rPr lang="nl-BE" noProof="0" dirty="0" err="1"/>
              <a:t>Metamorphisch</a:t>
            </a:r>
            <a:r>
              <a:rPr lang="nl-BE" noProof="0" dirty="0"/>
              <a:t> op CPMpy ga toepassen</a:t>
            </a:r>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denk dat iedereen in de zaal CPMpy wel kent dus die uitleg ga ik achterwegen laten anders laat iets weten.</a:t>
            </a:r>
          </a:p>
          <a:p>
            <a:r>
              <a:rPr lang="nl-BE" sz="100" b="0" dirty="0"/>
              <a:t>Skip </a:t>
            </a:r>
            <a:r>
              <a:rPr lang="nl-BE" sz="100" b="0" dirty="0" err="1"/>
              <a:t>cpmpy</a:t>
            </a:r>
            <a:r>
              <a:rPr lang="nl-BE" sz="100" b="0" dirty="0"/>
              <a:t> uitleg: CPMpy is een modeleer en programmeertaal voor het oplossen van wiskundige en logische beperkingen met ondersteuning voor python en gebaseerd op </a:t>
            </a:r>
            <a:r>
              <a:rPr lang="nl-BE" sz="100" b="0" dirty="0" err="1"/>
              <a:t>numpy</a:t>
            </a:r>
            <a:r>
              <a:rPr lang="nl-BE" sz="100" b="0" dirty="0"/>
              <a:t>, </a:t>
            </a:r>
            <a:endParaRPr lang="nl-BE" sz="800" b="0" dirty="0"/>
          </a:p>
          <a:p>
            <a:endParaRPr lang="nl-BE" sz="700"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a:t>
            </a:r>
            <a:r>
              <a:rPr lang="nl-BE" sz="700" dirty="0" err="1"/>
              <a:t>unsat</a:t>
            </a:r>
            <a:r>
              <a:rPr lang="nl-BE" sz="700" dirty="0"/>
              <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1460235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t>
            </a:r>
            <a:r>
              <a:rPr lang="nl-BE" dirty="0" err="1"/>
              <a:t>alldifferent</a:t>
            </a:r>
            <a:r>
              <a:rPr lang="nl-BE" dirty="0"/>
              <a:t> schrijven in </a:t>
            </a:r>
            <a:r>
              <a:rPr lang="nl-BE" dirty="0" err="1"/>
              <a:t>constraint</a:t>
            </a:r>
            <a:r>
              <a:rPr lang="nl-BE" dirty="0"/>
              <a: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3289177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17079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a:t>
            </a:r>
            <a:r>
              <a:rPr lang="nl-BE" noProof="0"/>
              <a:t>+ tools </a:t>
            </a:r>
            <a:r>
              <a:rPr lang="nl-BE" noProof="0" dirty="0"/>
              <a:t>|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a:t>
            </a:r>
            <a:r>
              <a:rPr lang="nl-BE" noProof="0" dirty="0" err="1"/>
              <a:t>Metamorphic</a:t>
            </a:r>
            <a:r>
              <a:rPr lang="nl-BE" noProof="0" dirty="0"/>
              <a:t> </a:t>
            </a:r>
            <a:r>
              <a:rPr lang="nl-BE" noProof="0" dirty="0" err="1"/>
              <a:t>testing</a:t>
            </a:r>
            <a:r>
              <a:rPr lang="nl-BE" noProof="0" dirty="0"/>
              <a:t>/</a:t>
            </a:r>
            <a:r>
              <a:rPr lang="nl-BE" noProof="0" dirty="0" err="1"/>
              <a:t>Ying</a:t>
            </a:r>
            <a:r>
              <a:rPr lang="nl-BE" noProof="0" dirty="0"/>
              <a:t> Yang (specifiek </a:t>
            </a:r>
            <a:r>
              <a:rPr lang="nl-BE" noProof="0" dirty="0" err="1"/>
              <a:t>constraints</a:t>
            </a:r>
            <a:r>
              <a:rPr lang="nl-BE" noProof="0" dirty="0"/>
              <a:t> bouwen in vreemde vormen die mogelijks kunnen breken)</a:t>
            </a:r>
          </a:p>
          <a:p>
            <a:r>
              <a:rPr lang="nl-BE" noProof="0" dirty="0"/>
              <a:t>Graag zou ik daar ook een tool schrijven dat duplicaten crashes er uit filtert samen met een minimalisering van de fouten, zodat de bug beter zichtbaar wordt </a:t>
            </a:r>
            <a:r>
              <a:rPr lang="nl-BE" noProof="0" dirty="0" err="1"/>
              <a:t>ipv</a:t>
            </a:r>
            <a:r>
              <a:rPr lang="nl-BE" noProof="0" dirty="0"/>
              <a:t> verstopt in een 10kbyte bestand</a:t>
            </a:r>
          </a:p>
          <a:p>
            <a:r>
              <a:rPr lang="nl-BE" noProof="0" dirty="0"/>
              <a:t>Verwerken = vooral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327090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modified STORM</a:t>
            </a:r>
            <a:r>
              <a:rPr lang="nl-BE" dirty="0"/>
              <a:t> = werk titel, suggesties welkom</a:t>
            </a:r>
          </a:p>
          <a:p>
            <a:r>
              <a:rPr lang="nl-BE" dirty="0"/>
              <a:t>Bugs gevonden bij </a:t>
            </a:r>
            <a:r>
              <a:rPr lang="nl-BE" dirty="0" err="1"/>
              <a:t>ortools</a:t>
            </a:r>
            <a:r>
              <a:rPr lang="nl-BE" dirty="0"/>
              <a:t> en </a:t>
            </a:r>
            <a:r>
              <a:rPr lang="nl-BE" dirty="0" err="1"/>
              <a:t>gurobi</a:t>
            </a:r>
            <a:r>
              <a:rPr lang="nl-BE" dirty="0"/>
              <a:t>, </a:t>
            </a:r>
          </a:p>
          <a:p>
            <a:r>
              <a:rPr lang="nl-BE" dirty="0"/>
              <a:t>niet bij </a:t>
            </a:r>
            <a:r>
              <a:rPr lang="nl-BE" dirty="0" err="1"/>
              <a:t>minizinc</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748239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3/11/2022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3/11/2022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3/11/2022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3/11/2022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3/11/2022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3/11/2022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3/11/2022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3/11/2022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3/11/2022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3/11/2022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3/11/2022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3/11/2022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nl-NL" dirty="0" err="1"/>
              <a:t>Fuzz</a:t>
            </a:r>
            <a:r>
              <a:rPr lang="nl-NL" dirty="0"/>
              <a:t>-, differentieel- en </a:t>
            </a:r>
            <a:r>
              <a:rPr lang="nl-BE" dirty="0" err="1"/>
              <a:t>Metamorfisch</a:t>
            </a:r>
            <a:r>
              <a:rPr lang="nl-NL" dirty="0"/>
              <a:t> testen </a:t>
            </a:r>
            <a:br>
              <a:rPr lang="nl-NL" dirty="0"/>
            </a:br>
            <a:r>
              <a:rPr lang="nl-NL" dirty="0"/>
              <a:t>op CPMpy</a:t>
            </a:r>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Context en Motivatie</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lstStyle/>
          <a:p>
            <a:r>
              <a:rPr lang="nl-BE" dirty="0"/>
              <a:t>CPMpy</a:t>
            </a:r>
          </a:p>
          <a:p>
            <a:r>
              <a:rPr lang="nl-BE" dirty="0"/>
              <a:t>Wat is een bug</a:t>
            </a:r>
          </a:p>
          <a:p>
            <a:r>
              <a:rPr lang="nl-BE" dirty="0" err="1"/>
              <a:t>Fuzzing</a:t>
            </a:r>
            <a:endParaRPr lang="nl-BE" dirty="0"/>
          </a:p>
        </p:txBody>
      </p:sp>
      <p:sp>
        <p:nvSpPr>
          <p:cNvPr id="2" name="TextBox 1">
            <a:extLst>
              <a:ext uri="{FF2B5EF4-FFF2-40B4-BE49-F238E27FC236}">
                <a16:creationId xmlns:a16="http://schemas.microsoft.com/office/drawing/2014/main" id="{031D36AD-506C-81BF-2FBE-BAD19773E5B9}"/>
              </a:ext>
            </a:extLst>
          </p:cNvPr>
          <p:cNvSpPr txBox="1"/>
          <p:nvPr/>
        </p:nvSpPr>
        <p:spPr>
          <a:xfrm>
            <a:off x="6333067" y="1656000"/>
            <a:ext cx="5503333" cy="4464000"/>
          </a:xfrm>
          <a:prstGeom prst="rect">
            <a:avLst/>
          </a:prstGeom>
          <a:noFill/>
        </p:spPr>
        <p:txBody>
          <a:bodyPr wrap="square" rtlCol="0">
            <a:spAutoFit/>
          </a:bodyPr>
          <a:lstStyle/>
          <a:p>
            <a:endParaRPr lang="nl-BE" dirty="0"/>
          </a:p>
        </p:txBody>
      </p:sp>
      <p:sp>
        <p:nvSpPr>
          <p:cNvPr id="6" name="Content Placeholder 7">
            <a:extLst>
              <a:ext uri="{FF2B5EF4-FFF2-40B4-BE49-F238E27FC236}">
                <a16:creationId xmlns:a16="http://schemas.microsoft.com/office/drawing/2014/main" id="{80CB53CA-838E-59B8-3D5E-83BD246F2EF7}"/>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Automatisch VS manueel</a:t>
            </a:r>
          </a:p>
          <a:p>
            <a:r>
              <a:rPr lang="nl-BE" dirty="0"/>
              <a:t>Bugs zoeken</a:t>
            </a:r>
          </a:p>
          <a:p>
            <a:r>
              <a:rPr lang="nl-BE" dirty="0"/>
              <a:t>Tijd en moeite</a:t>
            </a:r>
          </a:p>
          <a:p>
            <a:endParaRPr lang="nl-BE" dirty="0"/>
          </a:p>
        </p:txBody>
      </p:sp>
    </p:spTree>
    <p:extLst>
      <p:ext uri="{BB962C8B-B14F-4D97-AF65-F5344CB8AC3E}">
        <p14:creationId xmlns:p14="http://schemas.microsoft.com/office/powerpoint/2010/main" val="141489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Doel</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Vergelijken van verschillende technieken </a:t>
            </a:r>
          </a:p>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380219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137842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3465661937"/>
              </p:ext>
            </p:extLst>
          </p:nvPr>
        </p:nvGraphicFramePr>
        <p:xfrm>
          <a:off x="455336" y="1566000"/>
          <a:ext cx="11160664" cy="4554000"/>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8556" y="4270786"/>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8555" y="3901454"/>
            <a:ext cx="3250095" cy="369332"/>
          </a:xfrm>
          <a:prstGeom prst="rect">
            <a:avLst/>
          </a:prstGeom>
          <a:noFill/>
        </p:spPr>
        <p:txBody>
          <a:bodyPr wrap="square" rtlCol="0">
            <a:spAutoFit/>
          </a:bodyPr>
          <a:lstStyle/>
          <a:p>
            <a:pPr algn="ctr"/>
            <a:r>
              <a:rPr lang="nl-BE" dirty="0" err="1"/>
              <a:t>LiteratuurStudie</a:t>
            </a:r>
            <a:endParaRPr lang="nl-BE" dirty="0"/>
          </a:p>
        </p:txBody>
      </p:sp>
      <p:sp>
        <p:nvSpPr>
          <p:cNvPr id="7" name="Rectangle 6">
            <a:extLst>
              <a:ext uri="{FF2B5EF4-FFF2-40B4-BE49-F238E27FC236}">
                <a16:creationId xmlns:a16="http://schemas.microsoft.com/office/drawing/2014/main" id="{F83F23BC-DC0A-8927-09C0-82BBEAAFFBC6}"/>
              </a:ext>
            </a:extLst>
          </p:cNvPr>
          <p:cNvSpPr/>
          <p:nvPr/>
        </p:nvSpPr>
        <p:spPr>
          <a:xfrm>
            <a:off x="5078895" y="3287128"/>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78895" y="2917796"/>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8626" y="2562452"/>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8626" y="2193120"/>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59871" y="4044376"/>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2165" y="3700155"/>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3165" y="3514518"/>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7197098" y="496199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61648" y="2716497"/>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3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7</a:t>
            </a:fld>
            <a:endParaRPr lang="nl-NL"/>
          </a:p>
        </p:txBody>
      </p:sp>
    </p:spTree>
    <p:extLst>
      <p:ext uri="{BB962C8B-B14F-4D97-AF65-F5344CB8AC3E}">
        <p14:creationId xmlns:p14="http://schemas.microsoft.com/office/powerpoint/2010/main" val="379571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A7806-D750-98D0-B5D4-1ED06DC6982B}"/>
              </a:ext>
            </a:extLst>
          </p:cNvPr>
          <p:cNvSpPr>
            <a:spLocks noGrp="1"/>
          </p:cNvSpPr>
          <p:nvPr>
            <p:ph idx="1"/>
          </p:nvPr>
        </p:nvSpPr>
        <p:spPr/>
        <p:txBody>
          <a:bodyPr/>
          <a:lstStyle/>
          <a:p>
            <a:r>
              <a:rPr lang="nl-BE" dirty="0"/>
              <a:t>Dubbele negatie =&gt; </a:t>
            </a:r>
            <a:r>
              <a:rPr lang="nl-BE" dirty="0" err="1"/>
              <a:t>unsatisfiable</a:t>
            </a:r>
            <a:endParaRPr lang="nl-BE" dirty="0"/>
          </a:p>
          <a:p>
            <a:pPr lvl="1"/>
            <a:r>
              <a:rPr lang="nl-BE" dirty="0"/>
              <a:t>var ==1 </a:t>
            </a:r>
            <a:r>
              <a:rPr lang="nl-BE" dirty="0" err="1"/>
              <a:t>and</a:t>
            </a:r>
            <a:r>
              <a:rPr lang="nl-BE" dirty="0"/>
              <a:t> ~(~(var == 1))</a:t>
            </a:r>
          </a:p>
          <a:p>
            <a:pPr marL="457200" lvl="1" indent="0">
              <a:buNone/>
            </a:pPr>
            <a:endParaRPr lang="nl-BE" dirty="0"/>
          </a:p>
          <a:p>
            <a:r>
              <a:rPr lang="nl-BE" dirty="0"/>
              <a:t>Globale functie negatie =&gt; crash</a:t>
            </a:r>
          </a:p>
          <a:p>
            <a:pPr lvl="1"/>
            <a:r>
              <a:rPr lang="nl-BE" dirty="0"/>
              <a:t>~</a:t>
            </a:r>
            <a:r>
              <a:rPr lang="nl-BE" dirty="0" err="1"/>
              <a:t>AllDifferent</a:t>
            </a:r>
            <a:r>
              <a:rPr lang="nl-BE" dirty="0"/>
              <a:t>([var1, var2])</a:t>
            </a:r>
          </a:p>
        </p:txBody>
      </p:sp>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Eerste </a:t>
            </a:r>
            <a:r>
              <a:rPr lang="nl-BE" dirty="0"/>
              <a:t>resultaten</a:t>
            </a:r>
            <a:r>
              <a:rPr lang="en-GB" dirty="0"/>
              <a:t> – modified STORM</a:t>
            </a:r>
            <a:endParaRPr lang="en-US" dirty="0"/>
          </a:p>
        </p:txBody>
      </p:sp>
    </p:spTree>
    <p:extLst>
      <p:ext uri="{BB962C8B-B14F-4D97-AF65-F5344CB8AC3E}">
        <p14:creationId xmlns:p14="http://schemas.microsoft.com/office/powerpoint/2010/main" val="94870252"/>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1060</Words>
  <Application>Microsoft Office PowerPoint</Application>
  <PresentationFormat>Widescreen</PresentationFormat>
  <Paragraphs>107</Paragraphs>
  <Slides>8</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Courier New</vt:lpstr>
      <vt:lpstr>KU Leuven</vt:lpstr>
      <vt:lpstr>KU Leuven Sedes</vt:lpstr>
      <vt:lpstr>Fuzz-, differentieel- en Metamorfisch testen  op CPMpy</vt:lpstr>
      <vt:lpstr>Context en Motivatie</vt:lpstr>
      <vt:lpstr>Probleemstelling</vt:lpstr>
      <vt:lpstr>Doel</vt:lpstr>
      <vt:lpstr>Onderzoeksvragen</vt:lpstr>
      <vt:lpstr>Planning</vt:lpstr>
      <vt:lpstr>Vragen</vt:lpstr>
      <vt:lpstr>Eerste resultaten – modified STORM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2022-11-03T07:23:20Z</dcterms:modified>
</cp:coreProperties>
</file>