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383625" cy="30275213"/>
  <p:notesSz cx="6858000" cy="9144000"/>
  <p:defaultTextStyle>
    <a:defPPr marL="0" marR="0" indent="0" algn="l" defTabSz="2590129" rtl="0" fontAlgn="auto" latinLnBrk="1" hangingPunct="0">
      <a:lnSpc>
        <a:spcPct val="100000"/>
      </a:lnSpc>
      <a:spcBef>
        <a:spcPts val="0"/>
      </a:spcBef>
      <a:spcAft>
        <a:spcPts val="0"/>
      </a:spcAft>
      <a:buClrTx/>
      <a:buSzTx/>
      <a:buFontTx/>
      <a:buNone/>
      <a:tabLst/>
      <a:defRPr kumimoji="0" sz="5099" b="0" i="0" u="none" strike="noStrike" cap="none" spc="0" normalizeH="0" baseline="0">
        <a:ln>
          <a:noFill/>
        </a:ln>
        <a:solidFill>
          <a:srgbClr val="000000"/>
        </a:solidFill>
        <a:effectLst/>
        <a:uFillTx/>
      </a:defRPr>
    </a:defPPr>
    <a:lvl1pPr marL="0" marR="0" indent="0"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1pPr>
    <a:lvl2pPr marL="0" marR="0" indent="116555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2pPr>
    <a:lvl3pPr marL="0" marR="0" indent="233111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3pPr>
    <a:lvl4pPr marL="0" marR="0" indent="3496672"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4pPr>
    <a:lvl5pPr marL="0" marR="0" indent="4662233"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5pPr>
    <a:lvl6pPr marL="0" marR="0" indent="5827791"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6pPr>
    <a:lvl7pPr marL="0" marR="0" indent="6993347"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7pPr>
    <a:lvl8pPr marL="0" marR="0" indent="815890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8pPr>
    <a:lvl9pPr marL="0" marR="0" indent="932446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7E9"/>
          </a:solidFill>
        </a:fill>
      </a:tcStyle>
    </a:wholeTbl>
    <a:band2H>
      <a:tcTxStyle/>
      <a:tcStyle>
        <a:tcBdr/>
        <a:fill>
          <a:solidFill>
            <a:srgbClr val="E9F4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DE7"/>
          </a:solidFill>
        </a:fill>
      </a:tcStyle>
    </a:wholeTbl>
    <a:band2H>
      <a:tcTxStyle/>
      <a:tcStyle>
        <a:tcBdr/>
        <a:fill>
          <a:solidFill>
            <a:srgbClr val="E8EF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8E8"/>
          </a:solidFill>
        </a:fill>
      </a:tcStyle>
    </a:wholeTbl>
    <a:band2H>
      <a:tcTxStyle/>
      <a:tcStyle>
        <a:tcBdr/>
        <a:fill>
          <a:solidFill>
            <a:srgbClr val="E7EC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508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254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a:tcStyle>
        <a:tcBdr/>
        <a:fill>
          <a:solidFill>
            <a:srgbClr val="E7E7E7"/>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Row>
  </a:tblStyle>
  <a:tblStyle styleId="{2708684C-4D16-4618-839F-0558EEFCDFE6}" styleName="">
    <a:tblBg/>
    <a:wholeTbl>
      <a:tcTxStyle b="off"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firstCol>
    <a:la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508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lastRow>
    <a:fir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254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4" autoAdjust="0"/>
  </p:normalViewPr>
  <p:slideViewPr>
    <p:cSldViewPr snapToGrid="0">
      <p:cViewPr varScale="1">
        <p:scale>
          <a:sx n="24" d="100"/>
          <a:sy n="24" d="100"/>
        </p:scale>
        <p:origin x="3180"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2217738" y="685800"/>
            <a:ext cx="2422525" cy="3429000"/>
          </a:xfrm>
          <a:prstGeom prst="rect">
            <a:avLst/>
          </a:prstGeom>
        </p:spPr>
        <p:txBody>
          <a:bodyPr/>
          <a:lstStyle/>
          <a:p>
            <a:endParaRPr/>
          </a:p>
        </p:txBody>
      </p:sp>
      <p:sp>
        <p:nvSpPr>
          <p:cNvPr id="55" name="Shape 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65558" latinLnBrk="0">
      <a:defRPr sz="2549">
        <a:latin typeface="+mn-lt"/>
        <a:ea typeface="+mn-ea"/>
        <a:cs typeface="+mn-cs"/>
        <a:sym typeface="Gill Sans MT"/>
      </a:defRPr>
    </a:lvl1pPr>
    <a:lvl2pPr indent="647532" defTabSz="1165558" latinLnBrk="0">
      <a:defRPr sz="2549">
        <a:latin typeface="+mn-lt"/>
        <a:ea typeface="+mn-ea"/>
        <a:cs typeface="+mn-cs"/>
        <a:sym typeface="Gill Sans MT"/>
      </a:defRPr>
    </a:lvl2pPr>
    <a:lvl3pPr indent="1295065" defTabSz="1165558" latinLnBrk="0">
      <a:defRPr sz="2549">
        <a:latin typeface="+mn-lt"/>
        <a:ea typeface="+mn-ea"/>
        <a:cs typeface="+mn-cs"/>
        <a:sym typeface="Gill Sans MT"/>
      </a:defRPr>
    </a:lvl3pPr>
    <a:lvl4pPr indent="1942597" defTabSz="1165558" latinLnBrk="0">
      <a:defRPr sz="2549">
        <a:latin typeface="+mn-lt"/>
        <a:ea typeface="+mn-ea"/>
        <a:cs typeface="+mn-cs"/>
        <a:sym typeface="Gill Sans MT"/>
      </a:defRPr>
    </a:lvl4pPr>
    <a:lvl5pPr indent="2590129" defTabSz="1165558" latinLnBrk="0">
      <a:defRPr sz="2549">
        <a:latin typeface="+mn-lt"/>
        <a:ea typeface="+mn-ea"/>
        <a:cs typeface="+mn-cs"/>
        <a:sym typeface="Gill Sans MT"/>
      </a:defRPr>
    </a:lvl5pPr>
    <a:lvl6pPr indent="3237662" defTabSz="1165558" latinLnBrk="0">
      <a:defRPr sz="2549">
        <a:latin typeface="+mn-lt"/>
        <a:ea typeface="+mn-ea"/>
        <a:cs typeface="+mn-cs"/>
        <a:sym typeface="Gill Sans MT"/>
      </a:defRPr>
    </a:lvl6pPr>
    <a:lvl7pPr indent="3885194" defTabSz="1165558" latinLnBrk="0">
      <a:defRPr sz="2549">
        <a:latin typeface="+mn-lt"/>
        <a:ea typeface="+mn-ea"/>
        <a:cs typeface="+mn-cs"/>
        <a:sym typeface="Gill Sans MT"/>
      </a:defRPr>
    </a:lvl7pPr>
    <a:lvl8pPr indent="4532727" defTabSz="1165558" latinLnBrk="0">
      <a:defRPr sz="2549">
        <a:latin typeface="+mn-lt"/>
        <a:ea typeface="+mn-ea"/>
        <a:cs typeface="+mn-cs"/>
        <a:sym typeface="Gill Sans MT"/>
      </a:defRPr>
    </a:lvl8pPr>
    <a:lvl9pPr indent="5180259" defTabSz="1165558" latinLnBrk="0">
      <a:defRPr sz="2549">
        <a:latin typeface="+mn-lt"/>
        <a:ea typeface="+mn-ea"/>
        <a:cs typeface="+mn-cs"/>
        <a:sym typeface="Gill Sans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59856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ne section poster layout">
    <p:spTree>
      <p:nvGrpSpPr>
        <p:cNvPr id="1" name=""/>
        <p:cNvGrpSpPr/>
        <p:nvPr/>
      </p:nvGrpSpPr>
      <p:grpSpPr>
        <a:xfrm>
          <a:off x="0" y="0"/>
          <a:ext cx="0" cy="0"/>
          <a:chOff x="0" y="0"/>
          <a:chExt cx="0" cy="0"/>
        </a:xfrm>
      </p:grpSpPr>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lt;Title of your PhD poster&gt;"/>
          <p:cNvSpPr txBox="1">
            <a:spLocks noGrp="1"/>
          </p:cNvSpPr>
          <p:nvPr>
            <p:ph type="title" hasCustomPrompt="1"/>
          </p:nvPr>
        </p:nvSpPr>
        <p:spPr>
          <a:prstGeom prst="rect">
            <a:avLst/>
          </a:prstGeom>
        </p:spPr>
        <p:txBody>
          <a:bodyPr/>
          <a:lstStyle/>
          <a:p>
            <a:r>
              <a:t>&lt;Title of your PhD poster&gt;</a:t>
            </a:r>
          </a:p>
        </p:txBody>
      </p:sp>
      <p:sp>
        <p:nvSpPr>
          <p:cNvPr id="1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 </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ouble section poster">
    <p:spTree>
      <p:nvGrpSpPr>
        <p:cNvPr id="1" name=""/>
        <p:cNvGrpSpPr/>
        <p:nvPr/>
      </p:nvGrpSpPr>
      <p:grpSpPr>
        <a:xfrm>
          <a:off x="0" y="0"/>
          <a:ext cx="0" cy="0"/>
          <a:chOff x="0" y="0"/>
          <a:chExt cx="0" cy="0"/>
        </a:xfrm>
      </p:grpSpPr>
      <p:sp>
        <p:nvSpPr>
          <p:cNvPr id="26" name="&lt;Title of your PhD poster&gt;"/>
          <p:cNvSpPr txBox="1">
            <a:spLocks noGrp="1"/>
          </p:cNvSpPr>
          <p:nvPr>
            <p:ph type="title" hasCustomPrompt="1"/>
          </p:nvPr>
        </p:nvSpPr>
        <p:spPr>
          <a:prstGeom prst="rect">
            <a:avLst/>
          </a:prstGeom>
        </p:spPr>
        <p:txBody>
          <a:bodyPr/>
          <a:lstStyle/>
          <a:p>
            <a:r>
              <a:t>&lt;Title of your PhD poster&gt;</a:t>
            </a:r>
          </a:p>
        </p:txBody>
      </p:sp>
      <p:sp>
        <p:nvSpPr>
          <p:cNvPr id="27" name="Body Level One…"/>
          <p:cNvSpPr txBox="1">
            <a:spLocks noGrp="1"/>
          </p:cNvSpPr>
          <p:nvPr>
            <p:ph type="body" sz="half" idx="1"/>
          </p:nvPr>
        </p:nvSpPr>
        <p:spPr>
          <a:xfrm>
            <a:off x="376931" y="4138672"/>
            <a:ext cx="20478973"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our section poster">
    <p:spTree>
      <p:nvGrpSpPr>
        <p:cNvPr id="1" name=""/>
        <p:cNvGrpSpPr/>
        <p:nvPr/>
      </p:nvGrpSpPr>
      <p:grpSpPr>
        <a:xfrm>
          <a:off x="0" y="0"/>
          <a:ext cx="0" cy="0"/>
          <a:chOff x="0" y="0"/>
          <a:chExt cx="0" cy="0"/>
        </a:xfrm>
      </p:grpSpPr>
      <p:sp>
        <p:nvSpPr>
          <p:cNvPr id="36" name="&lt;Title of your PhD poster&gt;"/>
          <p:cNvSpPr txBox="1">
            <a:spLocks noGrp="1"/>
          </p:cNvSpPr>
          <p:nvPr>
            <p:ph type="title" hasCustomPrompt="1"/>
          </p:nvPr>
        </p:nvSpPr>
        <p:spPr>
          <a:prstGeom prst="rect">
            <a:avLst/>
          </a:prstGeom>
        </p:spPr>
        <p:txBody>
          <a:bodyPr/>
          <a:lstStyle/>
          <a:p>
            <a:r>
              <a:t>&lt;Title of your PhD poster&gt;</a:t>
            </a:r>
          </a:p>
        </p:txBody>
      </p:sp>
      <p:sp>
        <p:nvSpPr>
          <p:cNvPr id="37" name="Body Level One…"/>
          <p:cNvSpPr txBox="1">
            <a:spLocks noGrp="1"/>
          </p:cNvSpPr>
          <p:nvPr>
            <p:ph type="body" sz="quarter" idx="1"/>
          </p:nvPr>
        </p:nvSpPr>
        <p:spPr>
          <a:xfrm>
            <a:off x="376932" y="4138672"/>
            <a:ext cx="10319375"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co layou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326080" y="845418"/>
            <a:ext cx="20478970" cy="1512735"/>
          </a:xfrm>
          <a:prstGeom prst="rect">
            <a:avLst/>
          </a:prstGeom>
        </p:spPr>
        <p:txBody>
          <a:bodyPr/>
          <a:lstStyle/>
          <a:p>
            <a:r>
              <a:t>Title Text</a:t>
            </a:r>
          </a:p>
        </p:txBody>
      </p:sp>
      <p:sp>
        <p:nvSpPr>
          <p:cNvPr id="47" name="Body Level One…"/>
          <p:cNvSpPr txBox="1">
            <a:spLocks noGrp="1"/>
          </p:cNvSpPr>
          <p:nvPr>
            <p:ph type="body" sz="quarter" idx="1" hasCustomPrompt="1"/>
          </p:nvPr>
        </p:nvSpPr>
        <p:spPr>
          <a:xfrm>
            <a:off x="326080" y="2504665"/>
            <a:ext cx="13369261" cy="1476319"/>
          </a:xfrm>
          <a:prstGeom prst="rect">
            <a:avLst/>
          </a:prstGeom>
        </p:spPr>
        <p:txBody>
          <a:bodyPr/>
          <a:lstStyle>
            <a:lvl2pPr indent="1039830"/>
            <a:lvl3pPr indent="2079660"/>
          </a:lstStyle>
          <a:p>
            <a:r>
              <a:t>&lt; Name PhD presenter, Name PI(s), affiliation&gt; </a:t>
            </a:r>
          </a:p>
          <a:p>
            <a:pPr lvl="1"/>
            <a:endParaRPr/>
          </a:p>
          <a:p>
            <a:pPr lvl="2"/>
            <a:endParaRPr/>
          </a:p>
          <a:p>
            <a:pPr lvl="3"/>
            <a:endParaRPr/>
          </a:p>
          <a:p>
            <a:pPr lvl="4"/>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p:nvPr/>
        </p:nvSpPr>
        <p:spPr>
          <a:xfrm>
            <a:off x="12728147" y="29532954"/>
            <a:ext cx="8311468" cy="5007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2317" tIns="32317" rIns="32317" bIns="32317" anchor="b">
            <a:spAutoFit/>
          </a:bodyPr>
          <a:lstStyle>
            <a:lvl1pPr algn="r" defTabSz="1362368">
              <a:defRPr sz="1000" b="1" cap="all">
                <a:solidFill>
                  <a:srgbClr val="929497"/>
                </a:solidFill>
              </a:defRPr>
            </a:lvl1pPr>
          </a:lstStyle>
          <a:p>
            <a:r>
              <a:rPr sz="2830"/>
              <a:t>GC1: AI-Driven Data Science</a:t>
            </a:r>
          </a:p>
        </p:txBody>
      </p:sp>
      <p:pic>
        <p:nvPicPr>
          <p:cNvPr id="3" name="Picture 11" descr="Picture 11"/>
          <p:cNvPicPr>
            <a:picLocks noChangeAspect="1"/>
          </p:cNvPicPr>
          <p:nvPr/>
        </p:nvPicPr>
        <p:blipFill>
          <a:blip r:embed="rId6"/>
          <a:stretch>
            <a:fillRect/>
          </a:stretch>
        </p:blipFill>
        <p:spPr>
          <a:xfrm>
            <a:off x="-168465" y="27491618"/>
            <a:ext cx="2809706" cy="1921641"/>
          </a:xfrm>
          <a:prstGeom prst="rect">
            <a:avLst/>
          </a:prstGeom>
          <a:ln w="12700">
            <a:miter lim="400000"/>
          </a:ln>
        </p:spPr>
      </p:pic>
      <p:sp>
        <p:nvSpPr>
          <p:cNvPr id="4" name="TextBox 14"/>
          <p:cNvSpPr txBox="1"/>
          <p:nvPr/>
        </p:nvSpPr>
        <p:spPr>
          <a:xfrm>
            <a:off x="286994" y="29360606"/>
            <a:ext cx="10508284" cy="527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9377" rIns="129377">
            <a:spAutoFit/>
          </a:bodyPr>
          <a:lstStyle>
            <a:lvl1pPr>
              <a:defRPr sz="1000" b="1" cap="all">
                <a:solidFill>
                  <a:srgbClr val="36337D"/>
                </a:solidFill>
              </a:defRPr>
            </a:lvl1pPr>
          </a:lstStyle>
          <a:p>
            <a:r>
              <a:rPr sz="2830"/>
              <a:t>WWW.FLANDERSAIRESEARCH.BE</a:t>
            </a:r>
          </a:p>
        </p:txBody>
      </p:sp>
      <p:pic>
        <p:nvPicPr>
          <p:cNvPr id="5" name="Picture 9" descr="Picture 9"/>
          <p:cNvPicPr>
            <a:picLocks noChangeAspect="1"/>
          </p:cNvPicPr>
          <p:nvPr/>
        </p:nvPicPr>
        <p:blipFill>
          <a:blip r:embed="rId7"/>
          <a:stretch>
            <a:fillRect/>
          </a:stretch>
        </p:blipFill>
        <p:spPr>
          <a:xfrm>
            <a:off x="2416616" y="27877504"/>
            <a:ext cx="4572445" cy="1351600"/>
          </a:xfrm>
          <a:prstGeom prst="rect">
            <a:avLst/>
          </a:prstGeom>
          <a:ln w="12700">
            <a:miter lim="400000"/>
          </a:ln>
        </p:spPr>
      </p:pic>
      <p:pic>
        <p:nvPicPr>
          <p:cNvPr id="6" name="Picture 13" descr="Picture 13"/>
          <p:cNvPicPr>
            <a:picLocks noChangeAspect="1"/>
          </p:cNvPicPr>
          <p:nvPr/>
        </p:nvPicPr>
        <p:blipFill>
          <a:blip r:embed="rId8"/>
          <a:stretch>
            <a:fillRect/>
          </a:stretch>
        </p:blipFill>
        <p:spPr>
          <a:xfrm>
            <a:off x="19342931" y="27768420"/>
            <a:ext cx="1639695" cy="1682154"/>
          </a:xfrm>
          <a:prstGeom prst="rect">
            <a:avLst/>
          </a:prstGeom>
          <a:ln w="12700">
            <a:miter lim="400000"/>
          </a:ln>
        </p:spPr>
      </p:pic>
      <p:sp>
        <p:nvSpPr>
          <p:cNvPr id="7" name="Body Level One…"/>
          <p:cNvSpPr txBox="1">
            <a:spLocks noGrp="1"/>
          </p:cNvSpPr>
          <p:nvPr>
            <p:ph type="body" idx="1"/>
          </p:nvPr>
        </p:nvSpPr>
        <p:spPr>
          <a:xfrm>
            <a:off x="376931" y="4138671"/>
            <a:ext cx="20478973" cy="22992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lt;Title of your PhD poster&gt;"/>
          <p:cNvSpPr txBox="1">
            <a:spLocks noGrp="1"/>
          </p:cNvSpPr>
          <p:nvPr>
            <p:ph type="title" hasCustomPrompt="1"/>
          </p:nvPr>
        </p:nvSpPr>
        <p:spPr>
          <a:xfrm>
            <a:off x="326080" y="839183"/>
            <a:ext cx="20478970" cy="15189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&lt;Title of your PhD poster&gt;</a:t>
            </a:r>
          </a:p>
        </p:txBody>
      </p:sp>
      <p:sp>
        <p:nvSpPr>
          <p:cNvPr id="9" name="Slide Number"/>
          <p:cNvSpPr txBox="1">
            <a:spLocks noGrp="1"/>
          </p:cNvSpPr>
          <p:nvPr>
            <p:ph type="sldNum" sz="quarter" idx="2"/>
          </p:nvPr>
        </p:nvSpPr>
        <p:spPr>
          <a:xfrm>
            <a:off x="14721243" y="27753182"/>
            <a:ext cx="603689" cy="614912"/>
          </a:xfrm>
          <a:prstGeom prst="rect">
            <a:avLst/>
          </a:prstGeom>
          <a:ln w="12700">
            <a:miter lim="400000"/>
          </a:ln>
        </p:spPr>
        <p:txBody>
          <a:bodyPr wrap="none" lIns="45719" rIns="45719" anchor="ctr">
            <a:spAutoFit/>
          </a:bodyPr>
          <a:lstStyle>
            <a:lvl1pPr algn="r">
              <a:defRPr sz="3396"/>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1pPr>
      <a:lvl2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2pPr>
      <a:lvl3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3pPr>
      <a:lvl4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4pPr>
      <a:lvl5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5pPr>
      <a:lvl6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6pPr>
      <a:lvl7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7pPr>
      <a:lvl8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8pPr>
      <a:lvl9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9pPr>
    </p:titleStyle>
    <p:bodyStyle>
      <a:lvl1pPr marL="0" marR="0" indent="0"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1pPr>
      <a:lvl2pPr marL="0" marR="0" indent="242046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2pPr>
      <a:lvl3pPr marL="0" marR="0" indent="4840942"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3pPr>
      <a:lvl4pPr marL="0" marR="0" indent="311948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4pPr>
      <a:lvl5pPr marL="10433059" marR="0" indent="-751179"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5pPr>
      <a:lvl6pPr marL="12691113"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6pPr>
      <a:lvl7pPr marL="15111582"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7pPr>
      <a:lvl8pPr marL="17532054"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8pPr>
      <a:lvl9pPr marL="19952521" marR="0" indent="-588760"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9pPr>
    </p:bodyStyle>
    <p:otherStyle>
      <a:lvl1pPr marL="0" marR="0" indent="0"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1pPr>
      <a:lvl2pPr marL="0" marR="0" indent="1164406"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2pPr>
      <a:lvl3pPr marL="0" marR="0" indent="2328812"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3pPr>
      <a:lvl4pPr marL="0" marR="0" indent="3493215"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4pPr>
      <a:lvl5pPr marL="0" marR="0" indent="465762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5pPr>
      <a:lvl6pPr marL="0" marR="0" indent="5822031"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6pPr>
      <a:lvl7pPr marL="0" marR="0" indent="698643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7pPr>
      <a:lvl8pPr marL="0" marR="0" indent="8150843"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8pPr>
      <a:lvl9pPr marL="0" marR="0" indent="9315249"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txBox="1">
            <a:spLocks noGrp="1"/>
          </p:cNvSpPr>
          <p:nvPr>
            <p:ph type="title"/>
          </p:nvPr>
        </p:nvSpPr>
        <p:spPr>
          <a:xfrm>
            <a:off x="325829" y="689353"/>
            <a:ext cx="20731966" cy="1093085"/>
          </a:xfrm>
          <a:prstGeom prst="rect">
            <a:avLst/>
          </a:prstGeom>
        </p:spPr>
        <p:txBody>
          <a:bodyPr>
            <a:normAutofit/>
          </a:bodyPr>
          <a:lstStyle>
            <a:lvl1pPr defTabSz="829689">
              <a:defRPr sz="1940"/>
            </a:lvl1pPr>
          </a:lstStyle>
          <a:p>
            <a:pPr algn="ctr"/>
            <a:r>
              <a:rPr lang="en-GB" sz="6000"/>
              <a:t>Fuzz Testing of Constraint Programming</a:t>
            </a:r>
            <a:endParaRPr lang="en-US" sz="6000" dirty="0"/>
          </a:p>
        </p:txBody>
      </p:sp>
      <p:sp>
        <p:nvSpPr>
          <p:cNvPr id="58" name="Text Placeholder 6"/>
          <p:cNvSpPr txBox="1">
            <a:spLocks noGrp="1"/>
          </p:cNvSpPr>
          <p:nvPr>
            <p:ph type="body" sz="quarter" idx="1"/>
          </p:nvPr>
        </p:nvSpPr>
        <p:spPr>
          <a:xfrm>
            <a:off x="13723190" y="1766751"/>
            <a:ext cx="7042161" cy="983222"/>
          </a:xfrm>
          <a:prstGeom prst="rect">
            <a:avLst/>
          </a:prstGeom>
        </p:spPr>
        <p:txBody>
          <a:bodyPr/>
          <a:lstStyle>
            <a:lvl1pPr>
              <a:spcBef>
                <a:spcPts val="300"/>
              </a:spcBef>
              <a:defRPr sz="1400" b="1">
                <a:solidFill>
                  <a:srgbClr val="36337D"/>
                </a:solidFill>
              </a:defRPr>
            </a:lvl1pPr>
          </a:lstStyle>
          <a:p>
            <a:r>
              <a:rPr lang="en-US"/>
              <a:t>Ruben Kindt</a:t>
            </a:r>
          </a:p>
        </p:txBody>
      </p:sp>
      <p:sp>
        <p:nvSpPr>
          <p:cNvPr id="59" name="Line"/>
          <p:cNvSpPr/>
          <p:nvPr/>
        </p:nvSpPr>
        <p:spPr>
          <a:xfrm>
            <a:off x="-4" y="3398649"/>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60" name="Afbeelding 7" descr="Afbeelding 7"/>
          <p:cNvPicPr>
            <a:picLocks noChangeAspect="1"/>
          </p:cNvPicPr>
          <p:nvPr/>
        </p:nvPicPr>
        <p:blipFill>
          <a:blip r:embed="rId3"/>
          <a:stretch>
            <a:fillRect/>
          </a:stretch>
        </p:blipFill>
        <p:spPr>
          <a:xfrm>
            <a:off x="328881" y="2158367"/>
            <a:ext cx="3063952" cy="1093085"/>
          </a:xfrm>
          <a:prstGeom prst="rect">
            <a:avLst/>
          </a:prstGeom>
          <a:ln w="12700">
            <a:miter lim="400000"/>
          </a:ln>
        </p:spPr>
      </p:pic>
      <p:pic>
        <p:nvPicPr>
          <p:cNvPr id="61" name="Graphic 10" descr="Graphic 10"/>
          <p:cNvPicPr>
            <a:picLocks noChangeAspect="1"/>
          </p:cNvPicPr>
          <p:nvPr/>
        </p:nvPicPr>
        <p:blipFill>
          <a:blip r:embed="rId4"/>
          <a:stretch>
            <a:fillRect/>
          </a:stretch>
        </p:blipFill>
        <p:spPr>
          <a:xfrm>
            <a:off x="3646852" y="1748615"/>
            <a:ext cx="2637873" cy="1558468"/>
          </a:xfrm>
          <a:prstGeom prst="rect">
            <a:avLst/>
          </a:prstGeom>
          <a:ln w="12700">
            <a:miter lim="400000"/>
          </a:ln>
        </p:spPr>
      </p:pic>
      <p:cxnSp>
        <p:nvCxnSpPr>
          <p:cNvPr id="7" name="Straight Connector 6">
            <a:extLst>
              <a:ext uri="{FF2B5EF4-FFF2-40B4-BE49-F238E27FC236}">
                <a16:creationId xmlns:a16="http://schemas.microsoft.com/office/drawing/2014/main" id="{C30E2F51-E988-7A5C-3F42-C71AF938CE10}"/>
              </a:ext>
            </a:extLst>
          </p:cNvPr>
          <p:cNvCxnSpPr>
            <a:cxnSpLocks/>
          </p:cNvCxnSpPr>
          <p:nvPr/>
        </p:nvCxnSpPr>
        <p:spPr>
          <a:xfrm>
            <a:off x="10691806" y="3398649"/>
            <a:ext cx="6" cy="26784998"/>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92A8A40A-7EC1-8A0D-20E4-59A347C53C8D}"/>
              </a:ext>
            </a:extLst>
          </p:cNvPr>
          <p:cNvSpPr txBox="1"/>
          <p:nvPr/>
        </p:nvSpPr>
        <p:spPr>
          <a:xfrm>
            <a:off x="1202680" y="4047328"/>
            <a:ext cx="7526215"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Motivation</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marL="0" marR="0" indent="0" algn="l" defTabSz="411480" rtl="0" fontAlgn="auto" latinLnBrk="0" hangingPunct="0">
              <a:lnSpc>
                <a:spcPct val="100000"/>
              </a:lnSpc>
              <a:spcBef>
                <a:spcPts val="0"/>
              </a:spcBef>
              <a:spcAft>
                <a:spcPts val="0"/>
              </a:spcAft>
              <a:buClrTx/>
              <a:buSzTx/>
              <a:buFontTx/>
              <a:buNone/>
              <a:tabLst/>
            </a:pPr>
            <a:endParaRPr lang="en-US" sz="1600" dirty="0"/>
          </a:p>
          <a:p>
            <a:pPr marL="0" marR="0" indent="0" algn="l" defTabSz="411480" rtl="0" fontAlgn="auto" latinLnBrk="0" hangingPunct="0">
              <a:lnSpc>
                <a:spcPct val="100000"/>
              </a:lnSpc>
              <a:spcBef>
                <a:spcPts val="0"/>
              </a:spcBef>
              <a:spcAft>
                <a:spcPts val="0"/>
              </a:spcAft>
              <a:buClrTx/>
              <a:buSzTx/>
              <a:buFontTx/>
              <a:buNone/>
              <a:tabLst/>
            </a:pPr>
            <a:endParaRPr lang="en-US" sz="1600" dirty="0"/>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End motivation</a:t>
            </a:r>
          </a:p>
        </p:txBody>
      </p:sp>
      <p:sp>
        <p:nvSpPr>
          <p:cNvPr id="16" name="TextBox 15">
            <a:extLst>
              <a:ext uri="{FF2B5EF4-FFF2-40B4-BE49-F238E27FC236}">
                <a16:creationId xmlns:a16="http://schemas.microsoft.com/office/drawing/2014/main" id="{7650C118-DAC4-E85B-78C1-F94BD487371B}"/>
              </a:ext>
            </a:extLst>
          </p:cNvPr>
          <p:cNvSpPr txBox="1"/>
          <p:nvPr/>
        </p:nvSpPr>
        <p:spPr>
          <a:xfrm>
            <a:off x="1008252" y="8993672"/>
            <a:ext cx="7526215"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Problem</a:t>
            </a:r>
          </a:p>
          <a:p>
            <a:pPr defTabSz="411480"/>
            <a:r>
              <a:rPr lang="en-US" sz="1600" dirty="0"/>
              <a:t>|</a:t>
            </a:r>
          </a:p>
          <a:p>
            <a:pPr defTabSz="411480"/>
            <a:r>
              <a:rPr lang="en-GB" sz="800" dirty="0" err="1">
                <a:effectLst/>
                <a:latin typeface="Arial" panose="020B0604020202020204" pitchFamily="34" charset="0"/>
              </a:rPr>
              <a:t>ugs</a:t>
            </a:r>
            <a:r>
              <a:rPr lang="en-GB" sz="800" dirty="0">
                <a:effectLst/>
                <a:latin typeface="Arial" panose="020B0604020202020204" pitchFamily="34" charset="0"/>
              </a:rPr>
              <a:t> are practically unavoidable</a:t>
            </a:r>
            <a:br>
              <a:rPr lang="en-GB" sz="800" dirty="0"/>
            </a:br>
            <a:r>
              <a:rPr lang="en-GB" sz="800" dirty="0">
                <a:effectLst/>
                <a:latin typeface="Arial" panose="020B0604020202020204" pitchFamily="34" charset="0"/>
              </a:rPr>
              <a:t>and always unwanted, especially when a user trusts a program to give a correct</a:t>
            </a:r>
            <a:br>
              <a:rPr lang="en-GB" sz="800" dirty="0"/>
            </a:br>
            <a:r>
              <a:rPr lang="en-GB" sz="800" dirty="0">
                <a:effectLst/>
                <a:latin typeface="Arial" panose="020B0604020202020204" pitchFamily="34" charset="0"/>
              </a:rPr>
              <a:t>answer and it does not. With solvers surrounding constraint programming languages</a:t>
            </a:r>
            <a:br>
              <a:rPr lang="en-GB" sz="800" dirty="0"/>
            </a:br>
            <a:r>
              <a:rPr lang="en-GB" sz="800" dirty="0">
                <a:effectLst/>
                <a:latin typeface="Arial" panose="020B0604020202020204" pitchFamily="34" charset="0"/>
              </a:rPr>
              <a:t>being executed more and more we would like to strongly avoid any bugs in the</a:t>
            </a:r>
            <a:br>
              <a:rPr lang="en-GB" sz="800" dirty="0"/>
            </a:br>
            <a:r>
              <a:rPr lang="en-GB" sz="800" dirty="0">
                <a:effectLst/>
                <a:latin typeface="Arial" panose="020B0604020202020204" pitchFamily="34" charset="0"/>
              </a:rPr>
              <a:t>real world from arising. To this end it would be interesting to find bugs during</a:t>
            </a:r>
            <a:br>
              <a:rPr lang="en-GB" sz="800" dirty="0"/>
            </a:br>
            <a:r>
              <a:rPr lang="en-GB" sz="800" dirty="0">
                <a:effectLst/>
                <a:latin typeface="Arial" panose="020B0604020202020204" pitchFamily="34" charset="0"/>
              </a:rPr>
              <a:t>development without much overhead, a modern approach would be the use of fuzzers.</a:t>
            </a:r>
            <a:br>
              <a:rPr lang="en-GB" sz="800" dirty="0"/>
            </a:br>
            <a:r>
              <a:rPr lang="en-GB" sz="800" dirty="0">
                <a:effectLst/>
                <a:latin typeface="Arial" panose="020B0604020202020204" pitchFamily="34" charset="0"/>
              </a:rPr>
              <a:t>which we will try out on a constraint programming language.</a:t>
            </a:r>
          </a:p>
          <a:p>
            <a:pPr defTabSz="411480"/>
            <a:endParaRPr kumimoji="0" lang="en-GB" sz="800" b="0" i="0" u="none" strike="noStrike" cap="none" spc="0" normalizeH="0" baseline="0" dirty="0">
              <a:ln>
                <a:noFill/>
              </a:ln>
              <a:solidFill>
                <a:srgbClr val="3C3C3B"/>
              </a:solidFill>
              <a:uFillTx/>
              <a:latin typeface="Arial" panose="020B0604020202020204" pitchFamily="34" charset="0"/>
              <a:ea typeface="Gill Sans Nova"/>
              <a:cs typeface="Gill Sans Nova"/>
              <a:sym typeface="Gill Sans Nova"/>
            </a:endParaRPr>
          </a:p>
          <a:p>
            <a:pPr defTabSz="411480"/>
            <a:endParaRPr lang="en-GB" sz="800" dirty="0">
              <a:effectLst/>
              <a:latin typeface="Arial" panose="020B0604020202020204" pitchFamily="34" charset="0"/>
            </a:endParaRPr>
          </a:p>
          <a:p>
            <a:pPr defTabSz="411480"/>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End problem</a:t>
            </a:r>
          </a:p>
        </p:txBody>
      </p:sp>
      <p:sp>
        <p:nvSpPr>
          <p:cNvPr id="17" name="TextBox 16">
            <a:extLst>
              <a:ext uri="{FF2B5EF4-FFF2-40B4-BE49-F238E27FC236}">
                <a16:creationId xmlns:a16="http://schemas.microsoft.com/office/drawing/2014/main" id="{88D33E73-E1EC-83D8-17D5-7345BAB0F782}"/>
              </a:ext>
            </a:extLst>
          </p:cNvPr>
          <p:cNvSpPr txBox="1"/>
          <p:nvPr/>
        </p:nvSpPr>
        <p:spPr>
          <a:xfrm>
            <a:off x="1008251" y="12487149"/>
            <a:ext cx="752621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Background</a:t>
            </a:r>
          </a:p>
          <a:p>
            <a:pPr defTabSz="411480"/>
            <a:r>
              <a:rPr lang="en-US" sz="1600"/>
              <a:t>|</a:t>
            </a:r>
          </a:p>
          <a:p>
            <a:pPr defTabSz="411480"/>
            <a:r>
              <a:rPr lang="en-US" sz="1600"/>
              <a:t>|</a:t>
            </a:r>
          </a:p>
          <a:p>
            <a:pPr defTabSz="411480"/>
            <a:r>
              <a:rPr lang="en-US" sz="1600"/>
              <a:t>What is CP</a:t>
            </a:r>
          </a:p>
          <a:p>
            <a:pPr defTabSz="411480"/>
            <a:r>
              <a:rPr lang="en-US" sz="1600"/>
              <a:t>What is fuzzing</a:t>
            </a:r>
          </a:p>
          <a:p>
            <a:pPr defTabSz="411480"/>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End background</a:t>
            </a:r>
          </a:p>
        </p:txBody>
      </p:sp>
      <p:sp>
        <p:nvSpPr>
          <p:cNvPr id="18" name="TextBox 17">
            <a:extLst>
              <a:ext uri="{FF2B5EF4-FFF2-40B4-BE49-F238E27FC236}">
                <a16:creationId xmlns:a16="http://schemas.microsoft.com/office/drawing/2014/main" id="{F99351B7-7349-4D44-C427-11A18B4F2AA7}"/>
              </a:ext>
            </a:extLst>
          </p:cNvPr>
          <p:cNvSpPr txBox="1"/>
          <p:nvPr/>
        </p:nvSpPr>
        <p:spPr>
          <a:xfrm>
            <a:off x="1008251" y="15980626"/>
            <a:ext cx="7526215" cy="8710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Approach</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|getting seeds</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Creating CTROM</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Creating Metamorphic tester</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|differential Testing</a:t>
            </a:r>
          </a:p>
          <a:p>
            <a:pPr defTabSz="411480"/>
            <a:r>
              <a:rPr lang="en-US" sz="1600" dirty="0"/>
              <a:t>|</a:t>
            </a:r>
          </a:p>
          <a:p>
            <a:pPr defTabSz="411480"/>
            <a:r>
              <a:rPr lang="en-US" sz="1600" dirty="0"/>
              <a:t>|</a:t>
            </a:r>
          </a:p>
          <a:p>
            <a:pPr defTabSz="411480"/>
            <a:r>
              <a:rPr lang="en-US" sz="1600" dirty="0"/>
              <a:t>|</a:t>
            </a:r>
          </a:p>
          <a:p>
            <a:pPr defTabSz="411480"/>
            <a:r>
              <a:rPr lang="en-US" sz="1600" dirty="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End approach</a:t>
            </a:r>
          </a:p>
        </p:txBody>
      </p:sp>
      <p:sp>
        <p:nvSpPr>
          <p:cNvPr id="19" name="TextBox 18">
            <a:extLst>
              <a:ext uri="{FF2B5EF4-FFF2-40B4-BE49-F238E27FC236}">
                <a16:creationId xmlns:a16="http://schemas.microsoft.com/office/drawing/2014/main" id="{23232E6D-4D5A-C28D-41B9-98DA2BCD78B7}"/>
              </a:ext>
            </a:extLst>
          </p:cNvPr>
          <p:cNvSpPr txBox="1"/>
          <p:nvPr/>
        </p:nvSpPr>
        <p:spPr>
          <a:xfrm>
            <a:off x="11317021" y="3680710"/>
            <a:ext cx="7526215" cy="9202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REsults</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|Found bugs 2 examples</a:t>
            </a:r>
          </a:p>
          <a:p>
            <a:pPr defTabSz="411480"/>
            <a:r>
              <a:rPr lang="en-US" sz="1600"/>
              <a:t>|</a:t>
            </a:r>
          </a:p>
          <a:p>
            <a:pPr defTabSz="411480"/>
            <a:r>
              <a:rPr lang="en-US" sz="1600"/>
              <a:t>|</a:t>
            </a:r>
          </a:p>
          <a:p>
            <a:pPr defTabSz="411480"/>
            <a:r>
              <a:rPr lang="en-US" sz="1600"/>
              <a:t>|Place of the bug</a:t>
            </a:r>
          </a:p>
          <a:p>
            <a:pPr defTabSz="411480"/>
            <a:r>
              <a:rPr lang="en-US" sz="1600"/>
              <a:t>|</a:t>
            </a:r>
          </a:p>
          <a:p>
            <a:pPr defTabSz="411480"/>
            <a:r>
              <a:rPr lang="en-US" sz="1600"/>
              <a:t>|</a:t>
            </a:r>
          </a:p>
          <a:p>
            <a:pPr defTabSz="411480"/>
            <a:r>
              <a:rPr lang="en-US" sz="1600"/>
              <a:t>|</a:t>
            </a:r>
          </a:p>
          <a:p>
            <a:pPr defTabSz="411480"/>
            <a:r>
              <a:rPr lang="en-US" sz="1600"/>
              <a:t>Type of the bug</a:t>
            </a:r>
          </a:p>
          <a:p>
            <a:pPr defTabSz="411480"/>
            <a:r>
              <a:rPr lang="en-US" sz="1600"/>
              <a:t>|</a:t>
            </a:r>
          </a:p>
          <a:p>
            <a:pPr defTabSz="411480"/>
            <a:r>
              <a:rPr lang="en-US" sz="1600"/>
              <a:t>|</a:t>
            </a:r>
          </a:p>
          <a:p>
            <a:pPr defTabSz="411480"/>
            <a:r>
              <a:rPr lang="en-US" sz="1600"/>
              <a:t>|</a:t>
            </a:r>
          </a:p>
          <a:p>
            <a:pPr defTabSz="411480"/>
            <a:r>
              <a:rPr lang="en-US" sz="1600"/>
              <a:t>|found b technique</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r>
              <a:rPr lang="en-US" sz="1600"/>
              <a:t>|differential Testing</a:t>
            </a:r>
          </a:p>
          <a:p>
            <a:pPr defTabSz="411480"/>
            <a:r>
              <a:rPr lang="en-US" sz="1600"/>
              <a:t>|</a:t>
            </a:r>
          </a:p>
          <a:p>
            <a:pPr defTabSz="411480"/>
            <a:r>
              <a:rPr lang="en-US" sz="1600"/>
              <a:t>|</a:t>
            </a:r>
          </a:p>
          <a:p>
            <a:pPr defTabSz="411480"/>
            <a:r>
              <a:rPr lang="en-US" sz="1600"/>
              <a:t>|</a:t>
            </a:r>
          </a:p>
          <a:p>
            <a:pPr defTabSz="411480"/>
            <a:r>
              <a:rPr lang="en-US" sz="1600"/>
              <a:t>|end results</a:t>
            </a: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0" name="TextBox 19">
            <a:extLst>
              <a:ext uri="{FF2B5EF4-FFF2-40B4-BE49-F238E27FC236}">
                <a16:creationId xmlns:a16="http://schemas.microsoft.com/office/drawing/2014/main" id="{BBC23F6A-A397-AD3C-FF32-E0E713B64197}"/>
              </a:ext>
            </a:extLst>
          </p:cNvPr>
          <p:cNvSpPr txBox="1"/>
          <p:nvPr/>
        </p:nvSpPr>
        <p:spPr>
          <a:xfrm>
            <a:off x="11317021" y="13944369"/>
            <a:ext cx="7526215"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Discussion of results</a:t>
            </a:r>
            <a:endParaRPr lang="en-US" sz="1600"/>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t>
            </a:r>
          </a:p>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4" name="TextBox 23">
            <a:extLst>
              <a:ext uri="{FF2B5EF4-FFF2-40B4-BE49-F238E27FC236}">
                <a16:creationId xmlns:a16="http://schemas.microsoft.com/office/drawing/2014/main" id="{9D3D2AE2-A203-970E-B916-396462D79ECD}"/>
              </a:ext>
            </a:extLst>
          </p:cNvPr>
          <p:cNvSpPr txBox="1"/>
          <p:nvPr/>
        </p:nvSpPr>
        <p:spPr>
          <a:xfrm>
            <a:off x="11616983" y="18284447"/>
            <a:ext cx="7526215"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conclusion</a:t>
            </a:r>
            <a:endParaRPr lang="en-US" sz="1600"/>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t>
            </a:r>
          </a:p>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5" name="TextBox 24">
            <a:extLst>
              <a:ext uri="{FF2B5EF4-FFF2-40B4-BE49-F238E27FC236}">
                <a16:creationId xmlns:a16="http://schemas.microsoft.com/office/drawing/2014/main" id="{76944EEF-0201-4349-D69E-DB94CBB721E4}"/>
              </a:ext>
            </a:extLst>
          </p:cNvPr>
          <p:cNvSpPr txBox="1"/>
          <p:nvPr/>
        </p:nvSpPr>
        <p:spPr>
          <a:xfrm>
            <a:off x="11700061" y="22375043"/>
            <a:ext cx="752621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Future work</a:t>
            </a:r>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t>
            </a:r>
          </a:p>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6" name="TextBox 25">
            <a:extLst>
              <a:ext uri="{FF2B5EF4-FFF2-40B4-BE49-F238E27FC236}">
                <a16:creationId xmlns:a16="http://schemas.microsoft.com/office/drawing/2014/main" id="{CC2E958D-CBDA-9359-8A03-6A46FB24FA84}"/>
              </a:ext>
            </a:extLst>
          </p:cNvPr>
          <p:cNvSpPr txBox="1"/>
          <p:nvPr/>
        </p:nvSpPr>
        <p:spPr>
          <a:xfrm>
            <a:off x="11218877" y="24440900"/>
            <a:ext cx="5104857" cy="14465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Acknowledgements</a:t>
            </a: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Although this thesis was finished with a strict planning I put onto myself, it was immensely fun to work on. From the destructive nature of fuzzing bugs to the fascinating topic of constraint solving it all interested me and I had not a single moment where I had to push myself to start working on it. But this thesis would not have been possible without the following people. Firstly, I would like to thank professor dr. Tias Guns for the guidance and the proposal of this fascinating topic, ir. Ignace Bleukx for answering many questions, intensive thesis meetings, proofreading and the cleverness for coming up with the name of CTORM, dr. ir. Jo Devriendt for finding bugs within our bug finder, the rest of the CPMpy-team, Hakan Kjellerstrand for publishing significant amount examples which we used as seeds, friends for proofreading and family for the support during my further studies.</a:t>
            </a: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7" name="TextBox 26">
            <a:extLst>
              <a:ext uri="{FF2B5EF4-FFF2-40B4-BE49-F238E27FC236}">
                <a16:creationId xmlns:a16="http://schemas.microsoft.com/office/drawing/2014/main" id="{D4AFD6FA-1204-B929-DEE4-C681A06F8D31}"/>
              </a:ext>
            </a:extLst>
          </p:cNvPr>
          <p:cNvSpPr txBox="1"/>
          <p:nvPr/>
        </p:nvSpPr>
        <p:spPr>
          <a:xfrm>
            <a:off x="11218877" y="27662077"/>
            <a:ext cx="7526215" cy="16927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References</a:t>
            </a: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Ruben Kindt, Prof. dr. Tias Guns, and Ir. Ignace Bleukx. “Fuzzing constraint</a:t>
            </a:r>
            <a:br>
              <a:rPr lang="en-US" sz="800"/>
            </a:br>
            <a:r>
              <a:rPr lang="en-US" sz="800">
                <a:effectLst/>
                <a:latin typeface="Arial" panose="020B0604020202020204" pitchFamily="34" charset="0"/>
              </a:rPr>
              <a:t>programming languages”. Thesis. KU Leuven, Jan. 9, 2023.</a:t>
            </a:r>
          </a:p>
          <a:p>
            <a:pPr marL="0" marR="0" indent="0" algn="l" defTabSz="411480" rtl="0" fontAlgn="auto" latinLnBrk="0" hangingPunct="0">
              <a:lnSpc>
                <a:spcPct val="100000"/>
              </a:lnSpc>
              <a:spcBef>
                <a:spcPts val="0"/>
              </a:spcBef>
              <a:spcAft>
                <a:spcPts val="0"/>
              </a:spcAft>
              <a:buClrTx/>
              <a:buSzTx/>
              <a:buFontTx/>
              <a:buNone/>
              <a:tabLst/>
            </a:pPr>
            <a:endParaRPr lang="en-US" sz="800">
              <a:latin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Muhammad Numair Mansur et al. “Detecting critical bugs in SMT solvers</a:t>
            </a:r>
            <a:br>
              <a:rPr lang="en-US" sz="800"/>
            </a:br>
            <a:r>
              <a:rPr lang="en-US" sz="800">
                <a:effectLst/>
                <a:latin typeface="Arial" panose="020B0604020202020204" pitchFamily="34" charset="0"/>
              </a:rPr>
              <a:t>using blackbox mutational fuzzing”. In: Proceedings of the 28th ACM Joint</a:t>
            </a:r>
            <a:br>
              <a:rPr lang="en-US" sz="800"/>
            </a:br>
            <a:r>
              <a:rPr lang="en-US" sz="800">
                <a:effectLst/>
                <a:latin typeface="Arial" panose="020B0604020202020204" pitchFamily="34" charset="0"/>
              </a:rPr>
              <a:t>Meeting on European Software Engineering Conference and Symposium on the</a:t>
            </a:r>
            <a:br>
              <a:rPr lang="en-US" sz="800"/>
            </a:br>
            <a:r>
              <a:rPr lang="en-US" sz="800">
                <a:effectLst/>
                <a:latin typeface="Arial" panose="020B0604020202020204" pitchFamily="34" charset="0"/>
              </a:rPr>
              <a:t>Foundations of Software Engineering. 2020, pp. 701–712.</a:t>
            </a:r>
          </a:p>
          <a:p>
            <a:pPr marL="0" marR="0" indent="0" algn="l" defTabSz="411480" rtl="0" fontAlgn="auto" latinLnBrk="0" hangingPunct="0">
              <a:lnSpc>
                <a:spcPct val="100000"/>
              </a:lnSpc>
              <a:spcBef>
                <a:spcPts val="0"/>
              </a:spcBef>
              <a:spcAft>
                <a:spcPts val="0"/>
              </a:spcAft>
              <a:buClrTx/>
              <a:buSzTx/>
              <a:buFontTx/>
              <a:buNone/>
              <a:tabLst/>
            </a:pPr>
            <a:endParaRPr lang="en-US" sz="800">
              <a:latin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Barton P Miller, Louis Fredriksen, and Bryan So. “An empirical study of the</a:t>
            </a:r>
            <a:br>
              <a:rPr lang="en-US" sz="800"/>
            </a:br>
            <a:r>
              <a:rPr lang="en-US" sz="800">
                <a:effectLst/>
                <a:latin typeface="Arial" panose="020B0604020202020204" pitchFamily="34" charset="0"/>
              </a:rPr>
              <a:t>reliability of UNIX utilities”. In: Communications of the ACM 33.12 (1990),</a:t>
            </a:r>
            <a:br>
              <a:rPr lang="en-US" sz="800"/>
            </a:br>
            <a:r>
              <a:rPr lang="en-US" sz="800">
                <a:effectLst/>
                <a:latin typeface="Arial" panose="020B0604020202020204" pitchFamily="34" charset="0"/>
              </a:rPr>
              <a:t>pp. 32–44.</a:t>
            </a: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Tree>
  </p:cSld>
  <p:clrMapOvr>
    <a:masterClrMapping/>
  </p:clrMapOvr>
  <p:transition spd="med"/>
</p:sld>
</file>

<file path=ppt/theme/theme1.xml><?xml version="1.0" encoding="utf-8"?>
<a:theme xmlns:a="http://schemas.openxmlformats.org/drawingml/2006/main" name="VAIOP - Flanders AI Research Program">
  <a:themeElements>
    <a:clrScheme name="VAIOP - Flanders AI Research Program">
      <a:dk1>
        <a:srgbClr val="3C3C3B"/>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VAIOP - Flanders AI Research Program">
  <a:themeElements>
    <a:clrScheme name="VAIOP - Flanders AI Research Program">
      <a:dk1>
        <a:srgbClr val="000000"/>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TotalTime>
  <Words>550</Words>
  <Application>Microsoft Office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Gill Sans Nova</vt:lpstr>
      <vt:lpstr>VAIOP - Flanders AI Research Program</vt:lpstr>
      <vt:lpstr>Fuzz Testing of Constraint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dc:title>
  <dc:creator>ruben kindt</dc:creator>
  <cp:lastModifiedBy>ruben kindt</cp:lastModifiedBy>
  <cp:revision>7</cp:revision>
  <dcterms:modified xsi:type="dcterms:W3CDTF">2022-12-12T21:07:03Z</dcterms:modified>
</cp:coreProperties>
</file>