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28"/>
  </p:notesMasterIdLst>
  <p:handoutMasterIdLst>
    <p:handoutMasterId r:id="rId29"/>
  </p:handoutMasterIdLst>
  <p:sldIdLst>
    <p:sldId id="261" r:id="rId3"/>
    <p:sldId id="270" r:id="rId4"/>
    <p:sldId id="268" r:id="rId5"/>
    <p:sldId id="271" r:id="rId6"/>
    <p:sldId id="282" r:id="rId7"/>
    <p:sldId id="283" r:id="rId8"/>
    <p:sldId id="277" r:id="rId9"/>
    <p:sldId id="284" r:id="rId10"/>
    <p:sldId id="289" r:id="rId11"/>
    <p:sldId id="290" r:id="rId12"/>
    <p:sldId id="285" r:id="rId13"/>
    <p:sldId id="286" r:id="rId14"/>
    <p:sldId id="287" r:id="rId15"/>
    <p:sldId id="295" r:id="rId16"/>
    <p:sldId id="291" r:id="rId17"/>
    <p:sldId id="292" r:id="rId18"/>
    <p:sldId id="293" r:id="rId19"/>
    <p:sldId id="294" r:id="rId20"/>
    <p:sldId id="276" r:id="rId21"/>
    <p:sldId id="279" r:id="rId22"/>
    <p:sldId id="275" r:id="rId23"/>
    <p:sldId id="274" r:id="rId24"/>
    <p:sldId id="278" r:id="rId25"/>
    <p:sldId id="280" r:id="rId26"/>
    <p:sldId id="269" r:id="rId2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16" autoAdjust="0"/>
    <p:restoredTop sz="71703" autoAdjust="0"/>
  </p:normalViewPr>
  <p:slideViewPr>
    <p:cSldViewPr snapToGrid="0" snapToObjects="1">
      <p:cViewPr>
        <p:scale>
          <a:sx n="75" d="100"/>
          <a:sy n="75" d="100"/>
        </p:scale>
        <p:origin x="1542" y="17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uben\Desktop\Thesis\Masterproef-paper\Time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11739214234791"/>
          <c:y val="0.17111880046136102"/>
          <c:w val="0.81363149336275065"/>
          <c:h val="0.6419220953782161"/>
        </c:manualLayout>
      </c:layout>
      <c:lineChart>
        <c:grouping val="standard"/>
        <c:varyColors val="0"/>
        <c:ser>
          <c:idx val="1"/>
          <c:order val="0"/>
          <c:tx>
            <c:v>Gepland</c:v>
          </c:tx>
          <c:spPr>
            <a:ln w="28575" cap="rnd">
              <a:solidFill>
                <a:schemeClr val="accent2"/>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Sheet1!$F$4:$F$30</c:f>
              <c:numCache>
                <c:formatCode>General</c:formatCode>
                <c:ptCount val="27"/>
                <c:pt idx="0">
                  <c:v>30</c:v>
                </c:pt>
                <c:pt idx="1">
                  <c:v>50</c:v>
                </c:pt>
                <c:pt idx="2">
                  <c:v>70</c:v>
                </c:pt>
                <c:pt idx="3">
                  <c:v>90</c:v>
                </c:pt>
                <c:pt idx="4">
                  <c:v>105</c:v>
                </c:pt>
                <c:pt idx="5">
                  <c:v>105</c:v>
                </c:pt>
                <c:pt idx="6">
                  <c:v>130</c:v>
                </c:pt>
                <c:pt idx="7">
                  <c:v>160</c:v>
                </c:pt>
                <c:pt idx="8">
                  <c:v>185</c:v>
                </c:pt>
                <c:pt idx="9">
                  <c:v>215</c:v>
                </c:pt>
                <c:pt idx="10">
                  <c:v>255</c:v>
                </c:pt>
                <c:pt idx="11">
                  <c:v>295</c:v>
                </c:pt>
                <c:pt idx="12">
                  <c:v>311</c:v>
                </c:pt>
                <c:pt idx="13">
                  <c:v>327</c:v>
                </c:pt>
                <c:pt idx="14">
                  <c:v>367</c:v>
                </c:pt>
                <c:pt idx="15">
                  <c:v>402</c:v>
                </c:pt>
                <c:pt idx="16">
                  <c:v>437</c:v>
                </c:pt>
                <c:pt idx="17">
                  <c:v>472</c:v>
                </c:pt>
                <c:pt idx="18">
                  <c:v>507</c:v>
                </c:pt>
                <c:pt idx="19">
                  <c:v>542</c:v>
                </c:pt>
                <c:pt idx="20">
                  <c:v>577</c:v>
                </c:pt>
                <c:pt idx="21">
                  <c:v>612</c:v>
                </c:pt>
                <c:pt idx="22">
                  <c:v>647</c:v>
                </c:pt>
                <c:pt idx="23">
                  <c:v>682</c:v>
                </c:pt>
                <c:pt idx="24">
                  <c:v>702</c:v>
                </c:pt>
                <c:pt idx="25">
                  <c:v>722</c:v>
                </c:pt>
              </c:numCache>
            </c:numRef>
          </c:val>
          <c:smooth val="0"/>
          <c:extLst>
            <c:ext xmlns:c16="http://schemas.microsoft.com/office/drawing/2014/chart" uri="{C3380CC4-5D6E-409C-BE32-E72D297353CC}">
              <c16:uniqueId val="{00000000-C4DE-4B90-946E-848F0BD3D8AF}"/>
            </c:ext>
          </c:extLst>
        </c:ser>
        <c:ser>
          <c:idx val="0"/>
          <c:order val="1"/>
          <c:tx>
            <c:v>Reeds gedaan</c:v>
          </c:tx>
          <c:spPr>
            <a:ln w="28575" cap="rnd">
              <a:solidFill>
                <a:schemeClr val="accent1"/>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Sheet1!$G$4:$G$30</c:f>
              <c:numCache>
                <c:formatCode>General</c:formatCode>
                <c:ptCount val="27"/>
                <c:pt idx="0">
                  <c:v>37</c:v>
                </c:pt>
                <c:pt idx="1">
                  <c:v>63</c:v>
                </c:pt>
                <c:pt idx="2">
                  <c:v>83</c:v>
                </c:pt>
                <c:pt idx="3">
                  <c:v>109</c:v>
                </c:pt>
                <c:pt idx="4">
                  <c:v>115</c:v>
                </c:pt>
                <c:pt idx="5">
                  <c:v>115</c:v>
                </c:pt>
                <c:pt idx="6">
                  <c:v>140</c:v>
                </c:pt>
                <c:pt idx="7">
                  <c:v>174</c:v>
                </c:pt>
                <c:pt idx="8">
                  <c:v>200</c:v>
                </c:pt>
                <c:pt idx="9">
                  <c:v>235</c:v>
                </c:pt>
                <c:pt idx="10">
                  <c:v>278</c:v>
                </c:pt>
                <c:pt idx="11">
                  <c:v>311</c:v>
                </c:pt>
                <c:pt idx="12">
                  <c:v>330</c:v>
                </c:pt>
                <c:pt idx="13">
                  <c:v>367</c:v>
                </c:pt>
                <c:pt idx="14">
                  <c:v>411</c:v>
                </c:pt>
                <c:pt idx="15">
                  <c:v>450</c:v>
                </c:pt>
                <c:pt idx="16">
                  <c:v>489</c:v>
                </c:pt>
                <c:pt idx="17">
                  <c:v>532</c:v>
                </c:pt>
                <c:pt idx="18">
                  <c:v>557</c:v>
                </c:pt>
                <c:pt idx="19">
                  <c:v>610</c:v>
                </c:pt>
                <c:pt idx="20">
                  <c:v>645</c:v>
                </c:pt>
                <c:pt idx="21">
                  <c:v>657</c:v>
                </c:pt>
                <c:pt idx="22">
                  <c:v>657</c:v>
                </c:pt>
                <c:pt idx="23">
                  <c:v>657</c:v>
                </c:pt>
                <c:pt idx="24">
                  <c:v>657</c:v>
                </c:pt>
                <c:pt idx="25">
                  <c:v>657</c:v>
                </c:pt>
              </c:numCache>
            </c:numRef>
          </c:val>
          <c:smooth val="0"/>
          <c:extLst>
            <c:ext xmlns:c16="http://schemas.microsoft.com/office/drawing/2014/chart" uri="{C3380CC4-5D6E-409C-BE32-E72D297353CC}">
              <c16:uniqueId val="{00000001-C4DE-4B90-946E-848F0BD3D8AF}"/>
            </c:ext>
          </c:extLst>
        </c:ser>
        <c:dLbls>
          <c:showLegendKey val="0"/>
          <c:showVal val="0"/>
          <c:showCatName val="0"/>
          <c:showSerName val="0"/>
          <c:showPercent val="0"/>
          <c:showBubbleSize val="0"/>
        </c:dLbls>
        <c:smooth val="0"/>
        <c:axId val="1327462400"/>
        <c:axId val="1327462816"/>
        <c:extLst>
          <c:ext xmlns:c15="http://schemas.microsoft.com/office/drawing/2012/chart" uri="{02D57815-91ED-43cb-92C2-25804820EDAC}">
            <c15:filteredLineSeries>
              <c15:ser>
                <c:idx val="2"/>
                <c:order val="2"/>
                <c:spPr>
                  <a:ln w="28575" cap="rnd">
                    <a:solidFill>
                      <a:schemeClr val="accent3"/>
                    </a:solidFill>
                    <a:round/>
                  </a:ln>
                  <a:effectLst/>
                </c:spPr>
                <c:marker>
                  <c:symbol val="none"/>
                </c:marker>
                <c:cat>
                  <c:numRef>
                    <c:extLst>
                      <c:ext uri="{02D57815-91ED-43cb-92C2-25804820EDAC}">
                        <c15:formulaRef>
                          <c15:sqref>Sheet1!$B$4:$B$30</c15:sqref>
                        </c15:formulaRef>
                      </c:ext>
                    </c:extLst>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extLst>
                      <c:ext uri="{02D57815-91ED-43cb-92C2-25804820EDAC}">
                        <c15:formulaRef>
                          <c15:sqref>Sheet1!$H$4:$H$30</c15:sqref>
                        </c15:formulaRef>
                      </c:ext>
                    </c:extLst>
                    <c:numCache>
                      <c:formatCode>General</c:formatCode>
                      <c:ptCount val="2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smooth val="0"/>
                <c:extLst>
                  <c:ext xmlns:c16="http://schemas.microsoft.com/office/drawing/2014/chart" uri="{C3380CC4-5D6E-409C-BE32-E72D297353CC}">
                    <c16:uniqueId val="{00000002-C4DE-4B90-946E-848F0BD3D8AF}"/>
                  </c:ext>
                </c:extLst>
              </c15:ser>
            </c15:filteredLineSeries>
          </c:ext>
        </c:extLst>
      </c:lineChart>
      <c:dateAx>
        <c:axId val="1327462400"/>
        <c:scaling>
          <c:orientation val="minMax"/>
          <c:max val="44938"/>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1500000" spcFirstLastPara="1" vertOverflow="ellipsis"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327462816"/>
        <c:crosses val="autoZero"/>
        <c:auto val="1"/>
        <c:lblOffset val="100"/>
        <c:baseTimeUnit val="days"/>
        <c:majorUnit val="10"/>
        <c:majorTimeUnit val="days"/>
      </c:dateAx>
      <c:valAx>
        <c:axId val="1327462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Uur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27462400"/>
        <c:crosses val="autoZero"/>
        <c:crossBetween val="between"/>
      </c:valAx>
      <c:spPr>
        <a:noFill/>
        <a:ln>
          <a:noFill/>
        </a:ln>
        <a:effectLst/>
      </c:spPr>
    </c:plotArea>
    <c:legend>
      <c:legendPos val="r"/>
      <c:layout>
        <c:manualLayout>
          <c:xMode val="edge"/>
          <c:yMode val="edge"/>
          <c:x val="0.12693299737532809"/>
          <c:y val="0.17321744816500015"/>
          <c:w val="0.15508405234670625"/>
          <c:h val="0.1240702678963548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14-12-2022</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14-12-2022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Goedemiddag Ik ben Ruben en ik kom vandaag uitleggen waarom ik </a:t>
            </a:r>
            <a:r>
              <a:rPr lang="nl-BE" noProof="0" dirty="0" err="1"/>
              <a:t>Fuzz</a:t>
            </a:r>
            <a:r>
              <a:rPr lang="nl-BE" noProof="0" dirty="0"/>
              <a:t>-, </a:t>
            </a:r>
            <a:r>
              <a:rPr lang="nl-BE" noProof="0" dirty="0" err="1"/>
              <a:t>differentieell</a:t>
            </a:r>
            <a:r>
              <a:rPr lang="nl-BE" noProof="0" dirty="0"/>
              <a:t>- en </a:t>
            </a:r>
            <a:r>
              <a:rPr lang="nl-BE" noProof="0" dirty="0" err="1"/>
              <a:t>Metamorphisch</a:t>
            </a:r>
            <a:r>
              <a:rPr lang="nl-BE" noProof="0" dirty="0"/>
              <a:t> op CPMpy ga toepassen</a:t>
            </a:r>
          </a:p>
        </p:txBody>
      </p:sp>
      <p:sp>
        <p:nvSpPr>
          <p:cNvPr id="4" name="Slide Number Placeholder 3"/>
          <p:cNvSpPr>
            <a:spLocks noGrp="1"/>
          </p:cNvSpPr>
          <p:nvPr>
            <p:ph type="sldNum" sz="quarter" idx="5"/>
          </p:nvPr>
        </p:nvSpPr>
        <p:spPr/>
        <p:txBody>
          <a:bodyPr/>
          <a:lstStyle/>
          <a:p>
            <a:fld id="{8954E32A-327F-AF4B-8E1F-209FBF93D26D}" type="slidenum">
              <a:rPr lang="nl-NL" smtClean="0"/>
              <a:t>1</a:t>
            </a:fld>
            <a:endParaRPr lang="nl-NL"/>
          </a:p>
        </p:txBody>
      </p:sp>
    </p:spTree>
    <p:extLst>
      <p:ext uri="{BB962C8B-B14F-4D97-AF65-F5344CB8AC3E}">
        <p14:creationId xmlns:p14="http://schemas.microsoft.com/office/powerpoint/2010/main" val="2390809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die manieren die we hebben onderzocht is </a:t>
            </a:r>
            <a:r>
              <a:rPr lang="nl-BE" dirty="0" err="1"/>
              <a:t>Fuzz</a:t>
            </a:r>
            <a:r>
              <a:rPr lang="nl-BE" dirty="0"/>
              <a:t> testen de eerste, </a:t>
            </a:r>
            <a:r>
              <a:rPr lang="nl-BE" dirty="0" err="1"/>
              <a:t>Fuzz</a:t>
            </a:r>
            <a:r>
              <a:rPr lang="nl-BE" dirty="0"/>
              <a:t> testen of </a:t>
            </a:r>
            <a:r>
              <a:rPr lang="nl-BE" dirty="0" err="1"/>
              <a:t>fuzzing</a:t>
            </a:r>
            <a:r>
              <a:rPr lang="nl-BE" dirty="0"/>
              <a:t> testen gaat rond het </a:t>
            </a:r>
            <a:r>
              <a:rPr lang="nl-BE" b="1" u="sng" dirty="0"/>
              <a:t>automatisch</a:t>
            </a:r>
            <a:r>
              <a:rPr lang="nl-BE" dirty="0"/>
              <a:t> testen van een programma door middel van willekeurige </a:t>
            </a:r>
            <a:r>
              <a:rPr lang="nl-BE" dirty="0" err="1"/>
              <a:t>inpput</a:t>
            </a:r>
            <a:endParaRPr lang="nl-BE" dirty="0"/>
          </a:p>
          <a:p>
            <a:endParaRPr lang="nl-BE" dirty="0"/>
          </a:p>
          <a:p>
            <a:r>
              <a:rPr lang="nl-BE" dirty="0"/>
              <a:t>Constraint </a:t>
            </a:r>
            <a:r>
              <a:rPr lang="nl-BE" dirty="0" err="1"/>
              <a:t>programming</a:t>
            </a:r>
            <a:r>
              <a:rPr lang="nl-BE" dirty="0"/>
              <a:t> talen laten diep geneste expressies toe, hierdoor komen unieke samenstellingen voor die mogelijks nog niet ge test zijn geweest. En dit is waar fuzzers in </a:t>
            </a:r>
            <a:r>
              <a:rPr lang="nl-BE" dirty="0" err="1"/>
              <a:t>uitlblinken</a:t>
            </a:r>
            <a:r>
              <a:rPr lang="nl-BE" dirty="0"/>
              <a:t> die kunnen nieuwe ongeziene samenstellingen creëren en ook testen. Iets wat best geautomatiseerd kan worden.</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Dit laatste is een techniek dat origineel willekeurige input gaf en keek of het programma crashte, tegenwoordig creëert </a:t>
            </a:r>
            <a:r>
              <a:rPr lang="nl-BE" dirty="0" err="1"/>
              <a:t>fuzzing</a:t>
            </a:r>
            <a:r>
              <a:rPr lang="nl-BE" dirty="0"/>
              <a:t> slimmere input in om ook dieper te kunnen testen, want woorden genereren </a:t>
            </a:r>
            <a:r>
              <a:rPr lang="nl-BE" dirty="0">
                <a:effectLst/>
                <a:latin typeface="Arial" panose="020B0604020202020204" pitchFamily="34" charset="0"/>
              </a:rPr>
              <a:t>van uniform willekeurige gekozen ASCII symbolen een kans van een half </a:t>
            </a:r>
            <a:r>
              <a:rPr lang="nl-BE" dirty="0"/>
              <a:t>Quadriljoen om het woord “</a:t>
            </a:r>
            <a:r>
              <a:rPr lang="nl-BE" dirty="0" err="1">
                <a:effectLst/>
                <a:latin typeface="Arial" panose="020B0604020202020204" pitchFamily="34" charset="0"/>
              </a:rPr>
              <a:t>Fuzzing</a:t>
            </a:r>
            <a:r>
              <a:rPr lang="nl-BE" dirty="0">
                <a:effectLst/>
                <a:latin typeface="Arial" panose="020B0604020202020204" pitchFamily="34" charset="0"/>
              </a:rPr>
              <a:t>” dus bij langere input werkt de oude techniek niet</a:t>
            </a:r>
            <a:endParaRPr lang="nl-BE" dirty="0"/>
          </a:p>
          <a:p>
            <a:endParaRPr lang="nl-BE" dirty="0"/>
          </a:p>
          <a:p>
            <a:endParaRPr lang="nl-BE" dirty="0"/>
          </a:p>
          <a:p>
            <a:endParaRPr lang="nl-BE" dirty="0"/>
          </a:p>
          <a:p>
            <a:r>
              <a:rPr lang="nl-BE" dirty="0"/>
              <a:t>Al gebruikt om </a:t>
            </a:r>
            <a:r>
              <a:rPr lang="nl-BE" dirty="0" err="1"/>
              <a:t>Satisfiability</a:t>
            </a:r>
            <a:r>
              <a:rPr lang="nl-BE" dirty="0"/>
              <a:t> modulo </a:t>
            </a:r>
            <a:r>
              <a:rPr lang="nl-BE" dirty="0" err="1"/>
              <a:t>theories</a:t>
            </a:r>
            <a:r>
              <a:rPr lang="nl-BE" dirty="0"/>
              <a:t> te </a:t>
            </a:r>
            <a:r>
              <a:rPr lang="nl-BE" dirty="0" err="1"/>
              <a:t>fuzzen</a:t>
            </a:r>
            <a:r>
              <a:rPr lang="nl-BE" dirty="0"/>
              <a:t> door </a:t>
            </a:r>
            <a:r>
              <a:rPr lang="en-US" dirty="0">
                <a:effectLst/>
                <a:latin typeface="Arial" panose="020B0604020202020204" pitchFamily="34" charset="0"/>
              </a:rPr>
              <a:t>Muhammad </a:t>
            </a:r>
            <a:r>
              <a:rPr lang="en-US" dirty="0" err="1">
                <a:effectLst/>
                <a:latin typeface="Arial" panose="020B0604020202020204" pitchFamily="34" charset="0"/>
              </a:rPr>
              <a:t>waarbij</a:t>
            </a:r>
            <a:r>
              <a:rPr lang="en-US" dirty="0">
                <a:effectLst/>
                <a:latin typeface="Arial" panose="020B0604020202020204" pitchFamily="34" charset="0"/>
              </a:rPr>
              <a:t> ze </a:t>
            </a:r>
            <a:r>
              <a:rPr lang="en-US" dirty="0" err="1">
                <a:effectLst/>
                <a:latin typeface="Arial" panose="020B0604020202020204" pitchFamily="34" charset="0"/>
              </a:rPr>
              <a:t>meerdere</a:t>
            </a:r>
            <a:r>
              <a:rPr lang="en-US" dirty="0">
                <a:effectLst/>
                <a:latin typeface="Arial" panose="020B0604020202020204" pitchFamily="34" charset="0"/>
              </a:rPr>
              <a:t> </a:t>
            </a:r>
            <a:r>
              <a:rPr lang="en-US" dirty="0" err="1">
                <a:effectLst/>
                <a:latin typeface="Arial" panose="020B0604020202020204" pitchFamily="34" charset="0"/>
              </a:rPr>
              <a:t>fouten</a:t>
            </a:r>
            <a:r>
              <a:rPr lang="en-US" dirty="0">
                <a:effectLst/>
                <a:latin typeface="Arial" panose="020B0604020202020204" pitchFamily="34" charset="0"/>
              </a:rPr>
              <a:t> </a:t>
            </a:r>
            <a:r>
              <a:rPr lang="en-US" dirty="0" err="1">
                <a:effectLst/>
                <a:latin typeface="Arial" panose="020B0604020202020204" pitchFamily="34" charset="0"/>
              </a:rPr>
              <a:t>vonden</a:t>
            </a:r>
            <a:r>
              <a:rPr lang="en-US" dirty="0">
                <a:effectLst/>
                <a:latin typeface="Arial" panose="020B0604020202020204" pitchFamily="34" charset="0"/>
              </a:rPr>
              <a:t> in de solvers. </a:t>
            </a:r>
            <a:r>
              <a:rPr lang="en-US" dirty="0" err="1">
                <a:effectLst/>
                <a:latin typeface="Arial" panose="020B0604020202020204" pitchFamily="34" charset="0"/>
              </a:rPr>
              <a:t>Deze</a:t>
            </a:r>
            <a:r>
              <a:rPr lang="en-US" dirty="0">
                <a:effectLst/>
                <a:latin typeface="Arial" panose="020B0604020202020204" pitchFamily="34" charset="0"/>
              </a:rPr>
              <a:t> </a:t>
            </a:r>
            <a:r>
              <a:rPr lang="en-US" dirty="0" err="1">
                <a:effectLst/>
                <a:latin typeface="Arial" panose="020B0604020202020204" pitchFamily="34" charset="0"/>
              </a:rPr>
              <a:t>techniek</a:t>
            </a:r>
            <a:r>
              <a:rPr lang="en-US" dirty="0">
                <a:effectLst/>
                <a:latin typeface="Arial" panose="020B0604020202020204" pitchFamily="34" charset="0"/>
              </a:rPr>
              <a:t> </a:t>
            </a:r>
            <a:r>
              <a:rPr lang="en-US" dirty="0" err="1">
                <a:effectLst/>
                <a:latin typeface="Arial" panose="020B0604020202020204" pitchFamily="34" charset="0"/>
              </a:rPr>
              <a:t>hebben</a:t>
            </a:r>
            <a:r>
              <a:rPr lang="en-US" dirty="0">
                <a:effectLst/>
                <a:latin typeface="Arial" panose="020B0604020202020204" pitchFamily="34" charset="0"/>
              </a:rPr>
              <a:t> </a:t>
            </a:r>
            <a:r>
              <a:rPr lang="en-US" dirty="0" err="1">
                <a:effectLst/>
                <a:latin typeface="Arial" panose="020B0604020202020204" pitchFamily="34" charset="0"/>
              </a:rPr>
              <a:t>wij</a:t>
            </a:r>
            <a:r>
              <a:rPr lang="en-US" dirty="0">
                <a:effectLst/>
                <a:latin typeface="Arial" panose="020B0604020202020204" pitchFamily="34" charset="0"/>
              </a:rPr>
              <a:t> </a:t>
            </a:r>
            <a:r>
              <a:rPr lang="en-US" dirty="0" err="1">
                <a:effectLst/>
                <a:latin typeface="Arial" panose="020B0604020202020204" pitchFamily="34" charset="0"/>
              </a:rPr>
              <a:t>omgevormd</a:t>
            </a:r>
            <a:r>
              <a:rPr lang="en-US" dirty="0">
                <a:effectLst/>
                <a:latin typeface="Arial" panose="020B0604020202020204" pitchFamily="34" charset="0"/>
              </a:rPr>
              <a:t> tot </a:t>
            </a:r>
            <a:r>
              <a:rPr lang="en-US" dirty="0" err="1">
                <a:effectLst/>
                <a:latin typeface="Arial" panose="020B0604020202020204" pitchFamily="34" charset="0"/>
              </a:rPr>
              <a:t>een</a:t>
            </a:r>
            <a:r>
              <a:rPr lang="en-US" dirty="0">
                <a:effectLst/>
                <a:latin typeface="Arial" panose="020B0604020202020204" pitchFamily="34" charset="0"/>
              </a:rPr>
              <a:t> fuzzer die CPMpy </a:t>
            </a:r>
            <a:r>
              <a:rPr lang="en-US" dirty="0" err="1">
                <a:effectLst/>
                <a:latin typeface="Arial" panose="020B0604020202020204" pitchFamily="34" charset="0"/>
              </a:rPr>
              <a:t>kon</a:t>
            </a:r>
            <a:r>
              <a:rPr lang="en-US" dirty="0">
                <a:effectLst/>
                <a:latin typeface="Arial" panose="020B0604020202020204" pitchFamily="34" charset="0"/>
              </a:rPr>
              <a:t> </a:t>
            </a:r>
            <a:r>
              <a:rPr lang="en-US" dirty="0" err="1">
                <a:effectLst/>
                <a:latin typeface="Arial" panose="020B0604020202020204" pitchFamily="34" charset="0"/>
              </a:rPr>
              <a:t>fuzzen</a:t>
            </a:r>
            <a:endParaRPr lang="nl-BE" dirty="0"/>
          </a:p>
          <a:p>
            <a:r>
              <a:rPr lang="nl-BE" dirty="0"/>
              <a:t> </a:t>
            </a:r>
          </a:p>
        </p:txBody>
      </p:sp>
      <p:sp>
        <p:nvSpPr>
          <p:cNvPr id="4" name="Slide Number Placeholder 3"/>
          <p:cNvSpPr>
            <a:spLocks noGrp="1"/>
          </p:cNvSpPr>
          <p:nvPr>
            <p:ph type="sldNum" sz="quarter" idx="5"/>
          </p:nvPr>
        </p:nvSpPr>
        <p:spPr/>
        <p:txBody>
          <a:bodyPr/>
          <a:lstStyle/>
          <a:p>
            <a:fld id="{8954E32A-327F-AF4B-8E1F-209FBF93D26D}" type="slidenum">
              <a:rPr lang="nl-NL" smtClean="0"/>
              <a:t>10</a:t>
            </a:fld>
            <a:endParaRPr lang="nl-NL"/>
          </a:p>
        </p:txBody>
      </p:sp>
    </p:spTree>
    <p:extLst>
      <p:ext uri="{BB962C8B-B14F-4D97-AF65-F5344CB8AC3E}">
        <p14:creationId xmlns:p14="http://schemas.microsoft.com/office/powerpoint/2010/main" val="3483809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metamorphic</a:t>
            </a:r>
            <a:r>
              <a:rPr lang="nl-BE" dirty="0"/>
              <a:t> testen onze tweede techniek werkt analoog aan CTORM, maar hier zijn we niet beperkt tot wat STORM had </a:t>
            </a:r>
            <a:r>
              <a:rPr lang="nl-BE" dirty="0" err="1"/>
              <a:t>geïmplmenteerd</a:t>
            </a:r>
            <a:r>
              <a:rPr lang="nl-BE" dirty="0"/>
              <a:t> qua wijzigingen aan de </a:t>
            </a:r>
            <a:r>
              <a:rPr lang="nl-BE" dirty="0" err="1"/>
              <a:t>seeds</a:t>
            </a:r>
            <a:r>
              <a:rPr lang="nl-BE" dirty="0"/>
              <a:t> en hebben we er zelf verzonnen</a:t>
            </a:r>
          </a:p>
          <a:p>
            <a:endParaRPr lang="nl-BE" dirty="0"/>
          </a:p>
          <a:p>
            <a:r>
              <a:rPr lang="nl-BE" dirty="0"/>
              <a:t>30 relaties, allemaal lijken ze nutteloos maar door er een aantal op een rij toe te passen bekomen we complexe samenstellingen</a:t>
            </a:r>
          </a:p>
          <a:p>
            <a:endParaRPr lang="nl-BE" dirty="0"/>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11</a:t>
            </a:fld>
            <a:endParaRPr lang="nl-NL"/>
          </a:p>
        </p:txBody>
      </p:sp>
    </p:spTree>
    <p:extLst>
      <p:ext uri="{BB962C8B-B14F-4D97-AF65-F5344CB8AC3E}">
        <p14:creationId xmlns:p14="http://schemas.microsoft.com/office/powerpoint/2010/main" val="2355188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Bij onze laatste gebruikte techniek gebruiken we iets vrij simpel, we hebben </a:t>
            </a:r>
            <a:r>
              <a:rPr lang="nl-BE" dirty="0" err="1"/>
              <a:t>seeds</a:t>
            </a:r>
            <a:r>
              <a:rPr lang="nl-BE" dirty="0"/>
              <a:t> die we kunnen gebruiken om te testen ook hebben we meerdere </a:t>
            </a:r>
            <a:r>
              <a:rPr lang="nl-BE" dirty="0" err="1"/>
              <a:t>solvers</a:t>
            </a:r>
            <a:r>
              <a:rPr lang="nl-BE" dirty="0"/>
              <a:t> die we kunnen vergelijken</a:t>
            </a:r>
          </a:p>
        </p:txBody>
      </p:sp>
      <p:sp>
        <p:nvSpPr>
          <p:cNvPr id="4" name="Slide Number Placeholder 3"/>
          <p:cNvSpPr>
            <a:spLocks noGrp="1"/>
          </p:cNvSpPr>
          <p:nvPr>
            <p:ph type="sldNum" sz="quarter" idx="5"/>
          </p:nvPr>
        </p:nvSpPr>
        <p:spPr/>
        <p:txBody>
          <a:bodyPr/>
          <a:lstStyle/>
          <a:p>
            <a:fld id="{8954E32A-327F-AF4B-8E1F-209FBF93D26D}" type="slidenum">
              <a:rPr lang="nl-NL" smtClean="0"/>
              <a:t>12</a:t>
            </a:fld>
            <a:endParaRPr lang="nl-NL"/>
          </a:p>
        </p:txBody>
      </p:sp>
    </p:spTree>
    <p:extLst>
      <p:ext uri="{BB962C8B-B14F-4D97-AF65-F5344CB8AC3E}">
        <p14:creationId xmlns:p14="http://schemas.microsoft.com/office/powerpoint/2010/main" val="92579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alldifferent schrijven in constraint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13</a:t>
            </a:fld>
            <a:endParaRPr lang="nl-NL"/>
          </a:p>
        </p:txBody>
      </p:sp>
    </p:spTree>
    <p:extLst>
      <p:ext uri="{BB962C8B-B14F-4D97-AF65-F5344CB8AC3E}">
        <p14:creationId xmlns:p14="http://schemas.microsoft.com/office/powerpoint/2010/main" val="2049160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Omdat ik al een stuk verder zit dan de gemiddelde student heb ik hier ook al mijn onderzoeksvragen te gevoegd </a:t>
            </a:r>
          </a:p>
          <a:p>
            <a:r>
              <a:rPr lang="nl-BE" dirty="0"/>
              <a:t>De eerste 3 kijken naar de verschillen tussen de gebruikte technieken: </a:t>
            </a:r>
          </a:p>
          <a:p>
            <a:endParaRPr lang="nl-BE" dirty="0"/>
          </a:p>
          <a:p>
            <a:r>
              <a:rPr lang="nl-BE" dirty="0"/>
              <a:t>En de laatste 2 onderzoeksvragen gaan meer richting de classificatie van de bugs: hoe erg zijn ze en wat zijn de oorzaken</a:t>
            </a:r>
          </a:p>
          <a:p>
            <a:endParaRPr lang="nl-BE" dirty="0"/>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14</a:t>
            </a:fld>
            <a:endParaRPr lang="nl-NL"/>
          </a:p>
        </p:txBody>
      </p:sp>
    </p:spTree>
    <p:extLst>
      <p:ext uri="{BB962C8B-B14F-4D97-AF65-F5344CB8AC3E}">
        <p14:creationId xmlns:p14="http://schemas.microsoft.com/office/powerpoint/2010/main" val="1115050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alldifferent schrijven in constraint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15</a:t>
            </a:fld>
            <a:endParaRPr lang="nl-NL"/>
          </a:p>
        </p:txBody>
      </p:sp>
    </p:spTree>
    <p:extLst>
      <p:ext uri="{BB962C8B-B14F-4D97-AF65-F5344CB8AC3E}">
        <p14:creationId xmlns:p14="http://schemas.microsoft.com/office/powerpoint/2010/main" val="2235894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alldifferent schrijven in constraint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16</a:t>
            </a:fld>
            <a:endParaRPr lang="nl-NL"/>
          </a:p>
        </p:txBody>
      </p:sp>
    </p:spTree>
    <p:extLst>
      <p:ext uri="{BB962C8B-B14F-4D97-AF65-F5344CB8AC3E}">
        <p14:creationId xmlns:p14="http://schemas.microsoft.com/office/powerpoint/2010/main" val="3257750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alldifferent schrijven in constraint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17</a:t>
            </a:fld>
            <a:endParaRPr lang="nl-NL"/>
          </a:p>
        </p:txBody>
      </p:sp>
    </p:spTree>
    <p:extLst>
      <p:ext uri="{BB962C8B-B14F-4D97-AF65-F5344CB8AC3E}">
        <p14:creationId xmlns:p14="http://schemas.microsoft.com/office/powerpoint/2010/main" val="1906672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alldifferent schrijven in constraint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18</a:t>
            </a:fld>
            <a:endParaRPr lang="nl-NL"/>
          </a:p>
        </p:txBody>
      </p:sp>
    </p:spTree>
    <p:extLst>
      <p:ext uri="{BB962C8B-B14F-4D97-AF65-F5344CB8AC3E}">
        <p14:creationId xmlns:p14="http://schemas.microsoft.com/office/powerpoint/2010/main" val="228470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Omdat ik al een stuk verder zit dan de gemiddelde student heb ik hier ook al mijn onderzoeksvragen te gevoegd </a:t>
            </a:r>
          </a:p>
          <a:p>
            <a:r>
              <a:rPr lang="nl-BE" dirty="0"/>
              <a:t>De eerste vier hebben de focus rond de technieken met de eerste drie de verschillen tussen de gebruikte technieken en de vierde dieper kijken welke operatie bugs heeft ontdekt</a:t>
            </a:r>
          </a:p>
          <a:p>
            <a:r>
              <a:rPr lang="nl-BE" dirty="0"/>
              <a:t>De vijfde gaat vanuit een andere hoek kijken </a:t>
            </a:r>
            <a:r>
              <a:rPr lang="nl-BE" b="1" dirty="0"/>
              <a:t>waar</a:t>
            </a:r>
            <a:r>
              <a:rPr lang="nl-BE" dirty="0"/>
              <a:t> we bugs hebben gevonden </a:t>
            </a:r>
            <a:r>
              <a:rPr lang="nl-BE" dirty="0" err="1"/>
              <a:t>ipv</a:t>
            </a:r>
            <a:r>
              <a:rPr lang="nl-BE" dirty="0"/>
              <a:t> hoe</a:t>
            </a:r>
          </a:p>
          <a:p>
            <a:endParaRPr lang="nl-BE" dirty="0"/>
          </a:p>
          <a:p>
            <a:r>
              <a:rPr lang="nl-BE" dirty="0"/>
              <a:t>En de laatste 3 onderzoeksvragen gaan meer richting de classificatie van de bugs: hoe erg zijn ze, wat zijn de oorzaken, welke type van bug is het?</a:t>
            </a:r>
          </a:p>
          <a:p>
            <a:endParaRPr lang="nl-BE" dirty="0"/>
          </a:p>
          <a:p>
            <a:endParaRPr lang="nl-BE" dirty="0"/>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19</a:t>
            </a:fld>
            <a:endParaRPr lang="nl-NL"/>
          </a:p>
        </p:txBody>
      </p:sp>
    </p:spTree>
    <p:extLst>
      <p:ext uri="{BB962C8B-B14F-4D97-AF65-F5344CB8AC3E}">
        <p14:creationId xmlns:p14="http://schemas.microsoft.com/office/powerpoint/2010/main" val="1170798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Ik denk dat iedereen in de zaal CPMpy wel kent dus die uitleg ga ik achterwegen laten anders laat iets weten.</a:t>
            </a:r>
          </a:p>
          <a:p>
            <a:r>
              <a:rPr lang="nl-BE" sz="100" b="0" dirty="0"/>
              <a:t>Skip </a:t>
            </a:r>
            <a:r>
              <a:rPr lang="nl-BE" sz="100" b="0" dirty="0" err="1"/>
              <a:t>cpmpy</a:t>
            </a:r>
            <a:r>
              <a:rPr lang="nl-BE" sz="100" b="0" dirty="0"/>
              <a:t> uitleg: CPMpy is een modeleer en programmeertaal voor het oplossen van wiskundige en logische beperkingen met ondersteuning voor python en gebaseerd op </a:t>
            </a:r>
            <a:r>
              <a:rPr lang="nl-BE" sz="100" b="0" dirty="0" err="1"/>
              <a:t>numpy</a:t>
            </a:r>
            <a:r>
              <a:rPr lang="nl-BE" sz="100" b="0" dirty="0"/>
              <a:t>, </a:t>
            </a:r>
            <a:endParaRPr lang="nl-BE" sz="800" b="0" dirty="0"/>
          </a:p>
          <a:p>
            <a:endParaRPr lang="nl-BE" sz="700" dirty="0"/>
          </a:p>
          <a:p>
            <a:r>
              <a:rPr lang="nl-BE" sz="700" dirty="0"/>
              <a:t>Het is een masterproef met bugs in het centrum is het handig om te weten wat we definiëren als een bug (wij gaan dit definiëren als alle ongewenste gedragingen van een programma) een crash, vasthangen, en zeker ook de kritieke bugs zoals verkeerdelijk unsat of </a:t>
            </a:r>
            <a:r>
              <a:rPr lang="nl-BE" sz="700" dirty="0" err="1"/>
              <a:t>sat</a:t>
            </a:r>
            <a:r>
              <a:rPr lang="nl-BE" sz="700" dirty="0"/>
              <a:t> geven of verkeerde modeleren geven wat voor de gebruiker veel moeilijker is om te detecteren dat er iets mis gaat</a:t>
            </a:r>
            <a:endParaRPr lang="nl-BE" dirty="0"/>
          </a:p>
          <a:p>
            <a:endParaRPr lang="nl-BE" dirty="0"/>
          </a:p>
          <a:p>
            <a:r>
              <a:rPr lang="nl-BE" dirty="0"/>
              <a:t>Momenteel zijn er veel verschillende manieren om bugs te vinden van code reviews, manual tests, unit tests, regressie testen tot </a:t>
            </a:r>
            <a:r>
              <a:rPr lang="nl-BE" dirty="0" err="1"/>
              <a:t>fuzzing</a:t>
            </a:r>
            <a:r>
              <a:rPr lang="nl-BE" dirty="0"/>
              <a:t>. Dit laatste is een techniek dat origineel willekeurige input gaf en keek of het programma crashte, tegenwoordig creëert </a:t>
            </a:r>
            <a:r>
              <a:rPr lang="nl-BE" dirty="0" err="1"/>
              <a:t>fuzzing</a:t>
            </a:r>
            <a:r>
              <a:rPr lang="nl-BE" dirty="0"/>
              <a:t> slimmere input in om ook dieper te kunnen testen, want woorden genereren </a:t>
            </a:r>
            <a:r>
              <a:rPr lang="nl-BE" dirty="0">
                <a:effectLst/>
                <a:latin typeface="Arial" panose="020B0604020202020204" pitchFamily="34" charset="0"/>
              </a:rPr>
              <a:t>van uniform willekeurige gekozen ASCII symbolen een kans van een half </a:t>
            </a:r>
            <a:r>
              <a:rPr lang="nl-BE" dirty="0"/>
              <a:t>Quadriljoen om het woord “</a:t>
            </a:r>
            <a:r>
              <a:rPr lang="nl-BE" dirty="0" err="1">
                <a:effectLst/>
                <a:latin typeface="Arial" panose="020B0604020202020204" pitchFamily="34" charset="0"/>
              </a:rPr>
              <a:t>Fuzzing</a:t>
            </a:r>
            <a:r>
              <a:rPr lang="nl-BE" dirty="0">
                <a:effectLst/>
                <a:latin typeface="Arial" panose="020B0604020202020204" pitchFamily="34" charset="0"/>
              </a:rPr>
              <a:t>” dus bij langere input werkt de oude techniek niet</a:t>
            </a:r>
            <a:endParaRPr lang="nl-BE" dirty="0"/>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Omdat het zoeken achter bugs vaak veel tijd in beslag neemt kijken we vaak naar de automatische manier om bugs te zoeken om ons werk te verlichten.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a:t>
            </a:fld>
            <a:endParaRPr lang="nl-NL"/>
          </a:p>
        </p:txBody>
      </p:sp>
    </p:spTree>
    <p:extLst>
      <p:ext uri="{BB962C8B-B14F-4D97-AF65-F5344CB8AC3E}">
        <p14:creationId xmlns:p14="http://schemas.microsoft.com/office/powerpoint/2010/main" val="1460235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STORM–fuzzer omvormen naar CP, waar STORM steunt op een </a:t>
            </a:r>
            <a:r>
              <a:rPr lang="nl-BE" noProof="0" dirty="0" err="1"/>
              <a:t>oracle</a:t>
            </a:r>
            <a:r>
              <a:rPr lang="nl-BE" noProof="0" dirty="0"/>
              <a:t> (</a:t>
            </a:r>
            <a:r>
              <a:rPr lang="nl-BE" noProof="0" dirty="0" err="1"/>
              <a:t>Minizinc:chuffed</a:t>
            </a:r>
            <a:r>
              <a:rPr lang="nl-BE" noProof="0" dirty="0"/>
              <a:t>) gaat, deze fuzzer is gespecialiseerd in het vinden van kritieke bugs zoals verkeerdelijk (</a:t>
            </a:r>
            <a:r>
              <a:rPr lang="nl-BE" noProof="0" dirty="0" err="1"/>
              <a:t>un</a:t>
            </a:r>
            <a:r>
              <a:rPr lang="nl-BE" noProof="0" dirty="0"/>
              <a:t>)</a:t>
            </a:r>
            <a:r>
              <a:rPr lang="nl-BE" noProof="0" dirty="0" err="1"/>
              <a:t>sat</a:t>
            </a:r>
            <a:r>
              <a:rPr lang="nl-BE" noProof="0" dirty="0"/>
              <a:t> geven terwijl</a:t>
            </a:r>
          </a:p>
          <a:p>
            <a:endParaRPr lang="nl-BE" noProof="0" dirty="0"/>
          </a:p>
          <a:p>
            <a:r>
              <a:rPr lang="nl-BE" noProof="0" dirty="0" err="1"/>
              <a:t>Diff</a:t>
            </a:r>
            <a:r>
              <a:rPr lang="nl-BE" noProof="0" dirty="0"/>
              <a:t> </a:t>
            </a:r>
            <a:r>
              <a:rPr lang="nl-BE" noProof="0" dirty="0" err="1"/>
              <a:t>testing</a:t>
            </a:r>
            <a:r>
              <a:rPr lang="nl-BE" noProof="0" dirty="0"/>
              <a:t> staat daar losser van speelt alle </a:t>
            </a:r>
            <a:r>
              <a:rPr lang="nl-BE" noProof="0" dirty="0" err="1"/>
              <a:t>solvers</a:t>
            </a:r>
            <a:r>
              <a:rPr lang="nl-BE" noProof="0" dirty="0"/>
              <a:t> tegen elkaar uitspelen om te kijken of de verschillende </a:t>
            </a:r>
            <a:r>
              <a:rPr lang="nl-BE" noProof="0" dirty="0" err="1"/>
              <a:t>solver</a:t>
            </a:r>
            <a:r>
              <a:rPr lang="nl-BE" noProof="0" dirty="0"/>
              <a:t> het met elkaar eens zijn </a:t>
            </a:r>
          </a:p>
          <a:p>
            <a:endParaRPr lang="nl-BE" noProof="0" dirty="0"/>
          </a:p>
          <a:p>
            <a:r>
              <a:rPr lang="nl-BE" noProof="0" dirty="0"/>
              <a:t>En ten slotte hebben we </a:t>
            </a:r>
            <a:r>
              <a:rPr lang="nl-BE" noProof="0" dirty="0" err="1"/>
              <a:t>Metamorphic</a:t>
            </a:r>
            <a:r>
              <a:rPr lang="nl-BE" noProof="0" dirty="0"/>
              <a:t> testen dit zit dichter bij </a:t>
            </a:r>
            <a:r>
              <a:rPr lang="nl-BE" noProof="0" dirty="0" err="1"/>
              <a:t>fuzz</a:t>
            </a:r>
            <a:r>
              <a:rPr lang="nl-BE" noProof="0" dirty="0"/>
              <a:t> </a:t>
            </a:r>
            <a:r>
              <a:rPr lang="nl-BE" noProof="0" dirty="0" err="1"/>
              <a:t>testing</a:t>
            </a:r>
            <a:r>
              <a:rPr lang="nl-BE" noProof="0" dirty="0"/>
              <a:t> en is een techniek  om meerdere testen/</a:t>
            </a:r>
            <a:r>
              <a:rPr lang="nl-BE" noProof="0" dirty="0" err="1"/>
              <a:t>constraints</a:t>
            </a:r>
            <a:r>
              <a:rPr lang="nl-BE" noProof="0" dirty="0"/>
              <a:t> aan elkaar te linken</a:t>
            </a:r>
          </a:p>
          <a:p>
            <a:r>
              <a:rPr lang="nl-BE" noProof="0" dirty="0">
                <a:effectLst/>
                <a:latin typeface="Arial" panose="020B0604020202020204" pitchFamily="34" charset="0"/>
              </a:rPr>
              <a:t>φ</a:t>
            </a:r>
            <a:r>
              <a:rPr lang="nl-BE" noProof="0" dirty="0">
                <a:effectLst/>
                <a:latin typeface="Courier New" panose="02070309020205020404" pitchFamily="49" charset="0"/>
              </a:rPr>
              <a:t>1 </a:t>
            </a:r>
            <a:r>
              <a:rPr lang="nl-BE" noProof="0" dirty="0">
                <a:effectLst/>
                <a:latin typeface="Arial" panose="020B0604020202020204" pitchFamily="34" charset="0"/>
              </a:rPr>
              <a:t>= X &gt; 10 en φ</a:t>
            </a:r>
            <a:r>
              <a:rPr lang="nl-BE" noProof="0" dirty="0">
                <a:effectLst/>
                <a:latin typeface="Courier New" panose="02070309020205020404" pitchFamily="49" charset="0"/>
              </a:rPr>
              <a:t>2 </a:t>
            </a:r>
            <a:r>
              <a:rPr lang="nl-BE" noProof="0" dirty="0">
                <a:effectLst/>
                <a:latin typeface="Arial" panose="020B0604020202020204" pitchFamily="34" charset="0"/>
              </a:rPr>
              <a:t>= Y &lt; 9 die we dan aan elkaar zouden plakken met nieuwe variabelen Z = X + Y om zo nieuwe </a:t>
            </a:r>
            <a:r>
              <a:rPr lang="nl-BE" noProof="0" dirty="0" err="1">
                <a:effectLst/>
                <a:latin typeface="Arial" panose="020B0604020202020204" pitchFamily="34" charset="0"/>
              </a:rPr>
              <a:t>constraints</a:t>
            </a:r>
            <a:r>
              <a:rPr lang="nl-BE" noProof="0" dirty="0">
                <a:effectLst/>
                <a:latin typeface="Arial" panose="020B0604020202020204" pitchFamily="34" charset="0"/>
              </a:rPr>
              <a:t> te bekomen φ</a:t>
            </a:r>
            <a:r>
              <a:rPr lang="nl-BE" noProof="0" dirty="0">
                <a:effectLst/>
                <a:latin typeface="Courier New" panose="02070309020205020404" pitchFamily="49" charset="0"/>
              </a:rPr>
              <a:t>3 </a:t>
            </a:r>
            <a:r>
              <a:rPr lang="nl-BE" noProof="0" dirty="0">
                <a:effectLst/>
                <a:latin typeface="Arial" panose="020B0604020202020204" pitchFamily="34" charset="0"/>
              </a:rPr>
              <a:t>= (Z - Y) &gt; 10 ∧ (Z - X) &lt; 9 die het zelfde doen maar op een verschillende manier</a:t>
            </a:r>
            <a:endParaRPr lang="nl-BE" noProof="0" dirty="0"/>
          </a:p>
          <a:p>
            <a:endParaRPr lang="nl-BE" noProof="0" dirty="0"/>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20</a:t>
            </a:fld>
            <a:endParaRPr lang="nl-NL"/>
          </a:p>
        </p:txBody>
      </p:sp>
    </p:spTree>
    <p:extLst>
      <p:ext uri="{BB962C8B-B14F-4D97-AF65-F5344CB8AC3E}">
        <p14:creationId xmlns:p14="http://schemas.microsoft.com/office/powerpoint/2010/main" val="3673559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alldifferent schrijven in constraint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21</a:t>
            </a:fld>
            <a:endParaRPr lang="nl-NL"/>
          </a:p>
        </p:txBody>
      </p:sp>
    </p:spTree>
    <p:extLst>
      <p:ext uri="{BB962C8B-B14F-4D97-AF65-F5344CB8AC3E}">
        <p14:creationId xmlns:p14="http://schemas.microsoft.com/office/powerpoint/2010/main" val="618219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STORM–fuzzer omvormen naar CP, waar STORM steunt op een </a:t>
            </a:r>
            <a:r>
              <a:rPr lang="nl-BE" noProof="0" dirty="0" err="1"/>
              <a:t>oracle</a:t>
            </a:r>
            <a:r>
              <a:rPr lang="nl-BE" noProof="0" dirty="0"/>
              <a:t> (</a:t>
            </a:r>
            <a:r>
              <a:rPr lang="nl-BE" noProof="0" dirty="0" err="1"/>
              <a:t>Minizinc:chuffed</a:t>
            </a:r>
            <a:r>
              <a:rPr lang="nl-BE" noProof="0" dirty="0"/>
              <a:t>) gaat, deze fuzzer is gespecialiseerd in het vinden van kritieke bugs zoals verkeerdelijk (</a:t>
            </a:r>
            <a:r>
              <a:rPr lang="nl-BE" noProof="0" dirty="0" err="1"/>
              <a:t>un</a:t>
            </a:r>
            <a:r>
              <a:rPr lang="nl-BE" noProof="0" dirty="0"/>
              <a:t>)</a:t>
            </a:r>
            <a:r>
              <a:rPr lang="nl-BE" noProof="0" dirty="0" err="1"/>
              <a:t>sat</a:t>
            </a:r>
            <a:r>
              <a:rPr lang="nl-BE" noProof="0" dirty="0"/>
              <a:t> geven terwijl</a:t>
            </a:r>
          </a:p>
          <a:p>
            <a:endParaRPr lang="nl-BE" noProof="0" dirty="0"/>
          </a:p>
          <a:p>
            <a:r>
              <a:rPr lang="nl-BE" noProof="0" dirty="0" err="1"/>
              <a:t>Diff</a:t>
            </a:r>
            <a:r>
              <a:rPr lang="nl-BE" noProof="0" dirty="0"/>
              <a:t> </a:t>
            </a:r>
            <a:r>
              <a:rPr lang="nl-BE" noProof="0" dirty="0" err="1"/>
              <a:t>testing</a:t>
            </a:r>
            <a:r>
              <a:rPr lang="nl-BE" noProof="0" dirty="0"/>
              <a:t> staat daar losser van speelt alle </a:t>
            </a:r>
            <a:r>
              <a:rPr lang="nl-BE" noProof="0" dirty="0" err="1"/>
              <a:t>solvers</a:t>
            </a:r>
            <a:r>
              <a:rPr lang="nl-BE" noProof="0" dirty="0"/>
              <a:t> tegen elkaar uitspelen om te kijken of de verschillende </a:t>
            </a:r>
            <a:r>
              <a:rPr lang="nl-BE" noProof="0" dirty="0" err="1"/>
              <a:t>solver</a:t>
            </a:r>
            <a:r>
              <a:rPr lang="nl-BE" noProof="0" dirty="0"/>
              <a:t> het met elkaar eens zijn </a:t>
            </a:r>
          </a:p>
          <a:p>
            <a:endParaRPr lang="nl-BE" noProof="0" dirty="0"/>
          </a:p>
          <a:p>
            <a:r>
              <a:rPr lang="nl-BE" noProof="0" dirty="0"/>
              <a:t>En ten slotte hebben we </a:t>
            </a:r>
            <a:r>
              <a:rPr lang="nl-BE" noProof="0" dirty="0" err="1"/>
              <a:t>Metamorphic</a:t>
            </a:r>
            <a:r>
              <a:rPr lang="nl-BE" noProof="0" dirty="0"/>
              <a:t> testen dit zit dichter bij </a:t>
            </a:r>
            <a:r>
              <a:rPr lang="nl-BE" noProof="0" dirty="0" err="1"/>
              <a:t>fuzz</a:t>
            </a:r>
            <a:r>
              <a:rPr lang="nl-BE" noProof="0" dirty="0"/>
              <a:t> </a:t>
            </a:r>
            <a:r>
              <a:rPr lang="nl-BE" noProof="0" dirty="0" err="1"/>
              <a:t>testing</a:t>
            </a:r>
            <a:r>
              <a:rPr lang="nl-BE" noProof="0" dirty="0"/>
              <a:t> en is een techniek  om meerdere testen/</a:t>
            </a:r>
            <a:r>
              <a:rPr lang="nl-BE" noProof="0" dirty="0" err="1"/>
              <a:t>constraints</a:t>
            </a:r>
            <a:r>
              <a:rPr lang="nl-BE" noProof="0" dirty="0"/>
              <a:t> aan elkaar te linken</a:t>
            </a:r>
          </a:p>
          <a:p>
            <a:r>
              <a:rPr lang="nl-BE" noProof="0" dirty="0">
                <a:effectLst/>
                <a:latin typeface="Arial" panose="020B0604020202020204" pitchFamily="34" charset="0"/>
              </a:rPr>
              <a:t>φ</a:t>
            </a:r>
            <a:r>
              <a:rPr lang="nl-BE" noProof="0" dirty="0">
                <a:effectLst/>
                <a:latin typeface="Courier New" panose="02070309020205020404" pitchFamily="49" charset="0"/>
              </a:rPr>
              <a:t>1 </a:t>
            </a:r>
            <a:r>
              <a:rPr lang="nl-BE" noProof="0" dirty="0">
                <a:effectLst/>
                <a:latin typeface="Arial" panose="020B0604020202020204" pitchFamily="34" charset="0"/>
              </a:rPr>
              <a:t>= X &gt; 10 en φ</a:t>
            </a:r>
            <a:r>
              <a:rPr lang="nl-BE" noProof="0" dirty="0">
                <a:effectLst/>
                <a:latin typeface="Courier New" panose="02070309020205020404" pitchFamily="49" charset="0"/>
              </a:rPr>
              <a:t>2 </a:t>
            </a:r>
            <a:r>
              <a:rPr lang="nl-BE" noProof="0" dirty="0">
                <a:effectLst/>
                <a:latin typeface="Arial" panose="020B0604020202020204" pitchFamily="34" charset="0"/>
              </a:rPr>
              <a:t>= Y &lt; 9 die we dan aan elkaar zouden plakken met nieuwe variabelen Z = X + Y om zo nieuwe </a:t>
            </a:r>
            <a:r>
              <a:rPr lang="nl-BE" noProof="0" dirty="0" err="1">
                <a:effectLst/>
                <a:latin typeface="Arial" panose="020B0604020202020204" pitchFamily="34" charset="0"/>
              </a:rPr>
              <a:t>constraints</a:t>
            </a:r>
            <a:r>
              <a:rPr lang="nl-BE" noProof="0" dirty="0">
                <a:effectLst/>
                <a:latin typeface="Arial" panose="020B0604020202020204" pitchFamily="34" charset="0"/>
              </a:rPr>
              <a:t> te bekomen φ</a:t>
            </a:r>
            <a:r>
              <a:rPr lang="nl-BE" noProof="0" dirty="0">
                <a:effectLst/>
                <a:latin typeface="Courier New" panose="02070309020205020404" pitchFamily="49" charset="0"/>
              </a:rPr>
              <a:t>3 </a:t>
            </a:r>
            <a:r>
              <a:rPr lang="nl-BE" noProof="0" dirty="0">
                <a:effectLst/>
                <a:latin typeface="Arial" panose="020B0604020202020204" pitchFamily="34" charset="0"/>
              </a:rPr>
              <a:t>= (Z - Y) &gt; 10 ∧ (Z - X) &lt; 9 die het zelfde doen maar op een verschillende manier</a:t>
            </a:r>
            <a:endParaRPr lang="nl-BE" noProof="0" dirty="0"/>
          </a:p>
          <a:p>
            <a:endParaRPr lang="nl-BE" noProof="0" dirty="0"/>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22</a:t>
            </a:fld>
            <a:endParaRPr lang="nl-NL"/>
          </a:p>
        </p:txBody>
      </p:sp>
    </p:spTree>
    <p:extLst>
      <p:ext uri="{BB962C8B-B14F-4D97-AF65-F5344CB8AC3E}">
        <p14:creationId xmlns:p14="http://schemas.microsoft.com/office/powerpoint/2010/main" val="3289177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Omdat ik al een stuk verder zit dan de gemiddelde student heb ik hier ook al mijn onderzoeksvragen te gevoegd </a:t>
            </a:r>
          </a:p>
          <a:p>
            <a:r>
              <a:rPr lang="nl-BE" dirty="0"/>
              <a:t>De eerste vier hebben de focus rond de technieken met de eerste drie de verschillen tussen de gebruikte technieken en de vierde dieper kijken welke operatie bugs heeft ontdekt</a:t>
            </a:r>
          </a:p>
          <a:p>
            <a:r>
              <a:rPr lang="nl-BE" dirty="0"/>
              <a:t>De vijfde gaat vanuit een andere hoek kijken </a:t>
            </a:r>
            <a:r>
              <a:rPr lang="nl-BE" b="1" dirty="0"/>
              <a:t>waar</a:t>
            </a:r>
            <a:r>
              <a:rPr lang="nl-BE" dirty="0"/>
              <a:t> we bugs hebben gevonden </a:t>
            </a:r>
            <a:r>
              <a:rPr lang="nl-BE" dirty="0" err="1"/>
              <a:t>ipv</a:t>
            </a:r>
            <a:r>
              <a:rPr lang="nl-BE" dirty="0"/>
              <a:t> hoe</a:t>
            </a:r>
          </a:p>
          <a:p>
            <a:endParaRPr lang="nl-BE" dirty="0"/>
          </a:p>
          <a:p>
            <a:r>
              <a:rPr lang="nl-BE" dirty="0"/>
              <a:t>En de laatste 3 onderzoeksvragen gaan meer richting de classificatie van de bugs: hoe erg zijn ze, wat zijn de oorzaken, welke type van bug is het?</a:t>
            </a:r>
          </a:p>
          <a:p>
            <a:endParaRPr lang="nl-BE" dirty="0"/>
          </a:p>
          <a:p>
            <a:endParaRPr lang="nl-BE" dirty="0"/>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23</a:t>
            </a:fld>
            <a:endParaRPr lang="nl-NL"/>
          </a:p>
        </p:txBody>
      </p:sp>
    </p:spTree>
    <p:extLst>
      <p:ext uri="{BB962C8B-B14F-4D97-AF65-F5344CB8AC3E}">
        <p14:creationId xmlns:p14="http://schemas.microsoft.com/office/powerpoint/2010/main" val="1543021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schrijven een aantal wiskundige/logische beperkingen om dan een oplossing te laten zoeken, Hierbij komen dan ook vaak krachtige functies om </a:t>
            </a:r>
            <a:r>
              <a:rPr lang="nl-BE" dirty="0" err="1"/>
              <a:t>constraints</a:t>
            </a:r>
            <a:r>
              <a:rPr lang="nl-BE" dirty="0"/>
              <a:t> sneller op telossen</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p:txBody>
      </p:sp>
      <p:sp>
        <p:nvSpPr>
          <p:cNvPr id="4" name="Slide Number Placeholder 3"/>
          <p:cNvSpPr>
            <a:spLocks noGrp="1"/>
          </p:cNvSpPr>
          <p:nvPr>
            <p:ph type="sldNum" sz="quarter" idx="5"/>
          </p:nvPr>
        </p:nvSpPr>
        <p:spPr/>
        <p:txBody>
          <a:bodyPr/>
          <a:lstStyle/>
          <a:p>
            <a:fld id="{8954E32A-327F-AF4B-8E1F-209FBF93D26D}" type="slidenum">
              <a:rPr lang="nl-NL" smtClean="0"/>
              <a:t>24</a:t>
            </a:fld>
            <a:endParaRPr lang="nl-NL"/>
          </a:p>
        </p:txBody>
      </p:sp>
    </p:spTree>
    <p:extLst>
      <p:ext uri="{BB962C8B-B14F-4D97-AF65-F5344CB8AC3E}">
        <p14:creationId xmlns:p14="http://schemas.microsoft.com/office/powerpoint/2010/main" val="3482417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modified STORM</a:t>
            </a:r>
            <a:r>
              <a:rPr lang="nl-BE" dirty="0"/>
              <a:t> = werk titel, suggesties welkom</a:t>
            </a:r>
          </a:p>
          <a:p>
            <a:r>
              <a:rPr lang="nl-BE" dirty="0"/>
              <a:t>Bugs gevonden bij </a:t>
            </a:r>
            <a:r>
              <a:rPr lang="nl-BE" dirty="0" err="1"/>
              <a:t>ortools</a:t>
            </a:r>
            <a:r>
              <a:rPr lang="nl-BE" dirty="0"/>
              <a:t> en </a:t>
            </a:r>
            <a:r>
              <a:rPr lang="nl-BE" dirty="0" err="1"/>
              <a:t>gurobi</a:t>
            </a:r>
            <a:r>
              <a:rPr lang="nl-BE" dirty="0"/>
              <a:t>, </a:t>
            </a:r>
          </a:p>
          <a:p>
            <a:r>
              <a:rPr lang="nl-BE" dirty="0"/>
              <a:t>niet bij </a:t>
            </a:r>
            <a:r>
              <a:rPr lang="nl-BE" dirty="0" err="1"/>
              <a:t>minizinc</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3</a:t>
            </a:fld>
            <a:endParaRPr lang="nl-NL"/>
          </a:p>
        </p:txBody>
      </p:sp>
    </p:spTree>
    <p:extLst>
      <p:ext uri="{BB962C8B-B14F-4D97-AF65-F5344CB8AC3E}">
        <p14:creationId xmlns:p14="http://schemas.microsoft.com/office/powerpoint/2010/main" val="2748239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t>V = vandaag</a:t>
            </a:r>
          </a:p>
          <a:p>
            <a:endParaRPr lang="nl-BE" noProof="0" dirty="0"/>
          </a:p>
          <a:p>
            <a:r>
              <a:rPr lang="nl-BE" noProof="0" dirty="0" err="1"/>
              <a:t>LiteratuurStudie</a:t>
            </a:r>
            <a:r>
              <a:rPr lang="nl-BE" noProof="0" dirty="0"/>
              <a:t> = Reading, </a:t>
            </a:r>
            <a:r>
              <a:rPr lang="nl-BE" noProof="0" dirty="0" err="1"/>
              <a:t>understanding</a:t>
            </a:r>
            <a:r>
              <a:rPr lang="nl-BE" noProof="0" dirty="0"/>
              <a:t>, </a:t>
            </a:r>
            <a:r>
              <a:rPr lang="nl-BE" noProof="0" dirty="0" err="1"/>
              <a:t>writing</a:t>
            </a:r>
            <a:r>
              <a:rPr lang="nl-BE" noProof="0" dirty="0"/>
              <a:t>-LOOP</a:t>
            </a:r>
          </a:p>
          <a:p>
            <a:r>
              <a:rPr lang="nl-BE" noProof="0" dirty="0"/>
              <a:t>Uitvoering = </a:t>
            </a:r>
            <a:r>
              <a:rPr lang="nl-BE" noProof="0" dirty="0" err="1"/>
              <a:t>Failed</a:t>
            </a:r>
            <a:r>
              <a:rPr lang="nl-BE" noProof="0" dirty="0"/>
              <a:t> </a:t>
            </a:r>
            <a:r>
              <a:rPr lang="nl-BE" noProof="0" dirty="0" err="1"/>
              <a:t>attempt</a:t>
            </a:r>
            <a:r>
              <a:rPr lang="nl-BE" noProof="0" dirty="0"/>
              <a:t> + tools | </a:t>
            </a:r>
            <a:r>
              <a:rPr lang="nl-BE" noProof="0" dirty="0" err="1"/>
              <a:t>Modifying</a:t>
            </a:r>
            <a:r>
              <a:rPr lang="nl-BE" noProof="0" dirty="0"/>
              <a:t> STORM | </a:t>
            </a:r>
            <a:r>
              <a:rPr lang="nl-BE" noProof="0" dirty="0" err="1"/>
              <a:t>Differential</a:t>
            </a:r>
            <a:r>
              <a:rPr lang="nl-BE" noProof="0" dirty="0"/>
              <a:t> (</a:t>
            </a:r>
            <a:r>
              <a:rPr lang="nl-BE" noProof="0" dirty="0" err="1"/>
              <a:t>solver</a:t>
            </a:r>
            <a:r>
              <a:rPr lang="nl-BE" noProof="0" dirty="0"/>
              <a:t>) </a:t>
            </a:r>
            <a:r>
              <a:rPr lang="nl-BE" noProof="0" dirty="0" err="1"/>
              <a:t>Testing</a:t>
            </a:r>
            <a:r>
              <a:rPr lang="nl-BE" noProof="0" dirty="0"/>
              <a:t> | </a:t>
            </a:r>
            <a:r>
              <a:rPr lang="nl-BE" noProof="0" dirty="0" err="1"/>
              <a:t>Metamorphic</a:t>
            </a:r>
            <a:r>
              <a:rPr lang="nl-BE" noProof="0" dirty="0"/>
              <a:t> </a:t>
            </a:r>
            <a:r>
              <a:rPr lang="nl-BE" noProof="0" dirty="0" err="1"/>
              <a:t>testing</a:t>
            </a:r>
            <a:r>
              <a:rPr lang="nl-BE" noProof="0" dirty="0"/>
              <a:t>/</a:t>
            </a:r>
            <a:r>
              <a:rPr lang="nl-BE" noProof="0" dirty="0" err="1"/>
              <a:t>Ying</a:t>
            </a:r>
            <a:r>
              <a:rPr lang="nl-BE" noProof="0" dirty="0"/>
              <a:t> Yang (specifiek </a:t>
            </a:r>
            <a:r>
              <a:rPr lang="nl-BE" noProof="0" dirty="0" err="1"/>
              <a:t>constraints</a:t>
            </a:r>
            <a:r>
              <a:rPr lang="nl-BE" noProof="0" dirty="0"/>
              <a:t> bouwen in vreemde vormen die mogelijks kunnen breken)</a:t>
            </a:r>
          </a:p>
          <a:p>
            <a:r>
              <a:rPr lang="nl-BE" noProof="0" dirty="0"/>
              <a:t>Graag zou ik daar ook een tool schrijven dat duplicaten crashes er uit filtert samen met een minimalisering van de fouten, zodat de bug beter zichtbaar wordt </a:t>
            </a:r>
            <a:r>
              <a:rPr lang="nl-BE" noProof="0" dirty="0" err="1"/>
              <a:t>ipv</a:t>
            </a:r>
            <a:r>
              <a:rPr lang="nl-BE" noProof="0" dirty="0"/>
              <a:t> verstopt in een 10kbyte bestand</a:t>
            </a:r>
          </a:p>
          <a:p>
            <a:r>
              <a:rPr lang="nl-BE" noProof="0" dirty="0"/>
              <a:t>Verwerken = vooral schrijven nalezen</a:t>
            </a:r>
          </a:p>
          <a:p>
            <a:r>
              <a:rPr lang="nl-BE" noProof="0" dirty="0"/>
              <a:t>	Toestemming 	19 dec 	| jan indienen aanvraag 14 jan (=officiële deadline, lol), pakt 4 jan </a:t>
            </a:r>
          </a:p>
          <a:p>
            <a:r>
              <a:rPr lang="nl-BE" noProof="0" dirty="0"/>
              <a:t>(indienen 12 jan)</a:t>
            </a:r>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4</a:t>
            </a:fld>
            <a:endParaRPr lang="nl-NL"/>
          </a:p>
        </p:txBody>
      </p:sp>
    </p:spTree>
    <p:extLst>
      <p:ext uri="{BB962C8B-B14F-4D97-AF65-F5344CB8AC3E}">
        <p14:creationId xmlns:p14="http://schemas.microsoft.com/office/powerpoint/2010/main" val="3270909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schrijven een aantal wiskundige/logische beperkingen om dan een oplossing te laten zoeken, Hierbij komen dan ook vaak krachtige functies om </a:t>
            </a:r>
            <a:r>
              <a:rPr lang="nl-BE" dirty="0" err="1"/>
              <a:t>constraints</a:t>
            </a:r>
            <a:r>
              <a:rPr lang="nl-BE" dirty="0"/>
              <a:t> sneller op telossen</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p:txBody>
      </p:sp>
      <p:sp>
        <p:nvSpPr>
          <p:cNvPr id="4" name="Slide Number Placeholder 3"/>
          <p:cNvSpPr>
            <a:spLocks noGrp="1"/>
          </p:cNvSpPr>
          <p:nvPr>
            <p:ph type="sldNum" sz="quarter" idx="5"/>
          </p:nvPr>
        </p:nvSpPr>
        <p:spPr/>
        <p:txBody>
          <a:bodyPr/>
          <a:lstStyle/>
          <a:p>
            <a:fld id="{8954E32A-327F-AF4B-8E1F-209FBF93D26D}" type="slidenum">
              <a:rPr lang="nl-NL" smtClean="0"/>
              <a:t>5</a:t>
            </a:fld>
            <a:endParaRPr lang="nl-NL"/>
          </a:p>
        </p:txBody>
      </p:sp>
    </p:spTree>
    <p:extLst>
      <p:ext uri="{BB962C8B-B14F-4D97-AF65-F5344CB8AC3E}">
        <p14:creationId xmlns:p14="http://schemas.microsoft.com/office/powerpoint/2010/main" val="2519653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schrijven een aantal wiskundige/logische beperkingen om dan een oplossing te laten zoeken, Hierbij komen dan ook vaak krachtige functies om </a:t>
            </a:r>
            <a:r>
              <a:rPr lang="nl-BE" dirty="0" err="1"/>
              <a:t>constraints</a:t>
            </a:r>
            <a:r>
              <a:rPr lang="nl-BE" dirty="0"/>
              <a:t> sneller op telossen</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p:txBody>
      </p:sp>
      <p:sp>
        <p:nvSpPr>
          <p:cNvPr id="4" name="Slide Number Placeholder 3"/>
          <p:cNvSpPr>
            <a:spLocks noGrp="1"/>
          </p:cNvSpPr>
          <p:nvPr>
            <p:ph type="sldNum" sz="quarter" idx="5"/>
          </p:nvPr>
        </p:nvSpPr>
        <p:spPr/>
        <p:txBody>
          <a:bodyPr/>
          <a:lstStyle/>
          <a:p>
            <a:fld id="{8954E32A-327F-AF4B-8E1F-209FBF93D26D}" type="slidenum">
              <a:rPr lang="nl-NL" smtClean="0"/>
              <a:t>6</a:t>
            </a:fld>
            <a:endParaRPr lang="nl-NL"/>
          </a:p>
        </p:txBody>
      </p:sp>
    </p:spTree>
    <p:extLst>
      <p:ext uri="{BB962C8B-B14F-4D97-AF65-F5344CB8AC3E}">
        <p14:creationId xmlns:p14="http://schemas.microsoft.com/office/powerpoint/2010/main" val="507868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Wij gaan in dit type programmeertaal automatisch naar bugs zoeken, maar waarom juist?</a:t>
            </a:r>
          </a:p>
          <a:p>
            <a:endParaRPr lang="nl-BE" dirty="0"/>
          </a:p>
          <a:p>
            <a:r>
              <a:rPr lang="nl-BE" dirty="0"/>
              <a:t>Wel bugs zijn nooit gewenst </a:t>
            </a:r>
          </a:p>
          <a:p>
            <a:endParaRPr lang="nl-BE" dirty="0"/>
          </a:p>
          <a:p>
            <a:r>
              <a:rPr lang="nl-BE" sz="700" dirty="0"/>
              <a:t>Het is een masterproef met bugs in het centrum is het handig om te weten wat we definiëren als een bug (wij gaan dit definiëren als alle ongewenste gedragingen van een programma) een crash, vasthangen, en zeker ook de kritieke bugs zoals verkeerdelijk unsat of </a:t>
            </a:r>
            <a:r>
              <a:rPr lang="nl-BE" sz="700" dirty="0" err="1"/>
              <a:t>sat</a:t>
            </a:r>
            <a:r>
              <a:rPr lang="nl-BE" sz="700" dirty="0"/>
              <a:t> geven of verkeerde modeleren geven wat voor de gebruiker veel moeilijker is om te detecteren dat er iets mis gaat</a:t>
            </a:r>
            <a:endParaRPr lang="nl-BE" dirty="0"/>
          </a:p>
          <a:p>
            <a:endParaRPr lang="nl-BE" dirty="0"/>
          </a:p>
          <a:p>
            <a:r>
              <a:rPr lang="nl-BE" dirty="0"/>
              <a:t>Momenteel zijn er veel verschillende manieren om bugs te vinden van code reviews, manual tests, unit tests, regressie testen tot </a:t>
            </a:r>
            <a:r>
              <a:rPr lang="nl-BE" dirty="0" err="1"/>
              <a:t>fuzzing</a:t>
            </a:r>
            <a:r>
              <a:rPr lang="nl-BE" dirty="0"/>
              <a:t>. </a:t>
            </a:r>
          </a:p>
          <a:p>
            <a:endParaRPr lang="nl-BE" dirty="0"/>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Omdat het zoeken achter bugs vaak veel tijd in beslag neemt kijken we vaak naar de automatische manier om bugs te zoeken om ons werk te verlichten. </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7</a:t>
            </a:fld>
            <a:endParaRPr lang="nl-NL"/>
          </a:p>
        </p:txBody>
      </p:sp>
    </p:spTree>
    <p:extLst>
      <p:ext uri="{BB962C8B-B14F-4D97-AF65-F5344CB8AC3E}">
        <p14:creationId xmlns:p14="http://schemas.microsoft.com/office/powerpoint/2010/main" val="1202698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die manieren die we hebben onderzocht is </a:t>
            </a:r>
            <a:r>
              <a:rPr lang="nl-BE" dirty="0" err="1"/>
              <a:t>Fuzz</a:t>
            </a:r>
            <a:r>
              <a:rPr lang="nl-BE" dirty="0"/>
              <a:t> testen de eerste, </a:t>
            </a:r>
            <a:r>
              <a:rPr lang="nl-BE" dirty="0" err="1"/>
              <a:t>Fuzz</a:t>
            </a:r>
            <a:r>
              <a:rPr lang="nl-BE" dirty="0"/>
              <a:t> testen of </a:t>
            </a:r>
            <a:r>
              <a:rPr lang="nl-BE" dirty="0" err="1"/>
              <a:t>fuzzing</a:t>
            </a:r>
            <a:r>
              <a:rPr lang="nl-BE" dirty="0"/>
              <a:t> testen gaat rond het </a:t>
            </a:r>
            <a:r>
              <a:rPr lang="nl-BE" b="1" u="sng" dirty="0"/>
              <a:t>automatisch</a:t>
            </a:r>
            <a:r>
              <a:rPr lang="nl-BE" dirty="0"/>
              <a:t> testen van een programma door middel van willekeurige </a:t>
            </a:r>
            <a:r>
              <a:rPr lang="nl-BE" dirty="0" err="1"/>
              <a:t>inpput</a:t>
            </a:r>
            <a:endParaRPr lang="nl-BE" dirty="0"/>
          </a:p>
          <a:p>
            <a:endParaRPr lang="nl-BE" dirty="0"/>
          </a:p>
          <a:p>
            <a:r>
              <a:rPr lang="nl-BE" dirty="0"/>
              <a:t>Constraint </a:t>
            </a:r>
            <a:r>
              <a:rPr lang="nl-BE" dirty="0" err="1"/>
              <a:t>programming</a:t>
            </a:r>
            <a:r>
              <a:rPr lang="nl-BE" dirty="0"/>
              <a:t> talen laten diep geneste expressies toe, hierdoor komen unieke samenstellingen voor die mogelijks nog niet ge test zijn geweest. En dit is waar fuzzers in </a:t>
            </a:r>
            <a:r>
              <a:rPr lang="nl-BE" dirty="0" err="1"/>
              <a:t>uitlblinken</a:t>
            </a:r>
            <a:r>
              <a:rPr lang="nl-BE" dirty="0"/>
              <a:t> die kunnen nieuwe ongeziene samenstellingen creëren en ook testen. Iets wat best geautomatiseerd kan worden.</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Dit laatste is een techniek dat origineel willekeurige input gaf en keek of het programma crashte, tegenwoordig creëert </a:t>
            </a:r>
            <a:r>
              <a:rPr lang="nl-BE" dirty="0" err="1"/>
              <a:t>fuzzing</a:t>
            </a:r>
            <a:r>
              <a:rPr lang="nl-BE" dirty="0"/>
              <a:t> slimmere input in om ook dieper te kunnen testen, want woorden genereren </a:t>
            </a:r>
            <a:r>
              <a:rPr lang="nl-BE" dirty="0">
                <a:effectLst/>
                <a:latin typeface="Arial" panose="020B0604020202020204" pitchFamily="34" charset="0"/>
              </a:rPr>
              <a:t>van uniform willekeurige gekozen ASCII symbolen een kans van een half </a:t>
            </a:r>
            <a:r>
              <a:rPr lang="nl-BE" dirty="0"/>
              <a:t>Quadriljoen om het woord “</a:t>
            </a:r>
            <a:r>
              <a:rPr lang="nl-BE" dirty="0" err="1">
                <a:effectLst/>
                <a:latin typeface="Arial" panose="020B0604020202020204" pitchFamily="34" charset="0"/>
              </a:rPr>
              <a:t>Fuzzing</a:t>
            </a:r>
            <a:r>
              <a:rPr lang="nl-BE" dirty="0">
                <a:effectLst/>
                <a:latin typeface="Arial" panose="020B0604020202020204" pitchFamily="34" charset="0"/>
              </a:rPr>
              <a:t>” dus bij langere input werkt de oude techniek niet</a:t>
            </a:r>
            <a:endParaRPr lang="nl-BE" dirty="0"/>
          </a:p>
          <a:p>
            <a:endParaRPr lang="nl-BE" dirty="0"/>
          </a:p>
          <a:p>
            <a:endParaRPr lang="nl-BE" dirty="0"/>
          </a:p>
          <a:p>
            <a:endParaRPr lang="nl-BE" dirty="0"/>
          </a:p>
          <a:p>
            <a:r>
              <a:rPr lang="nl-BE" dirty="0"/>
              <a:t>Al gebruikt om </a:t>
            </a:r>
            <a:r>
              <a:rPr lang="nl-BE" dirty="0" err="1"/>
              <a:t>Satisfiability</a:t>
            </a:r>
            <a:r>
              <a:rPr lang="nl-BE" dirty="0"/>
              <a:t> modulo </a:t>
            </a:r>
            <a:r>
              <a:rPr lang="nl-BE" dirty="0" err="1"/>
              <a:t>theories</a:t>
            </a:r>
            <a:r>
              <a:rPr lang="nl-BE" dirty="0"/>
              <a:t> te </a:t>
            </a:r>
            <a:r>
              <a:rPr lang="nl-BE" dirty="0" err="1"/>
              <a:t>fuzzen</a:t>
            </a:r>
            <a:r>
              <a:rPr lang="nl-BE" dirty="0"/>
              <a:t> door </a:t>
            </a:r>
            <a:r>
              <a:rPr lang="en-US" dirty="0">
                <a:effectLst/>
                <a:latin typeface="Arial" panose="020B0604020202020204" pitchFamily="34" charset="0"/>
              </a:rPr>
              <a:t>Muhammad </a:t>
            </a:r>
            <a:r>
              <a:rPr lang="en-US" dirty="0" err="1">
                <a:effectLst/>
                <a:latin typeface="Arial" panose="020B0604020202020204" pitchFamily="34" charset="0"/>
              </a:rPr>
              <a:t>waarbij</a:t>
            </a:r>
            <a:r>
              <a:rPr lang="en-US" dirty="0">
                <a:effectLst/>
                <a:latin typeface="Arial" panose="020B0604020202020204" pitchFamily="34" charset="0"/>
              </a:rPr>
              <a:t> ze </a:t>
            </a:r>
            <a:r>
              <a:rPr lang="en-US" dirty="0" err="1">
                <a:effectLst/>
                <a:latin typeface="Arial" panose="020B0604020202020204" pitchFamily="34" charset="0"/>
              </a:rPr>
              <a:t>meerdere</a:t>
            </a:r>
            <a:r>
              <a:rPr lang="en-US" dirty="0">
                <a:effectLst/>
                <a:latin typeface="Arial" panose="020B0604020202020204" pitchFamily="34" charset="0"/>
              </a:rPr>
              <a:t> </a:t>
            </a:r>
            <a:r>
              <a:rPr lang="en-US" dirty="0" err="1">
                <a:effectLst/>
                <a:latin typeface="Arial" panose="020B0604020202020204" pitchFamily="34" charset="0"/>
              </a:rPr>
              <a:t>fouten</a:t>
            </a:r>
            <a:r>
              <a:rPr lang="en-US" dirty="0">
                <a:effectLst/>
                <a:latin typeface="Arial" panose="020B0604020202020204" pitchFamily="34" charset="0"/>
              </a:rPr>
              <a:t> </a:t>
            </a:r>
            <a:r>
              <a:rPr lang="en-US" dirty="0" err="1">
                <a:effectLst/>
                <a:latin typeface="Arial" panose="020B0604020202020204" pitchFamily="34" charset="0"/>
              </a:rPr>
              <a:t>vonden</a:t>
            </a:r>
            <a:r>
              <a:rPr lang="en-US" dirty="0">
                <a:effectLst/>
                <a:latin typeface="Arial" panose="020B0604020202020204" pitchFamily="34" charset="0"/>
              </a:rPr>
              <a:t> in de solvers. </a:t>
            </a:r>
            <a:r>
              <a:rPr lang="en-US" dirty="0" err="1">
                <a:effectLst/>
                <a:latin typeface="Arial" panose="020B0604020202020204" pitchFamily="34" charset="0"/>
              </a:rPr>
              <a:t>Deze</a:t>
            </a:r>
            <a:r>
              <a:rPr lang="en-US" dirty="0">
                <a:effectLst/>
                <a:latin typeface="Arial" panose="020B0604020202020204" pitchFamily="34" charset="0"/>
              </a:rPr>
              <a:t> </a:t>
            </a:r>
            <a:r>
              <a:rPr lang="en-US" dirty="0" err="1">
                <a:effectLst/>
                <a:latin typeface="Arial" panose="020B0604020202020204" pitchFamily="34" charset="0"/>
              </a:rPr>
              <a:t>techniek</a:t>
            </a:r>
            <a:r>
              <a:rPr lang="en-US" dirty="0">
                <a:effectLst/>
                <a:latin typeface="Arial" panose="020B0604020202020204" pitchFamily="34" charset="0"/>
              </a:rPr>
              <a:t> </a:t>
            </a:r>
            <a:r>
              <a:rPr lang="en-US" dirty="0" err="1">
                <a:effectLst/>
                <a:latin typeface="Arial" panose="020B0604020202020204" pitchFamily="34" charset="0"/>
              </a:rPr>
              <a:t>hebben</a:t>
            </a:r>
            <a:r>
              <a:rPr lang="en-US" dirty="0">
                <a:effectLst/>
                <a:latin typeface="Arial" panose="020B0604020202020204" pitchFamily="34" charset="0"/>
              </a:rPr>
              <a:t> </a:t>
            </a:r>
            <a:r>
              <a:rPr lang="en-US" dirty="0" err="1">
                <a:effectLst/>
                <a:latin typeface="Arial" panose="020B0604020202020204" pitchFamily="34" charset="0"/>
              </a:rPr>
              <a:t>wij</a:t>
            </a:r>
            <a:r>
              <a:rPr lang="en-US" dirty="0">
                <a:effectLst/>
                <a:latin typeface="Arial" panose="020B0604020202020204" pitchFamily="34" charset="0"/>
              </a:rPr>
              <a:t> </a:t>
            </a:r>
            <a:r>
              <a:rPr lang="en-US" dirty="0" err="1">
                <a:effectLst/>
                <a:latin typeface="Arial" panose="020B0604020202020204" pitchFamily="34" charset="0"/>
              </a:rPr>
              <a:t>omgevormd</a:t>
            </a:r>
            <a:r>
              <a:rPr lang="en-US" dirty="0">
                <a:effectLst/>
                <a:latin typeface="Arial" panose="020B0604020202020204" pitchFamily="34" charset="0"/>
              </a:rPr>
              <a:t> tot </a:t>
            </a:r>
            <a:r>
              <a:rPr lang="en-US" dirty="0" err="1">
                <a:effectLst/>
                <a:latin typeface="Arial" panose="020B0604020202020204" pitchFamily="34" charset="0"/>
              </a:rPr>
              <a:t>een</a:t>
            </a:r>
            <a:r>
              <a:rPr lang="en-US" dirty="0">
                <a:effectLst/>
                <a:latin typeface="Arial" panose="020B0604020202020204" pitchFamily="34" charset="0"/>
              </a:rPr>
              <a:t> fuzzer die CPMpy </a:t>
            </a:r>
            <a:r>
              <a:rPr lang="en-US" dirty="0" err="1">
                <a:effectLst/>
                <a:latin typeface="Arial" panose="020B0604020202020204" pitchFamily="34" charset="0"/>
              </a:rPr>
              <a:t>kon</a:t>
            </a:r>
            <a:r>
              <a:rPr lang="en-US" dirty="0">
                <a:effectLst/>
                <a:latin typeface="Arial" panose="020B0604020202020204" pitchFamily="34" charset="0"/>
              </a:rPr>
              <a:t> </a:t>
            </a:r>
            <a:r>
              <a:rPr lang="en-US" dirty="0" err="1">
                <a:effectLst/>
                <a:latin typeface="Arial" panose="020B0604020202020204" pitchFamily="34" charset="0"/>
              </a:rPr>
              <a:t>fuzzen</a:t>
            </a:r>
            <a:endParaRPr lang="nl-BE" dirty="0"/>
          </a:p>
          <a:p>
            <a:r>
              <a:rPr lang="nl-BE" dirty="0"/>
              <a:t> </a:t>
            </a:r>
          </a:p>
        </p:txBody>
      </p:sp>
      <p:sp>
        <p:nvSpPr>
          <p:cNvPr id="4" name="Slide Number Placeholder 3"/>
          <p:cNvSpPr>
            <a:spLocks noGrp="1"/>
          </p:cNvSpPr>
          <p:nvPr>
            <p:ph type="sldNum" sz="quarter" idx="5"/>
          </p:nvPr>
        </p:nvSpPr>
        <p:spPr/>
        <p:txBody>
          <a:bodyPr/>
          <a:lstStyle/>
          <a:p>
            <a:fld id="{8954E32A-327F-AF4B-8E1F-209FBF93D26D}" type="slidenum">
              <a:rPr lang="nl-NL" smtClean="0"/>
              <a:t>8</a:t>
            </a:fld>
            <a:endParaRPr lang="nl-NL"/>
          </a:p>
        </p:txBody>
      </p:sp>
    </p:spTree>
    <p:extLst>
      <p:ext uri="{BB962C8B-B14F-4D97-AF65-F5344CB8AC3E}">
        <p14:creationId xmlns:p14="http://schemas.microsoft.com/office/powerpoint/2010/main" val="2970400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die manieren die we hebben onderzocht is </a:t>
            </a:r>
            <a:r>
              <a:rPr lang="nl-BE" dirty="0" err="1"/>
              <a:t>Fuzz</a:t>
            </a:r>
            <a:r>
              <a:rPr lang="nl-BE" dirty="0"/>
              <a:t> testen de eerste, </a:t>
            </a:r>
            <a:r>
              <a:rPr lang="nl-BE" dirty="0" err="1"/>
              <a:t>Fuzz</a:t>
            </a:r>
            <a:r>
              <a:rPr lang="nl-BE" dirty="0"/>
              <a:t> testen of </a:t>
            </a:r>
            <a:r>
              <a:rPr lang="nl-BE" dirty="0" err="1"/>
              <a:t>fuzzing</a:t>
            </a:r>
            <a:r>
              <a:rPr lang="nl-BE" dirty="0"/>
              <a:t> testen gaat rond het </a:t>
            </a:r>
            <a:r>
              <a:rPr lang="nl-BE" b="1" u="sng" dirty="0"/>
              <a:t>automatisch</a:t>
            </a:r>
            <a:r>
              <a:rPr lang="nl-BE" dirty="0"/>
              <a:t> testen van een programma door middel van willekeurige </a:t>
            </a:r>
            <a:r>
              <a:rPr lang="nl-BE" dirty="0" err="1"/>
              <a:t>inpput</a:t>
            </a:r>
            <a:endParaRPr lang="nl-BE" dirty="0"/>
          </a:p>
          <a:p>
            <a:endParaRPr lang="nl-BE" dirty="0"/>
          </a:p>
          <a:p>
            <a:r>
              <a:rPr lang="nl-BE" dirty="0"/>
              <a:t>Constraint </a:t>
            </a:r>
            <a:r>
              <a:rPr lang="nl-BE" dirty="0" err="1"/>
              <a:t>programming</a:t>
            </a:r>
            <a:r>
              <a:rPr lang="nl-BE" dirty="0"/>
              <a:t> talen laten diep geneste expressies toe, hierdoor komen unieke samenstellingen voor die mogelijks nog niet ge test zijn geweest. En dit is waar fuzzers in </a:t>
            </a:r>
            <a:r>
              <a:rPr lang="nl-BE" dirty="0" err="1"/>
              <a:t>uitlblinken</a:t>
            </a:r>
            <a:r>
              <a:rPr lang="nl-BE" dirty="0"/>
              <a:t> die kunnen nieuwe ongeziene samenstellingen creëren en ook testen. Iets wat best geautomatiseerd kan worden.</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Dit laatste is een techniek dat origineel willekeurige input gaf en keek of het programma crashte, tegenwoordig creëert </a:t>
            </a:r>
            <a:r>
              <a:rPr lang="nl-BE" dirty="0" err="1"/>
              <a:t>fuzzing</a:t>
            </a:r>
            <a:r>
              <a:rPr lang="nl-BE" dirty="0"/>
              <a:t> slimmere input in om ook dieper te kunnen testen, want woorden genereren </a:t>
            </a:r>
            <a:r>
              <a:rPr lang="nl-BE" dirty="0">
                <a:effectLst/>
                <a:latin typeface="Arial" panose="020B0604020202020204" pitchFamily="34" charset="0"/>
              </a:rPr>
              <a:t>van uniform willekeurige gekozen ASCII symbolen een kans van een half </a:t>
            </a:r>
            <a:r>
              <a:rPr lang="nl-BE" dirty="0"/>
              <a:t>Quadriljoen om het woord “</a:t>
            </a:r>
            <a:r>
              <a:rPr lang="nl-BE" dirty="0" err="1">
                <a:effectLst/>
                <a:latin typeface="Arial" panose="020B0604020202020204" pitchFamily="34" charset="0"/>
              </a:rPr>
              <a:t>Fuzzing</a:t>
            </a:r>
            <a:r>
              <a:rPr lang="nl-BE" dirty="0">
                <a:effectLst/>
                <a:latin typeface="Arial" panose="020B0604020202020204" pitchFamily="34" charset="0"/>
              </a:rPr>
              <a:t>” dus bij langere input werkt de oude techniek niet</a:t>
            </a:r>
            <a:endParaRPr lang="nl-BE" dirty="0"/>
          </a:p>
          <a:p>
            <a:endParaRPr lang="nl-BE" dirty="0"/>
          </a:p>
          <a:p>
            <a:endParaRPr lang="nl-BE" dirty="0"/>
          </a:p>
          <a:p>
            <a:endParaRPr lang="nl-BE" dirty="0"/>
          </a:p>
          <a:p>
            <a:r>
              <a:rPr lang="nl-BE" dirty="0"/>
              <a:t>Al gebruikt om </a:t>
            </a:r>
            <a:r>
              <a:rPr lang="nl-BE" dirty="0" err="1"/>
              <a:t>Satisfiability</a:t>
            </a:r>
            <a:r>
              <a:rPr lang="nl-BE" dirty="0"/>
              <a:t> modulo </a:t>
            </a:r>
            <a:r>
              <a:rPr lang="nl-BE" dirty="0" err="1"/>
              <a:t>theories</a:t>
            </a:r>
            <a:r>
              <a:rPr lang="nl-BE" dirty="0"/>
              <a:t> te </a:t>
            </a:r>
            <a:r>
              <a:rPr lang="nl-BE" dirty="0" err="1"/>
              <a:t>fuzzen</a:t>
            </a:r>
            <a:r>
              <a:rPr lang="nl-BE" dirty="0"/>
              <a:t> door </a:t>
            </a:r>
            <a:r>
              <a:rPr lang="en-US" dirty="0">
                <a:effectLst/>
                <a:latin typeface="Arial" panose="020B0604020202020204" pitchFamily="34" charset="0"/>
              </a:rPr>
              <a:t>Muhammad </a:t>
            </a:r>
            <a:r>
              <a:rPr lang="en-US" dirty="0" err="1">
                <a:effectLst/>
                <a:latin typeface="Arial" panose="020B0604020202020204" pitchFamily="34" charset="0"/>
              </a:rPr>
              <a:t>waarbij</a:t>
            </a:r>
            <a:r>
              <a:rPr lang="en-US" dirty="0">
                <a:effectLst/>
                <a:latin typeface="Arial" panose="020B0604020202020204" pitchFamily="34" charset="0"/>
              </a:rPr>
              <a:t> ze </a:t>
            </a:r>
            <a:r>
              <a:rPr lang="en-US" dirty="0" err="1">
                <a:effectLst/>
                <a:latin typeface="Arial" panose="020B0604020202020204" pitchFamily="34" charset="0"/>
              </a:rPr>
              <a:t>meerdere</a:t>
            </a:r>
            <a:r>
              <a:rPr lang="en-US" dirty="0">
                <a:effectLst/>
                <a:latin typeface="Arial" panose="020B0604020202020204" pitchFamily="34" charset="0"/>
              </a:rPr>
              <a:t> </a:t>
            </a:r>
            <a:r>
              <a:rPr lang="en-US" dirty="0" err="1">
                <a:effectLst/>
                <a:latin typeface="Arial" panose="020B0604020202020204" pitchFamily="34" charset="0"/>
              </a:rPr>
              <a:t>fouten</a:t>
            </a:r>
            <a:r>
              <a:rPr lang="en-US" dirty="0">
                <a:effectLst/>
                <a:latin typeface="Arial" panose="020B0604020202020204" pitchFamily="34" charset="0"/>
              </a:rPr>
              <a:t> </a:t>
            </a:r>
            <a:r>
              <a:rPr lang="en-US" dirty="0" err="1">
                <a:effectLst/>
                <a:latin typeface="Arial" panose="020B0604020202020204" pitchFamily="34" charset="0"/>
              </a:rPr>
              <a:t>vonden</a:t>
            </a:r>
            <a:r>
              <a:rPr lang="en-US" dirty="0">
                <a:effectLst/>
                <a:latin typeface="Arial" panose="020B0604020202020204" pitchFamily="34" charset="0"/>
              </a:rPr>
              <a:t> in de solvers. </a:t>
            </a:r>
            <a:r>
              <a:rPr lang="en-US" dirty="0" err="1">
                <a:effectLst/>
                <a:latin typeface="Arial" panose="020B0604020202020204" pitchFamily="34" charset="0"/>
              </a:rPr>
              <a:t>Deze</a:t>
            </a:r>
            <a:r>
              <a:rPr lang="en-US" dirty="0">
                <a:effectLst/>
                <a:latin typeface="Arial" panose="020B0604020202020204" pitchFamily="34" charset="0"/>
              </a:rPr>
              <a:t> </a:t>
            </a:r>
            <a:r>
              <a:rPr lang="en-US" dirty="0" err="1">
                <a:effectLst/>
                <a:latin typeface="Arial" panose="020B0604020202020204" pitchFamily="34" charset="0"/>
              </a:rPr>
              <a:t>techniek</a:t>
            </a:r>
            <a:r>
              <a:rPr lang="en-US" dirty="0">
                <a:effectLst/>
                <a:latin typeface="Arial" panose="020B0604020202020204" pitchFamily="34" charset="0"/>
              </a:rPr>
              <a:t> </a:t>
            </a:r>
            <a:r>
              <a:rPr lang="en-US" dirty="0" err="1">
                <a:effectLst/>
                <a:latin typeface="Arial" panose="020B0604020202020204" pitchFamily="34" charset="0"/>
              </a:rPr>
              <a:t>hebben</a:t>
            </a:r>
            <a:r>
              <a:rPr lang="en-US" dirty="0">
                <a:effectLst/>
                <a:latin typeface="Arial" panose="020B0604020202020204" pitchFamily="34" charset="0"/>
              </a:rPr>
              <a:t> </a:t>
            </a:r>
            <a:r>
              <a:rPr lang="en-US" dirty="0" err="1">
                <a:effectLst/>
                <a:latin typeface="Arial" panose="020B0604020202020204" pitchFamily="34" charset="0"/>
              </a:rPr>
              <a:t>wij</a:t>
            </a:r>
            <a:r>
              <a:rPr lang="en-US" dirty="0">
                <a:effectLst/>
                <a:latin typeface="Arial" panose="020B0604020202020204" pitchFamily="34" charset="0"/>
              </a:rPr>
              <a:t> </a:t>
            </a:r>
            <a:r>
              <a:rPr lang="en-US" dirty="0" err="1">
                <a:effectLst/>
                <a:latin typeface="Arial" panose="020B0604020202020204" pitchFamily="34" charset="0"/>
              </a:rPr>
              <a:t>omgevormd</a:t>
            </a:r>
            <a:r>
              <a:rPr lang="en-US" dirty="0">
                <a:effectLst/>
                <a:latin typeface="Arial" panose="020B0604020202020204" pitchFamily="34" charset="0"/>
              </a:rPr>
              <a:t> tot </a:t>
            </a:r>
            <a:r>
              <a:rPr lang="en-US" dirty="0" err="1">
                <a:effectLst/>
                <a:latin typeface="Arial" panose="020B0604020202020204" pitchFamily="34" charset="0"/>
              </a:rPr>
              <a:t>een</a:t>
            </a:r>
            <a:r>
              <a:rPr lang="en-US" dirty="0">
                <a:effectLst/>
                <a:latin typeface="Arial" panose="020B0604020202020204" pitchFamily="34" charset="0"/>
              </a:rPr>
              <a:t> fuzzer die CPMpy </a:t>
            </a:r>
            <a:r>
              <a:rPr lang="en-US" dirty="0" err="1">
                <a:effectLst/>
                <a:latin typeface="Arial" panose="020B0604020202020204" pitchFamily="34" charset="0"/>
              </a:rPr>
              <a:t>kon</a:t>
            </a:r>
            <a:r>
              <a:rPr lang="en-US" dirty="0">
                <a:effectLst/>
                <a:latin typeface="Arial" panose="020B0604020202020204" pitchFamily="34" charset="0"/>
              </a:rPr>
              <a:t> </a:t>
            </a:r>
            <a:r>
              <a:rPr lang="en-US" dirty="0" err="1">
                <a:effectLst/>
                <a:latin typeface="Arial" panose="020B0604020202020204" pitchFamily="34" charset="0"/>
              </a:rPr>
              <a:t>fuzzen</a:t>
            </a:r>
            <a:endParaRPr lang="nl-BE" dirty="0"/>
          </a:p>
          <a:p>
            <a:r>
              <a:rPr lang="nl-BE" dirty="0"/>
              <a:t> </a:t>
            </a:r>
          </a:p>
        </p:txBody>
      </p:sp>
      <p:sp>
        <p:nvSpPr>
          <p:cNvPr id="4" name="Slide Number Placeholder 3"/>
          <p:cNvSpPr>
            <a:spLocks noGrp="1"/>
          </p:cNvSpPr>
          <p:nvPr>
            <p:ph type="sldNum" sz="quarter" idx="5"/>
          </p:nvPr>
        </p:nvSpPr>
        <p:spPr/>
        <p:txBody>
          <a:bodyPr/>
          <a:lstStyle/>
          <a:p>
            <a:fld id="{8954E32A-327F-AF4B-8E1F-209FBF93D26D}" type="slidenum">
              <a:rPr lang="nl-NL" smtClean="0"/>
              <a:t>9</a:t>
            </a:fld>
            <a:endParaRPr lang="nl-NL"/>
          </a:p>
        </p:txBody>
      </p:sp>
    </p:spTree>
    <p:extLst>
      <p:ext uri="{BB962C8B-B14F-4D97-AF65-F5344CB8AC3E}">
        <p14:creationId xmlns:p14="http://schemas.microsoft.com/office/powerpoint/2010/main" val="2102140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A6AC6004-332E-443B-AEE9-F68B98D86626}" type="datetime1">
              <a:rPr lang="nl-BE" smtClean="0"/>
              <a:t>14/12/2022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_White">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18BB5DFC-17D3-47A0-B171-B4E4D1575E7B}" type="datetime1">
              <a:rPr lang="nl-BE" smtClean="0"/>
              <a:t>14/12/2022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DFE966B0-6D13-414C-BF72-6FF6C60AEC98}" type="datetime1">
              <a:rPr lang="nl-BE" smtClean="0"/>
              <a:t>14/12/2022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C812C44A-F540-4B98-810B-5F6EB90D9C13}" type="datetime1">
              <a:rPr lang="nl-BE" smtClean="0"/>
              <a:t>14/12/2022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8363B599-027A-42E4-AF08-DCDA683C2C05}" type="datetime1">
              <a:rPr lang="nl-BE" smtClean="0"/>
              <a:t>14/12/2022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896510B4-3146-4BB8-B92E-62730CD81C72}" type="datetime1">
              <a:rPr lang="nl-BE" smtClean="0"/>
              <a:t>14/12/2022</a:t>
            </a:fld>
            <a:endParaRPr lang="nl-NL"/>
          </a:p>
        </p:txBody>
      </p:sp>
      <p:sp>
        <p:nvSpPr>
          <p:cNvPr id="6" name="Tijdelijke aanduiding voor voettekst 5"/>
          <p:cNvSpPr>
            <a:spLocks noGrp="1"/>
          </p:cNvSpPr>
          <p:nvPr>
            <p:ph type="ftr" sz="quarter" idx="11"/>
          </p:nvPr>
        </p:nvSpPr>
        <p:spPr/>
        <p:txBody>
          <a:bodyPr/>
          <a:lstStyle/>
          <a:p>
            <a:r>
              <a:rPr lang="nl-NL"/>
              <a:t>Faculteit Ingenieurswetenschappen, DTAI</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9D02B56F-A388-429F-978E-7B79C73B0741}" type="datetime1">
              <a:rPr lang="nl-BE" smtClean="0"/>
              <a:t>14/12/2022</a:t>
            </a:fld>
            <a:endParaRPr lang="nl-NL" dirty="0"/>
          </a:p>
        </p:txBody>
      </p:sp>
      <p:sp>
        <p:nvSpPr>
          <p:cNvPr id="8" name="Tijdelijke aanduiding voor voettekst 7"/>
          <p:cNvSpPr>
            <a:spLocks noGrp="1"/>
          </p:cNvSpPr>
          <p:nvPr>
            <p:ph type="ftr" sz="quarter" idx="11"/>
          </p:nvPr>
        </p:nvSpPr>
        <p:spPr/>
        <p:txBody>
          <a:bodyPr/>
          <a:lstStyle/>
          <a:p>
            <a:r>
              <a:rPr lang="nl-NL"/>
              <a:t>Faculteit Ingenieurswetenschappen, DTAI</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CFC1976B-B1C6-4CE3-88E7-0F7B3C0EB754}" type="datetime1">
              <a:rPr lang="nl-BE" smtClean="0"/>
              <a:t>14/12/2022</a:t>
            </a:fld>
            <a:endParaRPr lang="nl-NL"/>
          </a:p>
        </p:txBody>
      </p:sp>
      <p:sp>
        <p:nvSpPr>
          <p:cNvPr id="4" name="Tijdelijke aanduiding voor voettekst 3"/>
          <p:cNvSpPr>
            <a:spLocks noGrp="1"/>
          </p:cNvSpPr>
          <p:nvPr>
            <p:ph type="ftr" sz="quarter" idx="11"/>
          </p:nvPr>
        </p:nvSpPr>
        <p:spPr/>
        <p:txBody>
          <a:bodyPr/>
          <a:lstStyle/>
          <a:p>
            <a:r>
              <a:rPr lang="nl-NL"/>
              <a:t>Faculteit Ingenieurswetenschappen, DTAI</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D9EDC0B-32E5-488B-8BC1-103B52D9F530}" type="datetime1">
              <a:rPr lang="nl-BE" smtClean="0"/>
              <a:t>14/12/2022</a:t>
            </a:fld>
            <a:endParaRPr lang="nl-NL"/>
          </a:p>
        </p:txBody>
      </p:sp>
      <p:sp>
        <p:nvSpPr>
          <p:cNvPr id="3" name="Tijdelijke aanduiding voor voettekst 2"/>
          <p:cNvSpPr>
            <a:spLocks noGrp="1"/>
          </p:cNvSpPr>
          <p:nvPr>
            <p:ph type="ftr" sz="quarter" idx="11"/>
          </p:nvPr>
        </p:nvSpPr>
        <p:spPr/>
        <p:txBody>
          <a:bodyPr/>
          <a:lstStyle/>
          <a:p>
            <a:r>
              <a:rPr lang="nl-NL"/>
              <a:t>Faculteit Ingenieurswetenschappen, DTAI</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47FF4611-E6C1-4123-99C9-582B0DC5EFCF}" type="datetime1">
              <a:rPr lang="nl-BE" smtClean="0"/>
              <a:t>14/12/2022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7E5B4B50-A2A3-4C24-AE79-A292DD23C44A}" type="datetime1">
              <a:rPr lang="nl-BE" smtClean="0"/>
              <a:t>14/12/2022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560602C3-E89F-44D5-8AA8-1213C1FA739E}" type="datetime1">
              <a:rPr lang="nl-BE" smtClean="0"/>
              <a:t>14/12/2022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575998" y="1080000"/>
            <a:ext cx="11616002" cy="4024798"/>
          </a:xfrm>
        </p:spPr>
        <p:txBody>
          <a:bodyPr/>
          <a:lstStyle/>
          <a:p>
            <a:r>
              <a:rPr lang="en-GB" dirty="0"/>
              <a:t>Fuzz Testing of Constraint Programming</a:t>
            </a:r>
            <a:endParaRPr lang="nl-NL" dirty="0"/>
          </a:p>
        </p:txBody>
      </p:sp>
      <p:sp>
        <p:nvSpPr>
          <p:cNvPr id="9" name="Ondertitel 8"/>
          <p:cNvSpPr>
            <a:spLocks noGrp="1"/>
          </p:cNvSpPr>
          <p:nvPr>
            <p:ph type="subTitle" idx="1"/>
          </p:nvPr>
        </p:nvSpPr>
        <p:spPr/>
        <p:txBody>
          <a:bodyPr/>
          <a:lstStyle/>
          <a:p>
            <a:r>
              <a:rPr lang="nl-NL" dirty="0"/>
              <a:t>Ruben Kindt | R0656495</a:t>
            </a:r>
          </a:p>
        </p:txBody>
      </p:sp>
      <p:pic>
        <p:nvPicPr>
          <p:cNvPr id="3" name="Picture Placeholder 2">
            <a:extLst>
              <a:ext uri="{FF2B5EF4-FFF2-40B4-BE49-F238E27FC236}">
                <a16:creationId xmlns:a16="http://schemas.microsoft.com/office/drawing/2014/main" id="{3695CC42-1362-4B13-B4D0-A0131616FC23}"/>
              </a:ext>
            </a:extLst>
          </p:cNvPr>
          <p:cNvPicPr>
            <a:picLocks noGrp="1" noChangeAspect="1"/>
          </p:cNvPicPr>
          <p:nvPr>
            <p:ph type="pic" sz="quarter" idx="10"/>
          </p:nvPr>
        </p:nvPicPr>
        <p:blipFill rotWithShape="1">
          <a:blip r:embed="rId3"/>
          <a:srcRect t="-579" b="17002"/>
          <a:stretch/>
        </p:blipFill>
        <p:spPr>
          <a:xfrm>
            <a:off x="11159003" y="5829893"/>
            <a:ext cx="916389" cy="874184"/>
          </a:xfrm>
        </p:spPr>
      </p:pic>
    </p:spTree>
    <p:extLst>
      <p:ext uri="{BB962C8B-B14F-4D97-AF65-F5344CB8AC3E}">
        <p14:creationId xmlns:p14="http://schemas.microsoft.com/office/powerpoint/2010/main" val="36282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err="1"/>
              <a:t>generating</a:t>
            </a:r>
            <a:r>
              <a:rPr lang="nl-BE" dirty="0"/>
              <a:t> </a:t>
            </a:r>
            <a:r>
              <a:rPr lang="nl-BE" dirty="0" err="1"/>
              <a:t>vs</a:t>
            </a:r>
            <a:r>
              <a:rPr lang="nl-BE" dirty="0"/>
              <a:t> </a:t>
            </a:r>
            <a:r>
              <a:rPr lang="nl-BE" dirty="0" err="1"/>
              <a:t>modifying</a:t>
            </a:r>
            <a:endParaRPr lang="nl-BE" dirty="0"/>
          </a:p>
          <a:p>
            <a:r>
              <a:rPr lang="nl-BE" dirty="0"/>
              <a:t>CPMpy-STORM</a:t>
            </a:r>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7"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5" y="2497017"/>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6" y="4265534"/>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a:off x="5009196" y="4450200"/>
            <a:ext cx="647821" cy="245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1"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cxnSp>
        <p:nvCxnSpPr>
          <p:cNvPr id="18" name="Straight Arrow Connector 17">
            <a:extLst>
              <a:ext uri="{FF2B5EF4-FFF2-40B4-BE49-F238E27FC236}">
                <a16:creationId xmlns:a16="http://schemas.microsoft.com/office/drawing/2014/main" id="{29AADB35-A7FB-72CB-B9CF-C870A58C2AF4}"/>
              </a:ext>
            </a:extLst>
          </p:cNvPr>
          <p:cNvCxnSpPr>
            <a:cxnSpLocks/>
            <a:stCxn id="2" idx="3"/>
            <a:endCxn id="15" idx="1"/>
          </p:cNvCxnSpPr>
          <p:nvPr/>
        </p:nvCxnSpPr>
        <p:spPr>
          <a:xfrm>
            <a:off x="7341355" y="4474740"/>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7650" y="2273729"/>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1" y="5146475"/>
            <a:ext cx="602503" cy="602503"/>
          </a:xfrm>
          <a:prstGeom prst="rect">
            <a:avLst/>
          </a:prstGeom>
        </p:spPr>
      </p:pic>
      <p:sp>
        <p:nvSpPr>
          <p:cNvPr id="7" name="Rectangle: Rounded Corners 6">
            <a:extLst>
              <a:ext uri="{FF2B5EF4-FFF2-40B4-BE49-F238E27FC236}">
                <a16:creationId xmlns:a16="http://schemas.microsoft.com/office/drawing/2014/main" id="{A518153F-BB98-C6D1-0BEE-556764278699}"/>
              </a:ext>
            </a:extLst>
          </p:cNvPr>
          <p:cNvSpPr/>
          <p:nvPr/>
        </p:nvSpPr>
        <p:spPr>
          <a:xfrm>
            <a:off x="9898054" y="3751204"/>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pic>
        <p:nvPicPr>
          <p:cNvPr id="11" name="Picture 10">
            <a:extLst>
              <a:ext uri="{FF2B5EF4-FFF2-40B4-BE49-F238E27FC236}">
                <a16:creationId xmlns:a16="http://schemas.microsoft.com/office/drawing/2014/main" id="{950FB3A6-AF43-2756-E78B-11BAEC817C39}"/>
              </a:ext>
            </a:extLst>
          </p:cNvPr>
          <p:cNvPicPr>
            <a:picLocks noChangeAspect="1"/>
          </p:cNvPicPr>
          <p:nvPr/>
        </p:nvPicPr>
        <p:blipFill rotWithShape="1">
          <a:blip r:embed="rId6"/>
          <a:srcRect l="25164" t="26253" r="25814" b="25817"/>
          <a:stretch/>
        </p:blipFill>
        <p:spPr>
          <a:xfrm>
            <a:off x="8124236" y="2398391"/>
            <a:ext cx="1236773" cy="1209219"/>
          </a:xfrm>
          <a:prstGeom prst="rect">
            <a:avLst/>
          </a:prstGeom>
        </p:spPr>
      </p:pic>
      <p:cxnSp>
        <p:nvCxnSpPr>
          <p:cNvPr id="12" name="Straight Arrow Connector 11">
            <a:extLst>
              <a:ext uri="{FF2B5EF4-FFF2-40B4-BE49-F238E27FC236}">
                <a16:creationId xmlns:a16="http://schemas.microsoft.com/office/drawing/2014/main" id="{2353B725-27B4-49A1-BC72-B905F112C4BC}"/>
              </a:ext>
            </a:extLst>
          </p:cNvPr>
          <p:cNvCxnSpPr>
            <a:cxnSpLocks/>
            <a:stCxn id="15" idx="3"/>
            <a:endCxn id="7" idx="1"/>
          </p:cNvCxnSpPr>
          <p:nvPr/>
        </p:nvCxnSpPr>
        <p:spPr>
          <a:xfrm>
            <a:off x="9493669" y="447474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A033D2B-8EF6-382D-FC76-EE35E6FB134A}"/>
              </a:ext>
            </a:extLst>
          </p:cNvPr>
          <p:cNvCxnSpPr>
            <a:cxnSpLocks/>
          </p:cNvCxnSpPr>
          <p:nvPr/>
        </p:nvCxnSpPr>
        <p:spPr>
          <a:xfrm flipH="1">
            <a:off x="9493668" y="483837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1049E36-BD49-D00A-B39B-58A43F487138}"/>
              </a:ext>
            </a:extLst>
          </p:cNvPr>
          <p:cNvCxnSpPr>
            <a:cxnSpLocks/>
          </p:cNvCxnSpPr>
          <p:nvPr/>
        </p:nvCxnSpPr>
        <p:spPr>
          <a:xfrm flipH="1">
            <a:off x="7341355" y="4845786"/>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913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err="1"/>
              <a:t>Metaporphic</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Analoog aan CTROM</a:t>
            </a:r>
          </a:p>
          <a:p>
            <a:endParaRPr lang="nl-BE" dirty="0"/>
          </a:p>
          <a:p>
            <a:r>
              <a:rPr lang="nl-BE" dirty="0"/>
              <a:t>Enkele </a:t>
            </a:r>
            <a:r>
              <a:rPr lang="nl-BE" dirty="0" err="1"/>
              <a:t>metaporphic</a:t>
            </a:r>
            <a:r>
              <a:rPr lang="nl-BE" dirty="0"/>
              <a:t> relations</a:t>
            </a:r>
          </a:p>
          <a:p>
            <a:pPr lvl="1"/>
            <a:r>
              <a:rPr lang="nl-BE" dirty="0"/>
              <a:t>alldifferent([var1, var2, var3]) -&gt; [var1 != var2, var2 != var3, var3!=var1]</a:t>
            </a:r>
          </a:p>
          <a:p>
            <a:pPr lvl="1"/>
            <a:r>
              <a:rPr lang="nl-BE" dirty="0"/>
              <a:t>(boolean) constraint == 1</a:t>
            </a:r>
          </a:p>
          <a:p>
            <a:pPr lvl="1"/>
            <a:r>
              <a:rPr lang="nl-BE" dirty="0"/>
              <a:t>(boolean) constraint </a:t>
            </a:r>
            <a:r>
              <a:rPr lang="nl-BE" dirty="0" err="1"/>
              <a:t>and</a:t>
            </a:r>
            <a:r>
              <a:rPr lang="nl-BE" dirty="0"/>
              <a:t> True</a:t>
            </a:r>
          </a:p>
          <a:p>
            <a:pPr lvl="1"/>
            <a:r>
              <a:rPr lang="nl-BE" dirty="0" err="1"/>
              <a:t>Something</a:t>
            </a:r>
            <a:r>
              <a:rPr lang="nl-BE" dirty="0"/>
              <a:t> &lt;= </a:t>
            </a:r>
            <a:r>
              <a:rPr lang="nl-BE" dirty="0" err="1"/>
              <a:t>SomethingElse</a:t>
            </a:r>
            <a:r>
              <a:rPr lang="nl-BE" dirty="0"/>
              <a:t> -&gt; </a:t>
            </a:r>
            <a:r>
              <a:rPr lang="nl-BE" dirty="0" err="1"/>
              <a:t>Something</a:t>
            </a:r>
            <a:r>
              <a:rPr lang="nl-BE" dirty="0"/>
              <a:t> &lt; (</a:t>
            </a:r>
            <a:r>
              <a:rPr lang="nl-BE" dirty="0" err="1"/>
              <a:t>SomethingElse</a:t>
            </a:r>
            <a:r>
              <a:rPr lang="nl-BE" dirty="0"/>
              <a:t> + 1)</a:t>
            </a:r>
          </a:p>
          <a:p>
            <a:pPr lvl="1"/>
            <a:r>
              <a:rPr lang="nl-BE" dirty="0"/>
              <a:t>…</a:t>
            </a:r>
          </a:p>
        </p:txBody>
      </p:sp>
    </p:spTree>
    <p:extLst>
      <p:ext uri="{BB962C8B-B14F-4D97-AF65-F5344CB8AC3E}">
        <p14:creationId xmlns:p14="http://schemas.microsoft.com/office/powerpoint/2010/main" val="1767553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err="1"/>
              <a:t>Differential</a:t>
            </a:r>
            <a:r>
              <a:rPr lang="nl-BE" dirty="0"/>
              <a:t> </a:t>
            </a:r>
            <a:r>
              <a:rPr lang="nl-BE" dirty="0" err="1"/>
              <a:t>testing</a:t>
            </a:r>
            <a:endParaRPr lang="nl-BE"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68700"/>
            <a:ext cx="11171500" cy="1760300"/>
          </a:xfrm>
        </p:spPr>
        <p:txBody>
          <a:bodyPr>
            <a:normAutofit/>
          </a:bodyPr>
          <a:lstStyle/>
          <a:p>
            <a:r>
              <a:rPr lang="nl-BE" dirty="0"/>
              <a:t>Vergelijken met analoge programma’s</a:t>
            </a:r>
          </a:p>
          <a:p>
            <a:pPr marL="0" indent="0">
              <a:buNone/>
            </a:pPr>
            <a:endParaRPr lang="nl-BE" dirty="0"/>
          </a:p>
        </p:txBody>
      </p:sp>
      <p:sp>
        <p:nvSpPr>
          <p:cNvPr id="6" name="Rectangle: Rounded Corners 5">
            <a:extLst>
              <a:ext uri="{FF2B5EF4-FFF2-40B4-BE49-F238E27FC236}">
                <a16:creationId xmlns:a16="http://schemas.microsoft.com/office/drawing/2014/main" id="{0C9B7846-41BC-8748-9516-4231FC3B686D}"/>
              </a:ext>
            </a:extLst>
          </p:cNvPr>
          <p:cNvSpPr/>
          <p:nvPr/>
        </p:nvSpPr>
        <p:spPr>
          <a:xfrm>
            <a:off x="5657017" y="3180203"/>
            <a:ext cx="1684338" cy="2917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a:t>
            </a:r>
            <a:endParaRPr lang="en-US" dirty="0"/>
          </a:p>
        </p:txBody>
      </p:sp>
      <p:sp>
        <p:nvSpPr>
          <p:cNvPr id="9" name="TextBox 8">
            <a:extLst>
              <a:ext uri="{FF2B5EF4-FFF2-40B4-BE49-F238E27FC236}">
                <a16:creationId xmlns:a16="http://schemas.microsoft.com/office/drawing/2014/main" id="{33198DF7-7CEF-D22A-75F3-8BB0EEDEF2A4}"/>
              </a:ext>
            </a:extLst>
          </p:cNvPr>
          <p:cNvSpPr txBox="1"/>
          <p:nvPr/>
        </p:nvSpPr>
        <p:spPr>
          <a:xfrm>
            <a:off x="4043475" y="4462470"/>
            <a:ext cx="940900" cy="369332"/>
          </a:xfrm>
          <a:prstGeom prst="rect">
            <a:avLst/>
          </a:prstGeom>
          <a:noFill/>
        </p:spPr>
        <p:txBody>
          <a:bodyPr wrap="square" rtlCol="0">
            <a:spAutoFit/>
          </a:bodyPr>
          <a:lstStyle/>
          <a:p>
            <a:r>
              <a:rPr lang="en-GB" dirty="0"/>
              <a:t>Seeds</a:t>
            </a:r>
            <a:endParaRPr lang="en-US" dirty="0"/>
          </a:p>
        </p:txBody>
      </p:sp>
      <p:cxnSp>
        <p:nvCxnSpPr>
          <p:cNvPr id="10" name="Straight Arrow Connector 9">
            <a:extLst>
              <a:ext uri="{FF2B5EF4-FFF2-40B4-BE49-F238E27FC236}">
                <a16:creationId xmlns:a16="http://schemas.microsoft.com/office/drawing/2014/main" id="{B384416D-AA33-6780-753D-689D7900033B}"/>
              </a:ext>
            </a:extLst>
          </p:cNvPr>
          <p:cNvCxnSpPr>
            <a:cxnSpLocks/>
            <a:stCxn id="9" idx="3"/>
            <a:endCxn id="6" idx="1"/>
          </p:cNvCxnSpPr>
          <p:nvPr/>
        </p:nvCxnSpPr>
        <p:spPr>
          <a:xfrm flipV="1">
            <a:off x="4984375" y="4638904"/>
            <a:ext cx="672642" cy="823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7169C00-F0A5-0F8B-B408-FF19D4E7023A}"/>
              </a:ext>
            </a:extLst>
          </p:cNvPr>
          <p:cNvCxnSpPr>
            <a:cxnSpLocks/>
          </p:cNvCxnSpPr>
          <p:nvPr/>
        </p:nvCxnSpPr>
        <p:spPr>
          <a:xfrm>
            <a:off x="7341354" y="3903738"/>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3"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94013A62-EB9C-BA97-5B47-D5BA753A0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7649" y="1702727"/>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F9A9C5B-FF19-8D51-6D27-5FB3A9B8F22E}"/>
              </a:ext>
            </a:extLst>
          </p:cNvPr>
          <p:cNvPicPr>
            <a:picLocks noChangeAspect="1"/>
          </p:cNvPicPr>
          <p:nvPr/>
        </p:nvPicPr>
        <p:blipFill>
          <a:blip r:embed="rId4"/>
          <a:stretch>
            <a:fillRect/>
          </a:stretch>
        </p:blipFill>
        <p:spPr>
          <a:xfrm>
            <a:off x="6033600" y="2154289"/>
            <a:ext cx="1050217" cy="1050217"/>
          </a:xfrm>
          <a:prstGeom prst="rect">
            <a:avLst/>
          </a:prstGeom>
        </p:spPr>
      </p:pic>
      <p:sp>
        <p:nvSpPr>
          <p:cNvPr id="15" name="Rectangle: Rounded Corners 14">
            <a:extLst>
              <a:ext uri="{FF2B5EF4-FFF2-40B4-BE49-F238E27FC236}">
                <a16:creationId xmlns:a16="http://schemas.microsoft.com/office/drawing/2014/main" id="{7C890B19-936A-9373-1526-517015AA2E24}"/>
              </a:ext>
            </a:extLst>
          </p:cNvPr>
          <p:cNvSpPr/>
          <p:nvPr/>
        </p:nvSpPr>
        <p:spPr>
          <a:xfrm>
            <a:off x="9898053" y="3180202"/>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1</a:t>
            </a:r>
            <a:endParaRPr lang="en-US" dirty="0"/>
          </a:p>
        </p:txBody>
      </p:sp>
      <p:pic>
        <p:nvPicPr>
          <p:cNvPr id="16" name="Picture 15">
            <a:extLst>
              <a:ext uri="{FF2B5EF4-FFF2-40B4-BE49-F238E27FC236}">
                <a16:creationId xmlns:a16="http://schemas.microsoft.com/office/drawing/2014/main" id="{56A04085-B078-2E5A-3E2C-5A4DA89BD183}"/>
              </a:ext>
            </a:extLst>
          </p:cNvPr>
          <p:cNvPicPr>
            <a:picLocks noChangeAspect="1"/>
          </p:cNvPicPr>
          <p:nvPr/>
        </p:nvPicPr>
        <p:blipFill rotWithShape="1">
          <a:blip r:embed="rId5"/>
          <a:srcRect l="25164" t="26253" r="25814" b="25817"/>
          <a:stretch/>
        </p:blipFill>
        <p:spPr>
          <a:xfrm>
            <a:off x="8124235" y="1827389"/>
            <a:ext cx="1236773" cy="1209219"/>
          </a:xfrm>
          <a:prstGeom prst="rect">
            <a:avLst/>
          </a:prstGeom>
        </p:spPr>
      </p:pic>
      <p:cxnSp>
        <p:nvCxnSpPr>
          <p:cNvPr id="17" name="Straight Arrow Connector 16">
            <a:extLst>
              <a:ext uri="{FF2B5EF4-FFF2-40B4-BE49-F238E27FC236}">
                <a16:creationId xmlns:a16="http://schemas.microsoft.com/office/drawing/2014/main" id="{19B75267-82D7-152B-CDD1-67D3EDDA54A0}"/>
              </a:ext>
            </a:extLst>
          </p:cNvPr>
          <p:cNvCxnSpPr>
            <a:cxnSpLocks/>
            <a:endCxn id="15" idx="1"/>
          </p:cNvCxnSpPr>
          <p:nvPr/>
        </p:nvCxnSpPr>
        <p:spPr>
          <a:xfrm>
            <a:off x="9493668" y="3903738"/>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B2BE6E-A72A-F3DC-3F5D-F54210D3BA20}"/>
              </a:ext>
            </a:extLst>
          </p:cNvPr>
          <p:cNvCxnSpPr>
            <a:cxnSpLocks/>
          </p:cNvCxnSpPr>
          <p:nvPr/>
        </p:nvCxnSpPr>
        <p:spPr>
          <a:xfrm flipH="1">
            <a:off x="9493667" y="4267368"/>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3A5F8B5-0635-F6BC-A544-CE1043B635C6}"/>
              </a:ext>
            </a:extLst>
          </p:cNvPr>
          <p:cNvCxnSpPr>
            <a:cxnSpLocks/>
          </p:cNvCxnSpPr>
          <p:nvPr/>
        </p:nvCxnSpPr>
        <p:spPr>
          <a:xfrm flipH="1">
            <a:off x="7341354" y="427478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1AF9F1A6-E769-B659-8EB5-86CAAFBD581B}"/>
              </a:ext>
            </a:extLst>
          </p:cNvPr>
          <p:cNvSpPr/>
          <p:nvPr/>
        </p:nvSpPr>
        <p:spPr>
          <a:xfrm>
            <a:off x="7844139" y="3149003"/>
            <a:ext cx="1684338" cy="2956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cxnSp>
        <p:nvCxnSpPr>
          <p:cNvPr id="21" name="Straight Arrow Connector 20">
            <a:extLst>
              <a:ext uri="{FF2B5EF4-FFF2-40B4-BE49-F238E27FC236}">
                <a16:creationId xmlns:a16="http://schemas.microsoft.com/office/drawing/2014/main" id="{BE1D1338-ECC6-2948-D1A3-60E4E4896BA8}"/>
              </a:ext>
            </a:extLst>
          </p:cNvPr>
          <p:cNvCxnSpPr>
            <a:cxnSpLocks/>
          </p:cNvCxnSpPr>
          <p:nvPr/>
        </p:nvCxnSpPr>
        <p:spPr>
          <a:xfrm>
            <a:off x="7376163" y="5377794"/>
            <a:ext cx="467976"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1AD2C295-F709-5C6B-9547-D0A23641D462}"/>
              </a:ext>
            </a:extLst>
          </p:cNvPr>
          <p:cNvSpPr/>
          <p:nvPr/>
        </p:nvSpPr>
        <p:spPr>
          <a:xfrm>
            <a:off x="9932862" y="4654258"/>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2</a:t>
            </a:r>
            <a:endParaRPr lang="en-US" dirty="0"/>
          </a:p>
        </p:txBody>
      </p:sp>
      <p:cxnSp>
        <p:nvCxnSpPr>
          <p:cNvPr id="23" name="Straight Arrow Connector 22">
            <a:extLst>
              <a:ext uri="{FF2B5EF4-FFF2-40B4-BE49-F238E27FC236}">
                <a16:creationId xmlns:a16="http://schemas.microsoft.com/office/drawing/2014/main" id="{90BCDC87-9446-67FC-F751-199FAB9447C4}"/>
              </a:ext>
            </a:extLst>
          </p:cNvPr>
          <p:cNvCxnSpPr>
            <a:cxnSpLocks/>
            <a:endCxn id="22" idx="1"/>
          </p:cNvCxnSpPr>
          <p:nvPr/>
        </p:nvCxnSpPr>
        <p:spPr>
          <a:xfrm>
            <a:off x="9528477" y="537779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DFB2291-80D6-3BA2-DEC4-1A2D67F86AAE}"/>
              </a:ext>
            </a:extLst>
          </p:cNvPr>
          <p:cNvCxnSpPr>
            <a:cxnSpLocks/>
          </p:cNvCxnSpPr>
          <p:nvPr/>
        </p:nvCxnSpPr>
        <p:spPr>
          <a:xfrm flipH="1">
            <a:off x="9528476" y="574142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BE883AF-9CEC-1CBF-747A-D9BFB276EC6D}"/>
              </a:ext>
            </a:extLst>
          </p:cNvPr>
          <p:cNvCxnSpPr>
            <a:cxnSpLocks/>
          </p:cNvCxnSpPr>
          <p:nvPr/>
        </p:nvCxnSpPr>
        <p:spPr>
          <a:xfrm flipH="1">
            <a:off x="7376163" y="574884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819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Verhaal van de thesis</a:t>
            </a:r>
          </a:p>
        </p:txBody>
      </p:sp>
      <p:sp>
        <p:nvSpPr>
          <p:cNvPr id="2" name="TextBox 1">
            <a:extLst>
              <a:ext uri="{FF2B5EF4-FFF2-40B4-BE49-F238E27FC236}">
                <a16:creationId xmlns:a16="http://schemas.microsoft.com/office/drawing/2014/main" id="{37D485B9-78B7-893E-19E4-C0927D8C6DAC}"/>
              </a:ext>
            </a:extLst>
          </p:cNvPr>
          <p:cNvSpPr txBox="1"/>
          <p:nvPr/>
        </p:nvSpPr>
        <p:spPr>
          <a:xfrm>
            <a:off x="6810820" y="1132674"/>
            <a:ext cx="5245769" cy="4524315"/>
          </a:xfrm>
          <a:prstGeom prst="rect">
            <a:avLst/>
          </a:prstGeom>
          <a:noFill/>
        </p:spPr>
        <p:txBody>
          <a:bodyPr wrap="square" rtlCol="0">
            <a:spAutoFit/>
          </a:bodyPr>
          <a:lstStyle/>
          <a:p>
            <a:r>
              <a:rPr lang="nl-BE"/>
              <a:t>RQ’s</a:t>
            </a:r>
          </a:p>
          <a:p>
            <a:r>
              <a:rPr lang="nl-BE"/>
              <a:t>Resultaten</a:t>
            </a:r>
          </a:p>
          <a:p>
            <a:pPr lvl="1"/>
            <a:r>
              <a:rPr lang="nl-BE"/>
              <a:t>De 4 algemene tabellen</a:t>
            </a:r>
          </a:p>
          <a:p>
            <a:pPr lvl="1"/>
            <a:r>
              <a:rPr lang="nl-BE"/>
              <a:t>Limitaties door frequent gevonden bugs</a:t>
            </a:r>
          </a:p>
          <a:p>
            <a:pPr lvl="2"/>
            <a:r>
              <a:rPr lang="nl-BE"/>
              <a:t>oplossing</a:t>
            </a:r>
          </a:p>
          <a:p>
            <a:pPr lvl="1"/>
            <a:r>
              <a:rPr lang="nl-BE"/>
              <a:t>Enkele voorbeelden + Code</a:t>
            </a:r>
          </a:p>
          <a:p>
            <a:pPr lvl="2"/>
            <a:r>
              <a:rPr lang="nl-BE"/>
              <a:t>Double negation</a:t>
            </a:r>
          </a:p>
          <a:p>
            <a:pPr lvl="2"/>
            <a:r>
              <a:rPr lang="nl-BE"/>
              <a:t>Naming variables (+)</a:t>
            </a:r>
          </a:p>
          <a:p>
            <a:r>
              <a:rPr lang="nl-BE"/>
              <a:t>Besluiten</a:t>
            </a:r>
          </a:p>
          <a:p>
            <a:pPr lvl="1"/>
            <a:r>
              <a:rPr lang="nl-BE"/>
              <a:t>Techniquen zijn best combineerbaar</a:t>
            </a:r>
          </a:p>
          <a:p>
            <a:pPr lvl="1"/>
            <a:r>
              <a:rPr lang="nl-BE"/>
              <a:t>Nog niet vol automatisch (door porblmen) mogelijkheid wel</a:t>
            </a:r>
          </a:p>
          <a:p>
            <a:r>
              <a:rPr lang="nl-BE"/>
              <a:t>Future work</a:t>
            </a:r>
          </a:p>
          <a:p>
            <a:pPr lvl="1"/>
            <a:r>
              <a:rPr lang="nl-BE"/>
              <a:t>Geen nieuwe fouten in de solvers gevonden</a:t>
            </a:r>
          </a:p>
          <a:p>
            <a:pPr lvl="1"/>
            <a:r>
              <a:rPr lang="nl-BE"/>
              <a:t>De frequente problemen</a:t>
            </a:r>
          </a:p>
          <a:p>
            <a:pPr lvl="1"/>
            <a:r>
              <a:rPr lang="nl-BE"/>
              <a:t>Ook de fijnere settings van solvers testen</a:t>
            </a:r>
            <a:endParaRPr lang="nl-BE" dirty="0"/>
          </a:p>
        </p:txBody>
      </p:sp>
      <p:sp>
        <p:nvSpPr>
          <p:cNvPr id="7" name="Content Placeholder 6">
            <a:extLst>
              <a:ext uri="{FF2B5EF4-FFF2-40B4-BE49-F238E27FC236}">
                <a16:creationId xmlns:a16="http://schemas.microsoft.com/office/drawing/2014/main" id="{C305855A-7308-9D97-E4CA-E2DBCB17BB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0344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lstStyle/>
          <a:p>
            <a:pPr marL="457200" indent="-457200">
              <a:buFont typeface="+mj-lt"/>
              <a:buAutoNum type="arabicPeriod"/>
            </a:pPr>
            <a:r>
              <a:rPr lang="en-GB" dirty="0">
                <a:effectLst/>
                <a:latin typeface="Arial" panose="020B0604020202020204" pitchFamily="34" charset="0"/>
              </a:rPr>
              <a:t>What fuzzing technique will find the most bugs?</a:t>
            </a:r>
          </a:p>
          <a:p>
            <a:pPr marL="457200" indent="-457200">
              <a:buFont typeface="+mj-lt"/>
              <a:buAutoNum type="arabicPeriod"/>
            </a:pPr>
            <a:r>
              <a:rPr lang="en-GB" dirty="0">
                <a:effectLst/>
                <a:latin typeface="Arial" panose="020B0604020202020204" pitchFamily="34" charset="0"/>
              </a:rPr>
              <a:t>What fuzzing technique will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type of bugs will be found using which fuzzing technique? </a:t>
            </a:r>
          </a:p>
          <a:p>
            <a:pPr marL="457200" indent="-457200">
              <a:buFont typeface="+mj-lt"/>
              <a:buAutoNum type="arabicPeriod"/>
            </a:pPr>
            <a:r>
              <a:rPr lang="en-GB" dirty="0">
                <a:effectLst/>
                <a:latin typeface="Arial" panose="020B0604020202020204" pitchFamily="34" charset="0"/>
              </a:rPr>
              <a:t>How many (critical) bugs can we find?</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are the causes of the bugs?</a:t>
            </a:r>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14</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964682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Resultaten</a:t>
            </a:r>
          </a:p>
          <a:p>
            <a:pPr lvl="1"/>
            <a:r>
              <a:rPr lang="nl-BE" dirty="0"/>
              <a:t>De 4 algemene tabellen</a:t>
            </a:r>
          </a:p>
          <a:p>
            <a:pPr lvl="1"/>
            <a:r>
              <a:rPr lang="nl-BE" dirty="0" err="1"/>
              <a:t>Limitaties</a:t>
            </a:r>
            <a:r>
              <a:rPr lang="nl-BE" dirty="0"/>
              <a:t> door frequent gevonden bugs</a:t>
            </a:r>
          </a:p>
          <a:p>
            <a:pPr lvl="2"/>
            <a:r>
              <a:rPr lang="nl-BE" dirty="0"/>
              <a:t>oplossing</a:t>
            </a:r>
          </a:p>
          <a:p>
            <a:pPr lvl="1"/>
            <a:r>
              <a:rPr lang="nl-BE" dirty="0"/>
              <a:t>Enkele voorbeelden + Code</a:t>
            </a:r>
          </a:p>
          <a:p>
            <a:pPr lvl="2"/>
            <a:r>
              <a:rPr lang="nl-BE" dirty="0"/>
              <a:t>Double </a:t>
            </a:r>
            <a:r>
              <a:rPr lang="nl-BE" dirty="0" err="1"/>
              <a:t>negation</a:t>
            </a:r>
            <a:endParaRPr lang="nl-BE" dirty="0"/>
          </a:p>
          <a:p>
            <a:pPr lvl="2"/>
            <a:r>
              <a:rPr lang="nl-BE" dirty="0" err="1"/>
              <a:t>Naming</a:t>
            </a:r>
            <a:r>
              <a:rPr lang="nl-BE" dirty="0"/>
              <a:t> variables (+)</a:t>
            </a:r>
          </a:p>
        </p:txBody>
      </p:sp>
    </p:spTree>
    <p:extLst>
      <p:ext uri="{BB962C8B-B14F-4D97-AF65-F5344CB8AC3E}">
        <p14:creationId xmlns:p14="http://schemas.microsoft.com/office/powerpoint/2010/main" val="2074442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Verhaal van de thesis</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6654979" cy="4464000"/>
          </a:xfrm>
        </p:spPr>
        <p:txBody>
          <a:bodyPr>
            <a:normAutofit fontScale="77500" lnSpcReduction="20000"/>
          </a:bodyPr>
          <a:lstStyle/>
          <a:p>
            <a:r>
              <a:rPr lang="nl-BE" dirty="0"/>
              <a:t>Wat is CP</a:t>
            </a:r>
          </a:p>
          <a:p>
            <a:pPr lvl="1"/>
            <a:r>
              <a:rPr lang="nl-BE" dirty="0"/>
              <a:t>Wat maakt CP anders dan andere programmeer talen</a:t>
            </a:r>
          </a:p>
          <a:p>
            <a:r>
              <a:rPr lang="nl-BE" dirty="0"/>
              <a:t>Waarom bug zoeken</a:t>
            </a:r>
          </a:p>
          <a:p>
            <a:pPr lvl="1"/>
            <a:r>
              <a:rPr lang="nl-BE" dirty="0"/>
              <a:t>Definitie bug</a:t>
            </a:r>
          </a:p>
          <a:p>
            <a:pPr lvl="1"/>
            <a:r>
              <a:rPr lang="nl-BE" dirty="0"/>
              <a:t>Vele manieren of bugs te vinden</a:t>
            </a:r>
          </a:p>
          <a:p>
            <a:pPr lvl="1"/>
            <a:r>
              <a:rPr lang="nl-BE" dirty="0"/>
              <a:t>automatisatie</a:t>
            </a:r>
          </a:p>
          <a:p>
            <a:r>
              <a:rPr lang="nl-BE" dirty="0"/>
              <a:t>Wat is </a:t>
            </a:r>
            <a:r>
              <a:rPr lang="nl-BE" dirty="0" err="1"/>
              <a:t>fuzzing</a:t>
            </a:r>
            <a:endParaRPr lang="nl-BE" dirty="0"/>
          </a:p>
          <a:p>
            <a:pPr lvl="1"/>
            <a:r>
              <a:rPr lang="nl-BE" dirty="0"/>
              <a:t>Waarom </a:t>
            </a:r>
            <a:r>
              <a:rPr lang="nl-BE" dirty="0" err="1"/>
              <a:t>fuzzing</a:t>
            </a:r>
            <a:endParaRPr lang="nl-BE" dirty="0"/>
          </a:p>
          <a:p>
            <a:pPr lvl="1"/>
            <a:r>
              <a:rPr lang="nl-BE" dirty="0" err="1"/>
              <a:t>generating</a:t>
            </a:r>
            <a:r>
              <a:rPr lang="nl-BE" dirty="0"/>
              <a:t> </a:t>
            </a:r>
            <a:r>
              <a:rPr lang="nl-BE" dirty="0" err="1"/>
              <a:t>vs</a:t>
            </a:r>
            <a:r>
              <a:rPr lang="nl-BE" dirty="0"/>
              <a:t> </a:t>
            </a:r>
            <a:r>
              <a:rPr lang="nl-BE" dirty="0" err="1"/>
              <a:t>modifying</a:t>
            </a:r>
            <a:endParaRPr lang="nl-BE" dirty="0"/>
          </a:p>
          <a:p>
            <a:pPr lvl="1"/>
            <a:r>
              <a:rPr lang="nl-BE" dirty="0"/>
              <a:t>CPMpy-STORM</a:t>
            </a:r>
          </a:p>
          <a:p>
            <a:pPr lvl="1"/>
            <a:r>
              <a:rPr lang="nl-BE" dirty="0"/>
              <a:t>Alt</a:t>
            </a:r>
          </a:p>
          <a:p>
            <a:r>
              <a:rPr lang="nl-BE" dirty="0" err="1"/>
              <a:t>Metaporphic</a:t>
            </a:r>
            <a:r>
              <a:rPr lang="nl-BE" dirty="0"/>
              <a:t> </a:t>
            </a:r>
            <a:r>
              <a:rPr lang="nl-BE" dirty="0" err="1"/>
              <a:t>testing</a:t>
            </a:r>
            <a:endParaRPr lang="nl-BE" dirty="0"/>
          </a:p>
          <a:p>
            <a:pPr lvl="1"/>
            <a:r>
              <a:rPr lang="nl-BE" dirty="0"/>
              <a:t>Enkele relations</a:t>
            </a:r>
          </a:p>
          <a:p>
            <a:r>
              <a:rPr lang="nl-BE" dirty="0" err="1"/>
              <a:t>Differential</a:t>
            </a:r>
            <a:r>
              <a:rPr lang="nl-BE" dirty="0"/>
              <a:t> </a:t>
            </a:r>
            <a:r>
              <a:rPr lang="nl-BE" dirty="0" err="1"/>
              <a:t>testing</a:t>
            </a:r>
            <a:endParaRPr lang="nl-BE" dirty="0"/>
          </a:p>
        </p:txBody>
      </p:sp>
      <p:sp>
        <p:nvSpPr>
          <p:cNvPr id="2" name="TextBox 1">
            <a:extLst>
              <a:ext uri="{FF2B5EF4-FFF2-40B4-BE49-F238E27FC236}">
                <a16:creationId xmlns:a16="http://schemas.microsoft.com/office/drawing/2014/main" id="{37D485B9-78B7-893E-19E4-C0927D8C6DAC}"/>
              </a:ext>
            </a:extLst>
          </p:cNvPr>
          <p:cNvSpPr txBox="1"/>
          <p:nvPr/>
        </p:nvSpPr>
        <p:spPr>
          <a:xfrm>
            <a:off x="6810820" y="1132674"/>
            <a:ext cx="5245769" cy="4524315"/>
          </a:xfrm>
          <a:prstGeom prst="rect">
            <a:avLst/>
          </a:prstGeom>
          <a:noFill/>
        </p:spPr>
        <p:txBody>
          <a:bodyPr wrap="square" rtlCol="0">
            <a:spAutoFit/>
          </a:bodyPr>
          <a:lstStyle/>
          <a:p>
            <a:r>
              <a:rPr lang="nl-BE"/>
              <a:t>RQ’s</a:t>
            </a:r>
          </a:p>
          <a:p>
            <a:r>
              <a:rPr lang="nl-BE"/>
              <a:t>Resultaten</a:t>
            </a:r>
          </a:p>
          <a:p>
            <a:pPr lvl="1"/>
            <a:r>
              <a:rPr lang="nl-BE"/>
              <a:t>De 4 algemene tabellen</a:t>
            </a:r>
          </a:p>
          <a:p>
            <a:pPr lvl="1"/>
            <a:r>
              <a:rPr lang="nl-BE"/>
              <a:t>Limitaties door frequent gevonden bugs</a:t>
            </a:r>
          </a:p>
          <a:p>
            <a:pPr lvl="2"/>
            <a:r>
              <a:rPr lang="nl-BE"/>
              <a:t>oplossing</a:t>
            </a:r>
          </a:p>
          <a:p>
            <a:pPr lvl="1"/>
            <a:r>
              <a:rPr lang="nl-BE"/>
              <a:t>Enkele voorbeelden + Code</a:t>
            </a:r>
          </a:p>
          <a:p>
            <a:pPr lvl="2"/>
            <a:r>
              <a:rPr lang="nl-BE"/>
              <a:t>Double negation</a:t>
            </a:r>
          </a:p>
          <a:p>
            <a:pPr lvl="2"/>
            <a:r>
              <a:rPr lang="nl-BE"/>
              <a:t>Naming variables (+)</a:t>
            </a:r>
          </a:p>
          <a:p>
            <a:r>
              <a:rPr lang="nl-BE"/>
              <a:t>Besluiten</a:t>
            </a:r>
          </a:p>
          <a:p>
            <a:pPr lvl="1"/>
            <a:r>
              <a:rPr lang="nl-BE"/>
              <a:t>Techniquen zijn best combineerbaar</a:t>
            </a:r>
          </a:p>
          <a:p>
            <a:pPr lvl="1"/>
            <a:r>
              <a:rPr lang="nl-BE"/>
              <a:t>Nog niet vol automatisch (door porblmen) mogelijkheid wel</a:t>
            </a:r>
          </a:p>
          <a:p>
            <a:r>
              <a:rPr lang="nl-BE"/>
              <a:t>Future work</a:t>
            </a:r>
          </a:p>
          <a:p>
            <a:pPr lvl="1"/>
            <a:r>
              <a:rPr lang="nl-BE"/>
              <a:t>Geen nieuwe fouten in de solvers gevonden</a:t>
            </a:r>
          </a:p>
          <a:p>
            <a:pPr lvl="1"/>
            <a:r>
              <a:rPr lang="nl-BE"/>
              <a:t>De frequente problemen</a:t>
            </a:r>
          </a:p>
          <a:p>
            <a:pPr lvl="1"/>
            <a:r>
              <a:rPr lang="nl-BE"/>
              <a:t>Ook de fijnere settings van solvers testen</a:t>
            </a:r>
            <a:endParaRPr lang="nl-BE" dirty="0"/>
          </a:p>
        </p:txBody>
      </p:sp>
    </p:spTree>
    <p:extLst>
      <p:ext uri="{BB962C8B-B14F-4D97-AF65-F5344CB8AC3E}">
        <p14:creationId xmlns:p14="http://schemas.microsoft.com/office/powerpoint/2010/main" val="3799497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Verhaal van de thesis</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6654979" cy="4464000"/>
          </a:xfrm>
        </p:spPr>
        <p:txBody>
          <a:bodyPr>
            <a:normAutofit fontScale="77500" lnSpcReduction="20000"/>
          </a:bodyPr>
          <a:lstStyle/>
          <a:p>
            <a:r>
              <a:rPr lang="nl-BE" dirty="0"/>
              <a:t>Wat is CP</a:t>
            </a:r>
          </a:p>
          <a:p>
            <a:pPr lvl="1"/>
            <a:r>
              <a:rPr lang="nl-BE" dirty="0"/>
              <a:t>Wat maakt CP anders dan andere programmeer talen</a:t>
            </a:r>
          </a:p>
          <a:p>
            <a:r>
              <a:rPr lang="nl-BE" dirty="0"/>
              <a:t>Waarom bug zoeken</a:t>
            </a:r>
          </a:p>
          <a:p>
            <a:pPr lvl="1"/>
            <a:r>
              <a:rPr lang="nl-BE" dirty="0"/>
              <a:t>Definitie bug</a:t>
            </a:r>
          </a:p>
          <a:p>
            <a:pPr lvl="1"/>
            <a:r>
              <a:rPr lang="nl-BE" dirty="0"/>
              <a:t>Vele manieren of bugs te vinden</a:t>
            </a:r>
          </a:p>
          <a:p>
            <a:pPr lvl="1"/>
            <a:r>
              <a:rPr lang="nl-BE" dirty="0"/>
              <a:t>automatisatie</a:t>
            </a:r>
          </a:p>
          <a:p>
            <a:r>
              <a:rPr lang="nl-BE" dirty="0"/>
              <a:t>Wat is </a:t>
            </a:r>
            <a:r>
              <a:rPr lang="nl-BE" dirty="0" err="1"/>
              <a:t>fuzzing</a:t>
            </a:r>
            <a:endParaRPr lang="nl-BE" dirty="0"/>
          </a:p>
          <a:p>
            <a:pPr lvl="1"/>
            <a:r>
              <a:rPr lang="nl-BE" dirty="0"/>
              <a:t>Waarom </a:t>
            </a:r>
            <a:r>
              <a:rPr lang="nl-BE" dirty="0" err="1"/>
              <a:t>fuzzing</a:t>
            </a:r>
            <a:endParaRPr lang="nl-BE" dirty="0"/>
          </a:p>
          <a:p>
            <a:pPr lvl="1"/>
            <a:r>
              <a:rPr lang="nl-BE" dirty="0" err="1"/>
              <a:t>generating</a:t>
            </a:r>
            <a:r>
              <a:rPr lang="nl-BE" dirty="0"/>
              <a:t> </a:t>
            </a:r>
            <a:r>
              <a:rPr lang="nl-BE" dirty="0" err="1"/>
              <a:t>vs</a:t>
            </a:r>
            <a:r>
              <a:rPr lang="nl-BE" dirty="0"/>
              <a:t> </a:t>
            </a:r>
            <a:r>
              <a:rPr lang="nl-BE" dirty="0" err="1"/>
              <a:t>modifying</a:t>
            </a:r>
            <a:endParaRPr lang="nl-BE" dirty="0"/>
          </a:p>
          <a:p>
            <a:pPr lvl="1"/>
            <a:r>
              <a:rPr lang="nl-BE" dirty="0"/>
              <a:t>CPMpy-STORM</a:t>
            </a:r>
          </a:p>
          <a:p>
            <a:pPr lvl="1"/>
            <a:r>
              <a:rPr lang="nl-BE" dirty="0"/>
              <a:t>Alt</a:t>
            </a:r>
          </a:p>
          <a:p>
            <a:r>
              <a:rPr lang="nl-BE" dirty="0" err="1"/>
              <a:t>Metaporphic</a:t>
            </a:r>
            <a:r>
              <a:rPr lang="nl-BE" dirty="0"/>
              <a:t> </a:t>
            </a:r>
            <a:r>
              <a:rPr lang="nl-BE" dirty="0" err="1"/>
              <a:t>testing</a:t>
            </a:r>
            <a:endParaRPr lang="nl-BE" dirty="0"/>
          </a:p>
          <a:p>
            <a:pPr lvl="1"/>
            <a:r>
              <a:rPr lang="nl-BE" dirty="0"/>
              <a:t>Enkele relations</a:t>
            </a:r>
          </a:p>
          <a:p>
            <a:r>
              <a:rPr lang="nl-BE" dirty="0" err="1"/>
              <a:t>Differential</a:t>
            </a:r>
            <a:r>
              <a:rPr lang="nl-BE" dirty="0"/>
              <a:t> </a:t>
            </a:r>
            <a:r>
              <a:rPr lang="nl-BE" dirty="0" err="1"/>
              <a:t>testing</a:t>
            </a:r>
            <a:endParaRPr lang="nl-BE" dirty="0"/>
          </a:p>
        </p:txBody>
      </p:sp>
      <p:sp>
        <p:nvSpPr>
          <p:cNvPr id="2" name="TextBox 1">
            <a:extLst>
              <a:ext uri="{FF2B5EF4-FFF2-40B4-BE49-F238E27FC236}">
                <a16:creationId xmlns:a16="http://schemas.microsoft.com/office/drawing/2014/main" id="{37D485B9-78B7-893E-19E4-C0927D8C6DAC}"/>
              </a:ext>
            </a:extLst>
          </p:cNvPr>
          <p:cNvSpPr txBox="1"/>
          <p:nvPr/>
        </p:nvSpPr>
        <p:spPr>
          <a:xfrm>
            <a:off x="6810820" y="1132674"/>
            <a:ext cx="5245769" cy="4524315"/>
          </a:xfrm>
          <a:prstGeom prst="rect">
            <a:avLst/>
          </a:prstGeom>
          <a:noFill/>
        </p:spPr>
        <p:txBody>
          <a:bodyPr wrap="square" rtlCol="0">
            <a:spAutoFit/>
          </a:bodyPr>
          <a:lstStyle/>
          <a:p>
            <a:r>
              <a:rPr lang="nl-BE"/>
              <a:t>RQ’s</a:t>
            </a:r>
          </a:p>
          <a:p>
            <a:r>
              <a:rPr lang="nl-BE"/>
              <a:t>Resultaten</a:t>
            </a:r>
          </a:p>
          <a:p>
            <a:pPr lvl="1"/>
            <a:r>
              <a:rPr lang="nl-BE"/>
              <a:t>De 4 algemene tabellen</a:t>
            </a:r>
          </a:p>
          <a:p>
            <a:pPr lvl="1"/>
            <a:r>
              <a:rPr lang="nl-BE"/>
              <a:t>Limitaties door frequent gevonden bugs</a:t>
            </a:r>
          </a:p>
          <a:p>
            <a:pPr lvl="2"/>
            <a:r>
              <a:rPr lang="nl-BE"/>
              <a:t>oplossing</a:t>
            </a:r>
          </a:p>
          <a:p>
            <a:pPr lvl="1"/>
            <a:r>
              <a:rPr lang="nl-BE"/>
              <a:t>Enkele voorbeelden + Code</a:t>
            </a:r>
          </a:p>
          <a:p>
            <a:pPr lvl="2"/>
            <a:r>
              <a:rPr lang="nl-BE"/>
              <a:t>Double negation</a:t>
            </a:r>
          </a:p>
          <a:p>
            <a:pPr lvl="2"/>
            <a:r>
              <a:rPr lang="nl-BE"/>
              <a:t>Naming variables (+)</a:t>
            </a:r>
          </a:p>
          <a:p>
            <a:r>
              <a:rPr lang="nl-BE"/>
              <a:t>Besluiten</a:t>
            </a:r>
          </a:p>
          <a:p>
            <a:pPr lvl="1"/>
            <a:r>
              <a:rPr lang="nl-BE"/>
              <a:t>Techniquen zijn best combineerbaar</a:t>
            </a:r>
          </a:p>
          <a:p>
            <a:pPr lvl="1"/>
            <a:r>
              <a:rPr lang="nl-BE"/>
              <a:t>Nog niet vol automatisch (door porblmen) mogelijkheid wel</a:t>
            </a:r>
          </a:p>
          <a:p>
            <a:r>
              <a:rPr lang="nl-BE"/>
              <a:t>Future work</a:t>
            </a:r>
          </a:p>
          <a:p>
            <a:pPr lvl="1"/>
            <a:r>
              <a:rPr lang="nl-BE"/>
              <a:t>Geen nieuwe fouten in de solvers gevonden</a:t>
            </a:r>
          </a:p>
          <a:p>
            <a:pPr lvl="1"/>
            <a:r>
              <a:rPr lang="nl-BE"/>
              <a:t>De frequente problemen</a:t>
            </a:r>
          </a:p>
          <a:p>
            <a:pPr lvl="1"/>
            <a:r>
              <a:rPr lang="nl-BE"/>
              <a:t>Ook de fijnere settings van solvers testen</a:t>
            </a:r>
            <a:endParaRPr lang="nl-BE" dirty="0"/>
          </a:p>
        </p:txBody>
      </p:sp>
    </p:spTree>
    <p:extLst>
      <p:ext uri="{BB962C8B-B14F-4D97-AF65-F5344CB8AC3E}">
        <p14:creationId xmlns:p14="http://schemas.microsoft.com/office/powerpoint/2010/main" val="4051719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Verhaal van de thesis</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6654979" cy="4464000"/>
          </a:xfrm>
        </p:spPr>
        <p:txBody>
          <a:bodyPr>
            <a:normAutofit fontScale="77500" lnSpcReduction="20000"/>
          </a:bodyPr>
          <a:lstStyle/>
          <a:p>
            <a:r>
              <a:rPr lang="nl-BE" dirty="0"/>
              <a:t>Wat is CP</a:t>
            </a:r>
          </a:p>
          <a:p>
            <a:pPr lvl="1"/>
            <a:r>
              <a:rPr lang="nl-BE" dirty="0"/>
              <a:t>Wat maakt CP anders dan andere programmeer talen</a:t>
            </a:r>
          </a:p>
          <a:p>
            <a:r>
              <a:rPr lang="nl-BE" dirty="0"/>
              <a:t>Waarom bug zoeken</a:t>
            </a:r>
          </a:p>
          <a:p>
            <a:pPr lvl="1"/>
            <a:r>
              <a:rPr lang="nl-BE" dirty="0"/>
              <a:t>Definitie bug</a:t>
            </a:r>
          </a:p>
          <a:p>
            <a:pPr lvl="1"/>
            <a:r>
              <a:rPr lang="nl-BE" dirty="0"/>
              <a:t>Vele manieren of bugs te vinden</a:t>
            </a:r>
          </a:p>
          <a:p>
            <a:pPr lvl="1"/>
            <a:r>
              <a:rPr lang="nl-BE" dirty="0"/>
              <a:t>automatisatie</a:t>
            </a:r>
          </a:p>
          <a:p>
            <a:r>
              <a:rPr lang="nl-BE" dirty="0"/>
              <a:t>Wat is </a:t>
            </a:r>
            <a:r>
              <a:rPr lang="nl-BE" dirty="0" err="1"/>
              <a:t>fuzzing</a:t>
            </a:r>
            <a:endParaRPr lang="nl-BE" dirty="0"/>
          </a:p>
          <a:p>
            <a:pPr lvl="1"/>
            <a:r>
              <a:rPr lang="nl-BE" dirty="0"/>
              <a:t>Waarom </a:t>
            </a:r>
            <a:r>
              <a:rPr lang="nl-BE" dirty="0" err="1"/>
              <a:t>fuzzing</a:t>
            </a:r>
            <a:endParaRPr lang="nl-BE" dirty="0"/>
          </a:p>
          <a:p>
            <a:pPr lvl="1"/>
            <a:r>
              <a:rPr lang="nl-BE" dirty="0" err="1"/>
              <a:t>generating</a:t>
            </a:r>
            <a:r>
              <a:rPr lang="nl-BE" dirty="0"/>
              <a:t> </a:t>
            </a:r>
            <a:r>
              <a:rPr lang="nl-BE" dirty="0" err="1"/>
              <a:t>vs</a:t>
            </a:r>
            <a:r>
              <a:rPr lang="nl-BE" dirty="0"/>
              <a:t> </a:t>
            </a:r>
            <a:r>
              <a:rPr lang="nl-BE" dirty="0" err="1"/>
              <a:t>modifying</a:t>
            </a:r>
            <a:endParaRPr lang="nl-BE" dirty="0"/>
          </a:p>
          <a:p>
            <a:pPr lvl="1"/>
            <a:r>
              <a:rPr lang="nl-BE" dirty="0"/>
              <a:t>CPMpy-STORM</a:t>
            </a:r>
          </a:p>
          <a:p>
            <a:pPr lvl="1"/>
            <a:r>
              <a:rPr lang="nl-BE" dirty="0"/>
              <a:t>Alt</a:t>
            </a:r>
          </a:p>
          <a:p>
            <a:r>
              <a:rPr lang="nl-BE" dirty="0" err="1"/>
              <a:t>Metaporphic</a:t>
            </a:r>
            <a:r>
              <a:rPr lang="nl-BE" dirty="0"/>
              <a:t> </a:t>
            </a:r>
            <a:r>
              <a:rPr lang="nl-BE" dirty="0" err="1"/>
              <a:t>testing</a:t>
            </a:r>
            <a:endParaRPr lang="nl-BE" dirty="0"/>
          </a:p>
          <a:p>
            <a:pPr lvl="1"/>
            <a:r>
              <a:rPr lang="nl-BE" dirty="0"/>
              <a:t>Enkele relations</a:t>
            </a:r>
          </a:p>
          <a:p>
            <a:r>
              <a:rPr lang="nl-BE" dirty="0" err="1"/>
              <a:t>Differential</a:t>
            </a:r>
            <a:r>
              <a:rPr lang="nl-BE" dirty="0"/>
              <a:t> </a:t>
            </a:r>
            <a:r>
              <a:rPr lang="nl-BE" dirty="0" err="1"/>
              <a:t>testing</a:t>
            </a:r>
            <a:endParaRPr lang="nl-BE" dirty="0"/>
          </a:p>
        </p:txBody>
      </p:sp>
      <p:sp>
        <p:nvSpPr>
          <p:cNvPr id="2" name="TextBox 1">
            <a:extLst>
              <a:ext uri="{FF2B5EF4-FFF2-40B4-BE49-F238E27FC236}">
                <a16:creationId xmlns:a16="http://schemas.microsoft.com/office/drawing/2014/main" id="{37D485B9-78B7-893E-19E4-C0927D8C6DAC}"/>
              </a:ext>
            </a:extLst>
          </p:cNvPr>
          <p:cNvSpPr txBox="1"/>
          <p:nvPr/>
        </p:nvSpPr>
        <p:spPr>
          <a:xfrm>
            <a:off x="6810820" y="1132674"/>
            <a:ext cx="5245769" cy="4524315"/>
          </a:xfrm>
          <a:prstGeom prst="rect">
            <a:avLst/>
          </a:prstGeom>
          <a:noFill/>
        </p:spPr>
        <p:txBody>
          <a:bodyPr wrap="square" rtlCol="0">
            <a:spAutoFit/>
          </a:bodyPr>
          <a:lstStyle/>
          <a:p>
            <a:r>
              <a:rPr lang="nl-BE"/>
              <a:t>RQ’s</a:t>
            </a:r>
          </a:p>
          <a:p>
            <a:r>
              <a:rPr lang="nl-BE"/>
              <a:t>Resultaten</a:t>
            </a:r>
          </a:p>
          <a:p>
            <a:pPr lvl="1"/>
            <a:r>
              <a:rPr lang="nl-BE"/>
              <a:t>De 4 algemene tabellen</a:t>
            </a:r>
          </a:p>
          <a:p>
            <a:pPr lvl="1"/>
            <a:r>
              <a:rPr lang="nl-BE"/>
              <a:t>Limitaties door frequent gevonden bugs</a:t>
            </a:r>
          </a:p>
          <a:p>
            <a:pPr lvl="2"/>
            <a:r>
              <a:rPr lang="nl-BE"/>
              <a:t>oplossing</a:t>
            </a:r>
          </a:p>
          <a:p>
            <a:pPr lvl="1"/>
            <a:r>
              <a:rPr lang="nl-BE"/>
              <a:t>Enkele voorbeelden + Code</a:t>
            </a:r>
          </a:p>
          <a:p>
            <a:pPr lvl="2"/>
            <a:r>
              <a:rPr lang="nl-BE"/>
              <a:t>Double negation</a:t>
            </a:r>
          </a:p>
          <a:p>
            <a:pPr lvl="2"/>
            <a:r>
              <a:rPr lang="nl-BE"/>
              <a:t>Naming variables (+)</a:t>
            </a:r>
          </a:p>
          <a:p>
            <a:r>
              <a:rPr lang="nl-BE"/>
              <a:t>Besluiten</a:t>
            </a:r>
          </a:p>
          <a:p>
            <a:pPr lvl="1"/>
            <a:r>
              <a:rPr lang="nl-BE"/>
              <a:t>Techniquen zijn best combineerbaar</a:t>
            </a:r>
          </a:p>
          <a:p>
            <a:pPr lvl="1"/>
            <a:r>
              <a:rPr lang="nl-BE"/>
              <a:t>Nog niet vol automatisch (door porblmen) mogelijkheid wel</a:t>
            </a:r>
          </a:p>
          <a:p>
            <a:r>
              <a:rPr lang="nl-BE"/>
              <a:t>Future work</a:t>
            </a:r>
          </a:p>
          <a:p>
            <a:pPr lvl="1"/>
            <a:r>
              <a:rPr lang="nl-BE"/>
              <a:t>Geen nieuwe fouten in de solvers gevonden</a:t>
            </a:r>
          </a:p>
          <a:p>
            <a:pPr lvl="1"/>
            <a:r>
              <a:rPr lang="nl-BE"/>
              <a:t>De frequente problemen</a:t>
            </a:r>
          </a:p>
          <a:p>
            <a:pPr lvl="1"/>
            <a:r>
              <a:rPr lang="nl-BE"/>
              <a:t>Ook de fijnere settings van solvers testen</a:t>
            </a:r>
            <a:endParaRPr lang="nl-BE" dirty="0"/>
          </a:p>
        </p:txBody>
      </p:sp>
    </p:spTree>
    <p:extLst>
      <p:ext uri="{BB962C8B-B14F-4D97-AF65-F5344CB8AC3E}">
        <p14:creationId xmlns:p14="http://schemas.microsoft.com/office/powerpoint/2010/main" val="375748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lstStyle/>
          <a:p>
            <a:pPr marL="457200" indent="-457200">
              <a:buFont typeface="+mj-lt"/>
              <a:buAutoNum type="arabicPeriod"/>
            </a:pPr>
            <a:r>
              <a:rPr lang="en-GB" dirty="0">
                <a:effectLst/>
                <a:latin typeface="Arial" panose="020B0604020202020204" pitchFamily="34" charset="0"/>
              </a:rPr>
              <a:t>What fuzzing technique will find the most bugs?</a:t>
            </a:r>
          </a:p>
          <a:p>
            <a:pPr marL="457200" indent="-457200">
              <a:buFont typeface="+mj-lt"/>
              <a:buAutoNum type="arabicPeriod"/>
            </a:pPr>
            <a:r>
              <a:rPr lang="en-GB" dirty="0">
                <a:effectLst/>
                <a:latin typeface="Arial" panose="020B0604020202020204" pitchFamily="34" charset="0"/>
              </a:rPr>
              <a:t>What fuzzing technique will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type of bugs will be found using which fuzzing technique?</a:t>
            </a:r>
          </a:p>
          <a:p>
            <a:pPr marL="457200" indent="-457200">
              <a:buFont typeface="+mj-lt"/>
              <a:buAutoNum type="arabicPeriod"/>
            </a:pPr>
            <a:r>
              <a:rPr lang="en-GB" dirty="0">
                <a:effectLst/>
                <a:latin typeface="Arial" panose="020B0604020202020204" pitchFamily="34" charset="0"/>
              </a:rPr>
              <a:t>Which metamorphic transformation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Which solver has the most (critical) bugs?</a:t>
            </a:r>
          </a:p>
          <a:p>
            <a:pPr marL="457200" indent="-457200">
              <a:buFont typeface="+mj-lt"/>
              <a:buAutoNum type="arabicPeriod"/>
            </a:pPr>
            <a:r>
              <a:rPr lang="en-GB" dirty="0">
                <a:effectLst/>
                <a:latin typeface="Arial" panose="020B0604020202020204" pitchFamily="34" charset="0"/>
              </a:rPr>
              <a:t>How many (critical) bugs can we find?</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are the causes of the bugs?</a:t>
            </a:r>
          </a:p>
          <a:p>
            <a:pPr marL="457200" indent="-457200">
              <a:buFont typeface="+mj-lt"/>
              <a:buAutoNum type="arabicPeriod"/>
            </a:pPr>
            <a:r>
              <a:rPr lang="en-GB" dirty="0"/>
              <a:t>What are the type of bugs found?</a:t>
            </a:r>
            <a:endParaRPr lang="nl-BE" dirty="0"/>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19</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137842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Context en Motivatie</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lstStyle/>
          <a:p>
            <a:r>
              <a:rPr lang="nl-BE" dirty="0"/>
              <a:t>CPMpy</a:t>
            </a:r>
          </a:p>
          <a:p>
            <a:r>
              <a:rPr lang="nl-BE" dirty="0"/>
              <a:t>Wat is een bug</a:t>
            </a:r>
          </a:p>
          <a:p>
            <a:r>
              <a:rPr lang="nl-BE" dirty="0" err="1"/>
              <a:t>Fuzzing</a:t>
            </a:r>
            <a:endParaRPr lang="nl-BE" dirty="0"/>
          </a:p>
        </p:txBody>
      </p:sp>
      <p:sp>
        <p:nvSpPr>
          <p:cNvPr id="2" name="TextBox 1">
            <a:extLst>
              <a:ext uri="{FF2B5EF4-FFF2-40B4-BE49-F238E27FC236}">
                <a16:creationId xmlns:a16="http://schemas.microsoft.com/office/drawing/2014/main" id="{031D36AD-506C-81BF-2FBE-BAD19773E5B9}"/>
              </a:ext>
            </a:extLst>
          </p:cNvPr>
          <p:cNvSpPr txBox="1"/>
          <p:nvPr/>
        </p:nvSpPr>
        <p:spPr>
          <a:xfrm>
            <a:off x="6333067" y="1656000"/>
            <a:ext cx="5503333" cy="4464000"/>
          </a:xfrm>
          <a:prstGeom prst="rect">
            <a:avLst/>
          </a:prstGeom>
          <a:noFill/>
        </p:spPr>
        <p:txBody>
          <a:bodyPr wrap="square" rtlCol="0">
            <a:spAutoFit/>
          </a:bodyPr>
          <a:lstStyle/>
          <a:p>
            <a:endParaRPr lang="nl-BE" dirty="0"/>
          </a:p>
        </p:txBody>
      </p:sp>
      <p:sp>
        <p:nvSpPr>
          <p:cNvPr id="6" name="Content Placeholder 7">
            <a:extLst>
              <a:ext uri="{FF2B5EF4-FFF2-40B4-BE49-F238E27FC236}">
                <a16:creationId xmlns:a16="http://schemas.microsoft.com/office/drawing/2014/main" id="{80CB53CA-838E-59B8-3D5E-83BD246F2EF7}"/>
              </a:ext>
            </a:extLst>
          </p:cNvPr>
          <p:cNvSpPr txBox="1">
            <a:spLocks/>
          </p:cNvSpPr>
          <p:nvPr/>
        </p:nvSpPr>
        <p:spPr>
          <a:xfrm>
            <a:off x="6333067" y="1669467"/>
            <a:ext cx="5757067"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Automatisch VS manueel</a:t>
            </a:r>
          </a:p>
          <a:p>
            <a:r>
              <a:rPr lang="nl-BE" dirty="0"/>
              <a:t>Bugs zoeken</a:t>
            </a:r>
          </a:p>
          <a:p>
            <a:r>
              <a:rPr lang="nl-BE" dirty="0"/>
              <a:t>Tijd en moeite</a:t>
            </a:r>
          </a:p>
          <a:p>
            <a:endParaRPr lang="nl-BE" dirty="0"/>
          </a:p>
        </p:txBody>
      </p:sp>
    </p:spTree>
    <p:extLst>
      <p:ext uri="{BB962C8B-B14F-4D97-AF65-F5344CB8AC3E}">
        <p14:creationId xmlns:p14="http://schemas.microsoft.com/office/powerpoint/2010/main" val="1414895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err="1"/>
              <a:t>Conclusie</a:t>
            </a:r>
            <a:endParaRPr lang="en-US"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pPr lvl="1"/>
            <a:r>
              <a:rPr lang="nl-BE" dirty="0"/>
              <a:t>SAT-fuzzer (STORM) omvormen CP-fuzzer</a:t>
            </a:r>
          </a:p>
          <a:p>
            <a:pPr lvl="1"/>
            <a:r>
              <a:rPr lang="nl-BE" dirty="0"/>
              <a:t>Differentiële testen</a:t>
            </a:r>
          </a:p>
          <a:p>
            <a:pPr lvl="1"/>
            <a:r>
              <a:rPr lang="nl-BE" dirty="0" err="1"/>
              <a:t>metamorfisch</a:t>
            </a:r>
            <a:r>
              <a:rPr lang="nl-BE" dirty="0"/>
              <a:t> testen</a:t>
            </a:r>
          </a:p>
        </p:txBody>
      </p:sp>
    </p:spTree>
    <p:extLst>
      <p:ext uri="{BB962C8B-B14F-4D97-AF65-F5344CB8AC3E}">
        <p14:creationId xmlns:p14="http://schemas.microsoft.com/office/powerpoint/2010/main" val="1217825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Probleemstelling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err="1"/>
              <a:t>CP’s</a:t>
            </a:r>
            <a:r>
              <a:rPr lang="nl-BE" dirty="0"/>
              <a:t> zijn expressiever en bekomen sneller complexe expressies</a:t>
            </a:r>
          </a:p>
          <a:p>
            <a:endParaRPr lang="nl-BE" dirty="0"/>
          </a:p>
          <a:p>
            <a:r>
              <a:rPr lang="nl-BE" dirty="0" err="1"/>
              <a:t>Fuzz</a:t>
            </a:r>
            <a:r>
              <a:rPr lang="nl-BE" dirty="0"/>
              <a:t> testen met willekeurige input lukt niet</a:t>
            </a:r>
          </a:p>
          <a:p>
            <a:r>
              <a:rPr lang="nl-BE" dirty="0"/>
              <a:t>-&gt; </a:t>
            </a:r>
            <a:r>
              <a:rPr lang="nl-BE" dirty="0" err="1"/>
              <a:t>seeds</a:t>
            </a:r>
            <a:r>
              <a:rPr lang="nl-BE" dirty="0"/>
              <a:t> + bewerkingen</a:t>
            </a:r>
          </a:p>
          <a:p>
            <a:r>
              <a:rPr lang="nl-BE" dirty="0"/>
              <a:t>Enkel nuttige bewerkingen waarvan we het antwoord kennen</a:t>
            </a:r>
          </a:p>
        </p:txBody>
      </p:sp>
    </p:spTree>
    <p:extLst>
      <p:ext uri="{BB962C8B-B14F-4D97-AF65-F5344CB8AC3E}">
        <p14:creationId xmlns:p14="http://schemas.microsoft.com/office/powerpoint/2010/main" val="2793134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Doel</a:t>
            </a:r>
            <a:endParaRPr lang="en-US"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a:t>Vergelijken van verschillende technieken </a:t>
            </a:r>
          </a:p>
          <a:p>
            <a:pPr lvl="1"/>
            <a:r>
              <a:rPr lang="nl-BE" dirty="0"/>
              <a:t>SAT-fuzzer (STORM) omvormen CP-fuzzer</a:t>
            </a:r>
          </a:p>
          <a:p>
            <a:pPr lvl="1"/>
            <a:r>
              <a:rPr lang="nl-BE" dirty="0"/>
              <a:t>Differentiële testen</a:t>
            </a:r>
          </a:p>
          <a:p>
            <a:pPr lvl="1"/>
            <a:r>
              <a:rPr lang="nl-BE" dirty="0" err="1"/>
              <a:t>metamorfisch</a:t>
            </a:r>
            <a:r>
              <a:rPr lang="nl-BE" dirty="0"/>
              <a:t> testen</a:t>
            </a:r>
          </a:p>
        </p:txBody>
      </p:sp>
    </p:spTree>
    <p:extLst>
      <p:ext uri="{BB962C8B-B14F-4D97-AF65-F5344CB8AC3E}">
        <p14:creationId xmlns:p14="http://schemas.microsoft.com/office/powerpoint/2010/main" val="3802193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lstStyle/>
          <a:p>
            <a:pPr marL="457200" indent="-457200">
              <a:buFont typeface="+mj-lt"/>
              <a:buAutoNum type="arabicPeriod"/>
            </a:pPr>
            <a:r>
              <a:rPr lang="en-GB" dirty="0">
                <a:effectLst/>
                <a:latin typeface="Arial" panose="020B0604020202020204" pitchFamily="34" charset="0"/>
              </a:rPr>
              <a:t>What fuzzing technique will find the most bugs?</a:t>
            </a:r>
          </a:p>
          <a:p>
            <a:pPr marL="457200" indent="-457200">
              <a:buFont typeface="+mj-lt"/>
              <a:buAutoNum type="arabicPeriod"/>
            </a:pPr>
            <a:r>
              <a:rPr lang="en-GB" dirty="0">
                <a:effectLst/>
                <a:latin typeface="Arial" panose="020B0604020202020204" pitchFamily="34" charset="0"/>
              </a:rPr>
              <a:t>What fuzzing technique will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type of bugs will be found using which fuzzing technique?</a:t>
            </a:r>
          </a:p>
          <a:p>
            <a:pPr marL="457200" indent="-457200">
              <a:buFont typeface="+mj-lt"/>
              <a:buAutoNum type="arabicPeriod"/>
            </a:pPr>
            <a:r>
              <a:rPr lang="en-GB" dirty="0">
                <a:effectLst/>
                <a:latin typeface="Arial" panose="020B0604020202020204" pitchFamily="34" charset="0"/>
              </a:rPr>
              <a:t>Which metamorphic transformation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Which solver has the most (critical) bugs?</a:t>
            </a:r>
          </a:p>
          <a:p>
            <a:pPr marL="457200" indent="-457200">
              <a:buFont typeface="+mj-lt"/>
              <a:buAutoNum type="arabicPeriod"/>
            </a:pPr>
            <a:r>
              <a:rPr lang="en-GB" dirty="0">
                <a:effectLst/>
                <a:latin typeface="Arial" panose="020B0604020202020204" pitchFamily="34" charset="0"/>
              </a:rPr>
              <a:t>How many (critical) bugs can we find?</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are the causes of the bugs?</a:t>
            </a:r>
          </a:p>
          <a:p>
            <a:pPr marL="457200" indent="-457200">
              <a:buFont typeface="+mj-lt"/>
              <a:buAutoNum type="arabicPeriod"/>
            </a:pPr>
            <a:r>
              <a:rPr lang="en-GB" dirty="0"/>
              <a:t>What are the type of bugs found?</a:t>
            </a:r>
            <a:endParaRPr lang="nl-BE" dirty="0"/>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23</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3565074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MiniZinc voorbeeld</a:t>
            </a:r>
          </a:p>
        </p:txBody>
      </p:sp>
      <p:sp>
        <p:nvSpPr>
          <p:cNvPr id="7" name="Rectangle 2">
            <a:extLst>
              <a:ext uri="{FF2B5EF4-FFF2-40B4-BE49-F238E27FC236}">
                <a16:creationId xmlns:a16="http://schemas.microsoft.com/office/drawing/2014/main" id="{2109D856-B7D8-8703-7925-B34EAFA5611E}"/>
              </a:ext>
            </a:extLst>
          </p:cNvPr>
          <p:cNvSpPr>
            <a:spLocks noChangeArrowheads="1"/>
          </p:cNvSpPr>
          <p:nvPr/>
        </p:nvSpPr>
        <p:spPr bwMode="auto">
          <a:xfrm flipH="1">
            <a:off x="6210300" y="659014"/>
            <a:ext cx="5829300"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include</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1" u="none" strike="noStrike" cap="none" normalizeH="0" baseline="0" dirty="0">
                <a:ln>
                  <a:noFill/>
                </a:ln>
                <a:solidFill>
                  <a:srgbClr val="F29F05"/>
                </a:solidFill>
                <a:effectLst/>
              </a:rPr>
              <a:t>"</a:t>
            </a:r>
            <a:r>
              <a:rPr kumimoji="0" lang="en-US" altLang="en-US" b="0" i="1" u="none" strike="noStrike" cap="none" normalizeH="0" baseline="0" dirty="0" err="1">
                <a:ln>
                  <a:noFill/>
                </a:ln>
                <a:solidFill>
                  <a:srgbClr val="F29F05"/>
                </a:solidFill>
                <a:effectLst/>
              </a:rPr>
              <a:t>alldifferent.mzn</a:t>
            </a:r>
            <a:r>
              <a:rPr kumimoji="0" lang="en-US" altLang="en-US" b="0" i="1" u="none" strike="noStrike" cap="none" normalizeH="0" baseline="0" dirty="0">
                <a:ln>
                  <a:noFill/>
                </a:ln>
                <a:solidFill>
                  <a:srgbClr val="F29F05"/>
                </a:solidFill>
                <a:effectLst/>
              </a:rPr>
              <a:t>"</a:t>
            </a:r>
            <a:r>
              <a:rPr kumimoji="0" lang="en-US" altLang="en-US" b="0" i="0" u="none" strike="noStrike" cap="none" normalizeH="0" baseline="0" dirty="0">
                <a:ln>
                  <a:noFill/>
                </a:ln>
                <a:solidFill>
                  <a:schemeClr val="tx1"/>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Consolas" panose="020B0609020204030204" pitchFamily="49" charset="0"/>
              </a:rPr>
            </a:b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1..9: S;</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E;</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N;</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D;</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1..9: M;</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O;</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R;</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Y;</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Consolas" panose="020B0609020204030204" pitchFamily="49" charset="0"/>
              </a:rPr>
            </a:br>
            <a:r>
              <a:rPr kumimoji="0" lang="en-US" altLang="en-US" b="0" i="0" u="none" strike="noStrike" cap="none" normalizeH="0" baseline="0" dirty="0">
                <a:ln>
                  <a:noFill/>
                </a:ln>
                <a:solidFill>
                  <a:srgbClr val="7030A0"/>
                </a:solidFill>
                <a:effectLst/>
                <a:latin typeface="Consolas" panose="020B0609020204030204" pitchFamily="49" charset="0"/>
              </a:rPr>
              <a:t>constraint</a:t>
            </a:r>
            <a:r>
              <a:rPr kumimoji="0" lang="en-US" altLang="en-US" b="0" i="0" u="none" strike="noStrike" cap="none" normalizeH="0" baseline="0" dirty="0">
                <a:ln>
                  <a:noFill/>
                </a:ln>
                <a:solidFill>
                  <a:schemeClr val="tx1"/>
                </a:solidFill>
                <a:effectLst/>
                <a:latin typeface="Consolas" panose="020B0609020204030204" pitchFamily="49" charset="0"/>
              </a:rPr>
              <a:t> </a:t>
            </a: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1000 * S + 100 * E + 10 * N + D</a:t>
            </a:r>
            <a:r>
              <a:rPr kumimoji="0" lang="en-US" altLang="en-US" sz="105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1000 * M + 100 * O + 10 * R + E</a:t>
            </a:r>
            <a:r>
              <a:rPr kumimoji="0" lang="en-US" altLang="en-US" sz="105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10000 * M + 1000 * O + 100 * N + 10 * E + Y;</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constraint</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0" u="none" strike="noStrike" cap="none" normalizeH="0" baseline="0" dirty="0">
                <a:ln>
                  <a:noFill/>
                </a:ln>
                <a:solidFill>
                  <a:srgbClr val="13C4F5"/>
                </a:solidFill>
                <a:effectLst/>
                <a:latin typeface="Consolas" panose="020B0609020204030204" pitchFamily="49" charset="0"/>
              </a:rPr>
              <a:t>alldifferent</a:t>
            </a:r>
            <a:r>
              <a:rPr kumimoji="0" lang="en-US" altLang="en-US" b="0" i="0" u="none" strike="noStrike" cap="none" normalizeH="0" baseline="0" dirty="0">
                <a:ln>
                  <a:noFill/>
                </a:ln>
                <a:solidFill>
                  <a:schemeClr val="tx1"/>
                </a:solidFill>
                <a:effectLst/>
                <a:latin typeface="Consolas" panose="020B0609020204030204" pitchFamily="49" charset="0"/>
              </a:rPr>
              <a:t>([S,E,N,D,M,O,R,Y]);</a:t>
            </a:r>
            <a:r>
              <a:rPr kumimoji="0" lang="en-US" altLang="en-US" sz="1050" b="0" i="0" u="none" strike="noStrike" cap="none" normalizeH="0" baseline="0" dirty="0">
                <a:ln>
                  <a:noFill/>
                </a:ln>
                <a:solidFill>
                  <a:schemeClr val="tx1"/>
                </a:solidFill>
                <a:effectLst/>
              </a:rPr>
              <a:t> </a:t>
            </a:r>
            <a:br>
              <a:rPr kumimoji="0" lang="en-US" altLang="en-US" b="0" i="0" u="none" strike="noStrike" cap="none" normalizeH="0" baseline="0" dirty="0">
                <a:ln>
                  <a:noFill/>
                </a:ln>
                <a:solidFill>
                  <a:schemeClr val="tx1"/>
                </a:solidFill>
                <a:effectLst/>
                <a:latin typeface="Consolas" panose="020B0609020204030204" pitchFamily="49" charset="0"/>
              </a:rPr>
            </a:br>
            <a:endParaRPr kumimoji="0" lang="en-US" altLang="en-US"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solve</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0" u="none" strike="noStrike" cap="none" normalizeH="0" baseline="0" dirty="0">
                <a:ln>
                  <a:noFill/>
                </a:ln>
                <a:solidFill>
                  <a:srgbClr val="7030A0"/>
                </a:solidFill>
                <a:effectLst/>
                <a:latin typeface="Consolas" panose="020B0609020204030204" pitchFamily="49" charset="0"/>
              </a:rPr>
              <a:t>satisfy</a:t>
            </a:r>
            <a:r>
              <a:rPr kumimoji="0" lang="en-US" altLang="en-US" b="0" i="0" u="none" strike="noStrike" cap="none" normalizeH="0" baseline="0" dirty="0">
                <a:ln>
                  <a:noFill/>
                </a:ln>
                <a:solidFill>
                  <a:schemeClr val="tx1"/>
                </a:solidFill>
                <a:effectLst/>
                <a:latin typeface="Consolas" panose="020B0609020204030204" pitchFamily="49" charset="0"/>
              </a:rPr>
              <a:t>;</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output</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600" b="0" i="1" u="none" strike="noStrike" cap="none" normalizeH="0" baseline="0" dirty="0">
                <a:ln>
                  <a:noFill/>
                </a:ln>
                <a:solidFill>
                  <a:srgbClr val="F29F05"/>
                </a:solidFill>
                <a:effectLst/>
                <a:latin typeface="Arial Unicode MS"/>
              </a:rPr>
              <a:t>" \(</a:t>
            </a:r>
            <a:r>
              <a:rPr kumimoji="0" lang="en-US" altLang="en-US" sz="1600" b="0" i="1" u="none" strike="noStrike" cap="none" normalizeH="0" baseline="0" dirty="0">
                <a:ln>
                  <a:noFill/>
                </a:ln>
                <a:solidFill>
                  <a:schemeClr val="tx1"/>
                </a:solidFill>
                <a:effectLst/>
                <a:latin typeface="Arial Unicode MS"/>
              </a:rPr>
              <a:t>S</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E</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N</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D</a:t>
            </a:r>
            <a:r>
              <a:rPr kumimoji="0" lang="en-US" altLang="en-US" sz="1600" b="0" i="1" u="none" strike="noStrike" cap="none" normalizeH="0" baseline="0" dirty="0">
                <a:ln>
                  <a:noFill/>
                </a:ln>
                <a:solidFill>
                  <a:srgbClr val="F29F05"/>
                </a:solidFill>
                <a:effectLst/>
                <a:latin typeface="Arial Unicode MS"/>
              </a:rPr>
              <a:t>)\n"</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r>
              <a:rPr kumimoji="0" lang="en-US" altLang="en-US" sz="1600" b="0" i="1" u="none" strike="noStrike" cap="none" normalizeH="0" baseline="0" dirty="0">
                <a:ln>
                  <a:noFill/>
                </a:ln>
                <a:solidFill>
                  <a:srgbClr val="F29F05"/>
                </a:solidFill>
                <a:effectLst/>
                <a:latin typeface="Arial Unicode MS"/>
              </a:rPr>
              <a:t>"+ \(</a:t>
            </a:r>
            <a:r>
              <a:rPr kumimoji="0" lang="en-US" altLang="en-US" sz="1600" b="0" i="1" u="none" strike="noStrike" cap="none" normalizeH="0" baseline="0" dirty="0">
                <a:ln>
                  <a:noFill/>
                </a:ln>
                <a:solidFill>
                  <a:schemeClr val="tx1"/>
                </a:solidFill>
                <a:effectLst/>
                <a:latin typeface="Arial Unicode MS"/>
              </a:rPr>
              <a:t>M</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O</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R</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E</a:t>
            </a:r>
            <a:r>
              <a:rPr kumimoji="0" lang="en-US" altLang="en-US" sz="1600" b="0" i="1" u="none" strike="noStrike" cap="none" normalizeH="0" baseline="0" dirty="0">
                <a:ln>
                  <a:noFill/>
                </a:ln>
                <a:solidFill>
                  <a:srgbClr val="F29F05"/>
                </a:solidFill>
                <a:effectLst/>
                <a:latin typeface="Arial Unicode MS"/>
              </a:rPr>
              <a:t>)\n"</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chemeClr val="tx1"/>
                </a:solidFill>
                <a:effectLst/>
              </a:rPr>
              <a:t>	</a:t>
            </a:r>
            <a:r>
              <a:rPr kumimoji="0" lang="en-US" altLang="en-US" sz="1600" b="0" i="1" u="none" strike="noStrike" cap="none" normalizeH="0" baseline="0" dirty="0">
                <a:ln>
                  <a:noFill/>
                </a:ln>
                <a:solidFill>
                  <a:srgbClr val="F29F05"/>
                </a:solidFill>
                <a:effectLst/>
                <a:latin typeface="Arial Unicode MS"/>
              </a:rPr>
              <a:t>"= \(</a:t>
            </a:r>
            <a:r>
              <a:rPr kumimoji="0" lang="en-US" altLang="en-US" sz="1600" b="0" i="1" u="none" strike="noStrike" cap="none" normalizeH="0" baseline="0" dirty="0">
                <a:ln>
                  <a:noFill/>
                </a:ln>
                <a:solidFill>
                  <a:schemeClr val="tx1"/>
                </a:solidFill>
                <a:effectLst/>
                <a:latin typeface="Arial Unicode MS"/>
              </a:rPr>
              <a:t>M</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O</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N</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E</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Y</a:t>
            </a:r>
            <a:r>
              <a:rPr kumimoji="0" lang="en-US" altLang="en-US" sz="1600" b="0" i="1" u="none" strike="noStrike" cap="none" normalizeH="0" baseline="0" dirty="0">
                <a:ln>
                  <a:noFill/>
                </a:ln>
                <a:solidFill>
                  <a:srgbClr val="F29F05"/>
                </a:solidFill>
                <a:effectLst/>
                <a:latin typeface="Arial Unicode MS"/>
              </a:rPr>
              <a:t>)\n"</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Content Placeholder 9">
            <a:extLst>
              <a:ext uri="{FF2B5EF4-FFF2-40B4-BE49-F238E27FC236}">
                <a16:creationId xmlns:a16="http://schemas.microsoft.com/office/drawing/2014/main" id="{FA86898F-07EA-ACEE-210C-27BDD4F2A1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63288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D77C-149D-E20A-5481-9CF9F6DD4C16}"/>
              </a:ext>
            </a:extLst>
          </p:cNvPr>
          <p:cNvSpPr>
            <a:spLocks noGrp="1"/>
          </p:cNvSpPr>
          <p:nvPr>
            <p:ph type="title"/>
          </p:nvPr>
        </p:nvSpPr>
        <p:spPr/>
        <p:txBody>
          <a:bodyPr/>
          <a:lstStyle/>
          <a:p>
            <a:r>
              <a:rPr lang="en-GB" dirty="0" err="1"/>
              <a:t>Vragen</a:t>
            </a:r>
            <a:endParaRPr lang="en-US" dirty="0"/>
          </a:p>
        </p:txBody>
      </p:sp>
      <p:sp>
        <p:nvSpPr>
          <p:cNvPr id="3" name="Footer Placeholder 2">
            <a:extLst>
              <a:ext uri="{FF2B5EF4-FFF2-40B4-BE49-F238E27FC236}">
                <a16:creationId xmlns:a16="http://schemas.microsoft.com/office/drawing/2014/main" id="{9885D6C4-4FB7-8F9B-BE36-A61115B93924}"/>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64EFBD5D-CE23-71B6-0F9B-3180834C52E9}"/>
              </a:ext>
            </a:extLst>
          </p:cNvPr>
          <p:cNvSpPr>
            <a:spLocks noGrp="1"/>
          </p:cNvSpPr>
          <p:nvPr>
            <p:ph type="sldNum" sz="quarter" idx="12"/>
          </p:nvPr>
        </p:nvSpPr>
        <p:spPr/>
        <p:txBody>
          <a:bodyPr/>
          <a:lstStyle/>
          <a:p>
            <a:fld id="{0A297500-7527-634B-90F4-69D0994C32B4}" type="slidenum">
              <a:rPr lang="nl-NL" smtClean="0"/>
              <a:t>25</a:t>
            </a:fld>
            <a:endParaRPr lang="nl-NL"/>
          </a:p>
        </p:txBody>
      </p:sp>
    </p:spTree>
    <p:extLst>
      <p:ext uri="{BB962C8B-B14F-4D97-AF65-F5344CB8AC3E}">
        <p14:creationId xmlns:p14="http://schemas.microsoft.com/office/powerpoint/2010/main" val="379571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FA7806-D750-98D0-B5D4-1ED06DC6982B}"/>
              </a:ext>
            </a:extLst>
          </p:cNvPr>
          <p:cNvSpPr>
            <a:spLocks noGrp="1"/>
          </p:cNvSpPr>
          <p:nvPr>
            <p:ph idx="1"/>
          </p:nvPr>
        </p:nvSpPr>
        <p:spPr/>
        <p:txBody>
          <a:bodyPr/>
          <a:lstStyle/>
          <a:p>
            <a:r>
              <a:rPr lang="nl-BE" dirty="0"/>
              <a:t>Dubbele negatie =&gt; unsatisfiable</a:t>
            </a:r>
          </a:p>
          <a:p>
            <a:pPr lvl="1"/>
            <a:r>
              <a:rPr lang="nl-BE" dirty="0"/>
              <a:t>var ==1 </a:t>
            </a:r>
            <a:r>
              <a:rPr lang="nl-BE" dirty="0" err="1"/>
              <a:t>and</a:t>
            </a:r>
            <a:r>
              <a:rPr lang="nl-BE" dirty="0"/>
              <a:t> ~(~(var == 1))</a:t>
            </a:r>
          </a:p>
          <a:p>
            <a:pPr marL="457200" lvl="1" indent="0">
              <a:buNone/>
            </a:pPr>
            <a:endParaRPr lang="nl-BE" dirty="0"/>
          </a:p>
          <a:p>
            <a:r>
              <a:rPr lang="nl-BE" dirty="0"/>
              <a:t>Globale functie negatie =&gt; crash</a:t>
            </a:r>
          </a:p>
          <a:p>
            <a:pPr lvl="1"/>
            <a:r>
              <a:rPr lang="nl-BE" dirty="0"/>
              <a:t>~</a:t>
            </a:r>
            <a:r>
              <a:rPr lang="nl-BE" dirty="0" err="1"/>
              <a:t>AllDifferent</a:t>
            </a:r>
            <a:r>
              <a:rPr lang="nl-BE" dirty="0"/>
              <a:t>([var1, var2])</a:t>
            </a:r>
          </a:p>
        </p:txBody>
      </p:sp>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Eerste </a:t>
            </a:r>
            <a:r>
              <a:rPr lang="nl-BE" dirty="0"/>
              <a:t>resultaten</a:t>
            </a:r>
            <a:r>
              <a:rPr lang="en-GB" dirty="0"/>
              <a:t> – modified STORM</a:t>
            </a:r>
            <a:endParaRPr lang="en-US" dirty="0"/>
          </a:p>
        </p:txBody>
      </p:sp>
    </p:spTree>
    <p:extLst>
      <p:ext uri="{BB962C8B-B14F-4D97-AF65-F5344CB8AC3E}">
        <p14:creationId xmlns:p14="http://schemas.microsoft.com/office/powerpoint/2010/main" val="94870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6A9D5CF3-AFC8-41B7-DCF0-7B552A649998}"/>
              </a:ext>
            </a:extLst>
          </p:cNvPr>
          <p:cNvGraphicFramePr>
            <a:graphicFrameLocks/>
          </p:cNvGraphicFramePr>
          <p:nvPr>
            <p:extLst>
              <p:ext uri="{D42A27DB-BD31-4B8C-83A1-F6EECF244321}">
                <p14:modId xmlns:p14="http://schemas.microsoft.com/office/powerpoint/2010/main" val="1840677130"/>
              </p:ext>
            </p:extLst>
          </p:nvPr>
        </p:nvGraphicFramePr>
        <p:xfrm>
          <a:off x="456536" y="1262584"/>
          <a:ext cx="11160664" cy="4875141"/>
        </p:xfrm>
        <a:graphic>
          <a:graphicData uri="http://schemas.openxmlformats.org/drawingml/2006/chart">
            <c:chart xmlns:c="http://schemas.openxmlformats.org/drawingml/2006/chart" xmlns:r="http://schemas.openxmlformats.org/officeDocument/2006/relationships" r:id="rId3"/>
          </a:graphicData>
        </a:graphic>
      </p:graphicFrame>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a:xfrm>
            <a:off x="6034800" y="6202420"/>
            <a:ext cx="4993200" cy="648000"/>
          </a:xfrm>
        </p:spPr>
        <p:txBody>
          <a:bodyPr/>
          <a:lstStyle/>
          <a:p>
            <a:r>
              <a:rPr lang="nl-NL" dirty="0"/>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a:xfrm>
            <a:off x="577200" y="5906585"/>
            <a:ext cx="648000" cy="648000"/>
          </a:xfrm>
        </p:spPr>
        <p:txBody>
          <a:bodyPr/>
          <a:lstStyle/>
          <a:p>
            <a:fld id="{0A297500-7527-634B-90F4-69D0994C32B4}" type="slidenum">
              <a:rPr lang="nl-NL" smtClean="0"/>
              <a:t>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Planning</a:t>
            </a:r>
            <a:endParaRPr lang="en-US" dirty="0"/>
          </a:p>
        </p:txBody>
      </p:sp>
      <p:sp>
        <p:nvSpPr>
          <p:cNvPr id="2" name="Rectangle 1">
            <a:extLst>
              <a:ext uri="{FF2B5EF4-FFF2-40B4-BE49-F238E27FC236}">
                <a16:creationId xmlns:a16="http://schemas.microsoft.com/office/drawing/2014/main" id="{5D7D1E2A-8197-41DD-339C-BFC3DAF92BB3}"/>
              </a:ext>
            </a:extLst>
          </p:cNvPr>
          <p:cNvSpPr/>
          <p:nvPr/>
        </p:nvSpPr>
        <p:spPr>
          <a:xfrm>
            <a:off x="1869756" y="4138038"/>
            <a:ext cx="3250095" cy="10410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556703-DC90-D0EE-0D16-104716F1C54B}"/>
              </a:ext>
            </a:extLst>
          </p:cNvPr>
          <p:cNvSpPr txBox="1"/>
          <p:nvPr/>
        </p:nvSpPr>
        <p:spPr>
          <a:xfrm>
            <a:off x="1869755" y="3689622"/>
            <a:ext cx="3250095" cy="369332"/>
          </a:xfrm>
          <a:prstGeom prst="rect">
            <a:avLst/>
          </a:prstGeom>
          <a:noFill/>
        </p:spPr>
        <p:txBody>
          <a:bodyPr wrap="square" rtlCol="0">
            <a:spAutoFit/>
          </a:bodyPr>
          <a:lstStyle/>
          <a:p>
            <a:pPr algn="ctr"/>
            <a:r>
              <a:rPr lang="nl-BE" dirty="0" err="1"/>
              <a:t>LiteratuurStudie</a:t>
            </a:r>
            <a:endParaRPr lang="nl-BE" dirty="0"/>
          </a:p>
        </p:txBody>
      </p:sp>
      <p:sp>
        <p:nvSpPr>
          <p:cNvPr id="7" name="Rectangle 6">
            <a:extLst>
              <a:ext uri="{FF2B5EF4-FFF2-40B4-BE49-F238E27FC236}">
                <a16:creationId xmlns:a16="http://schemas.microsoft.com/office/drawing/2014/main" id="{F83F23BC-DC0A-8927-09C0-82BBEAAFFBC6}"/>
              </a:ext>
            </a:extLst>
          </p:cNvPr>
          <p:cNvSpPr/>
          <p:nvPr/>
        </p:nvSpPr>
        <p:spPr>
          <a:xfrm>
            <a:off x="5080095" y="2983713"/>
            <a:ext cx="3409122" cy="1242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33A9546-0C3A-0108-C2AC-E07B79688FFE}"/>
              </a:ext>
            </a:extLst>
          </p:cNvPr>
          <p:cNvSpPr txBox="1"/>
          <p:nvPr/>
        </p:nvSpPr>
        <p:spPr>
          <a:xfrm>
            <a:off x="5080095" y="2614381"/>
            <a:ext cx="3409122" cy="369332"/>
          </a:xfrm>
          <a:prstGeom prst="rect">
            <a:avLst/>
          </a:prstGeom>
          <a:noFill/>
        </p:spPr>
        <p:txBody>
          <a:bodyPr wrap="square" rtlCol="0">
            <a:spAutoFit/>
          </a:bodyPr>
          <a:lstStyle/>
          <a:p>
            <a:pPr algn="ctr"/>
            <a:r>
              <a:rPr lang="nl-BE" dirty="0"/>
              <a:t>Uitvoering</a:t>
            </a:r>
          </a:p>
        </p:txBody>
      </p:sp>
      <p:sp>
        <p:nvSpPr>
          <p:cNvPr id="11" name="Rectangle 10">
            <a:extLst>
              <a:ext uri="{FF2B5EF4-FFF2-40B4-BE49-F238E27FC236}">
                <a16:creationId xmlns:a16="http://schemas.microsoft.com/office/drawing/2014/main" id="{961DB885-1A21-11BE-3165-80A556AE7CFF}"/>
              </a:ext>
            </a:extLst>
          </p:cNvPr>
          <p:cNvSpPr/>
          <p:nvPr/>
        </p:nvSpPr>
        <p:spPr>
          <a:xfrm>
            <a:off x="8389826" y="2259037"/>
            <a:ext cx="2396299" cy="866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8C8DDA-B1D0-3021-3FF9-3CEC7FE96361}"/>
              </a:ext>
            </a:extLst>
          </p:cNvPr>
          <p:cNvSpPr txBox="1"/>
          <p:nvPr/>
        </p:nvSpPr>
        <p:spPr>
          <a:xfrm>
            <a:off x="8389826" y="1889705"/>
            <a:ext cx="2638174" cy="369332"/>
          </a:xfrm>
          <a:prstGeom prst="rect">
            <a:avLst/>
          </a:prstGeom>
          <a:noFill/>
        </p:spPr>
        <p:txBody>
          <a:bodyPr wrap="square" rtlCol="0">
            <a:spAutoFit/>
          </a:bodyPr>
          <a:lstStyle/>
          <a:p>
            <a:pPr algn="ctr"/>
            <a:r>
              <a:rPr lang="nl-BE" dirty="0"/>
              <a:t>Verwerken</a:t>
            </a:r>
          </a:p>
        </p:txBody>
      </p:sp>
      <p:cxnSp>
        <p:nvCxnSpPr>
          <p:cNvPr id="14" name="Straight Connector 13">
            <a:extLst>
              <a:ext uri="{FF2B5EF4-FFF2-40B4-BE49-F238E27FC236}">
                <a16:creationId xmlns:a16="http://schemas.microsoft.com/office/drawing/2014/main" id="{C55237CE-C860-46F3-AD1B-A65829F037FD}"/>
              </a:ext>
            </a:extLst>
          </p:cNvPr>
          <p:cNvCxnSpPr>
            <a:cxnSpLocks/>
          </p:cNvCxnSpPr>
          <p:nvPr/>
        </p:nvCxnSpPr>
        <p:spPr>
          <a:xfrm flipV="1">
            <a:off x="5661071" y="3740961"/>
            <a:ext cx="0" cy="45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DBA569-DB94-A099-389B-EF07BA0BB714}"/>
              </a:ext>
            </a:extLst>
          </p:cNvPr>
          <p:cNvCxnSpPr>
            <a:cxnSpLocks/>
          </p:cNvCxnSpPr>
          <p:nvPr/>
        </p:nvCxnSpPr>
        <p:spPr>
          <a:xfrm flipV="1">
            <a:off x="6723365" y="3396740"/>
            <a:ext cx="0" cy="570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6ED3ACF-26BE-D5B3-CD86-4EBC38A27487}"/>
              </a:ext>
            </a:extLst>
          </p:cNvPr>
          <p:cNvCxnSpPr>
            <a:cxnSpLocks/>
          </p:cNvCxnSpPr>
          <p:nvPr/>
        </p:nvCxnSpPr>
        <p:spPr>
          <a:xfrm flipV="1">
            <a:off x="7104365" y="3211103"/>
            <a:ext cx="0" cy="57063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891D71A-415A-D44A-7ADC-AF7331555B8B}"/>
              </a:ext>
            </a:extLst>
          </p:cNvPr>
          <p:cNvSpPr txBox="1"/>
          <p:nvPr/>
        </p:nvSpPr>
        <p:spPr>
          <a:xfrm rot="10800000">
            <a:off x="9292256" y="4931669"/>
            <a:ext cx="591437" cy="369332"/>
          </a:xfrm>
          <a:prstGeom prst="rect">
            <a:avLst/>
          </a:prstGeom>
          <a:noFill/>
        </p:spPr>
        <p:txBody>
          <a:bodyPr wrap="square" rtlCol="0">
            <a:spAutoFit/>
          </a:bodyPr>
          <a:lstStyle/>
          <a:p>
            <a:pPr algn="ctr"/>
            <a:r>
              <a:rPr lang="en-GB" dirty="0"/>
              <a:t>^</a:t>
            </a:r>
            <a:endParaRPr lang="en-US" dirty="0"/>
          </a:p>
        </p:txBody>
      </p:sp>
      <p:cxnSp>
        <p:nvCxnSpPr>
          <p:cNvPr id="24" name="Straight Connector 23">
            <a:extLst>
              <a:ext uri="{FF2B5EF4-FFF2-40B4-BE49-F238E27FC236}">
                <a16:creationId xmlns:a16="http://schemas.microsoft.com/office/drawing/2014/main" id="{829E06D9-8F29-6182-BCCC-C8017A4C8BE1}"/>
              </a:ext>
            </a:extLst>
          </p:cNvPr>
          <p:cNvCxnSpPr>
            <a:cxnSpLocks/>
          </p:cNvCxnSpPr>
          <p:nvPr/>
        </p:nvCxnSpPr>
        <p:spPr>
          <a:xfrm flipV="1">
            <a:off x="9462848" y="2413082"/>
            <a:ext cx="0" cy="5706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34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6000"/>
            <a:ext cx="5634300" cy="2154000"/>
          </a:xfrm>
        </p:spPr>
        <p:txBody>
          <a:bodyPr>
            <a:normAutofit/>
          </a:bodyPr>
          <a:lstStyle/>
          <a:p>
            <a:r>
              <a:rPr lang="nl-BE" dirty="0"/>
              <a:t>Wat is CP</a:t>
            </a:r>
          </a:p>
          <a:p>
            <a:pPr lvl="1"/>
            <a:r>
              <a:rPr lang="nl-BE" dirty="0"/>
              <a:t>Wat maakt CP anders dan andere programmeer talen</a:t>
            </a:r>
          </a:p>
          <a:p>
            <a:endParaRPr lang="nl-BE" dirty="0"/>
          </a:p>
        </p:txBody>
      </p:sp>
    </p:spTree>
    <p:extLst>
      <p:ext uri="{BB962C8B-B14F-4D97-AF65-F5344CB8AC3E}">
        <p14:creationId xmlns:p14="http://schemas.microsoft.com/office/powerpoint/2010/main" val="1665492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6000"/>
            <a:ext cx="5634300" cy="2154000"/>
          </a:xfrm>
        </p:spPr>
        <p:txBody>
          <a:bodyPr>
            <a:normAutofit/>
          </a:bodyPr>
          <a:lstStyle/>
          <a:p>
            <a:r>
              <a:rPr lang="nl-BE" dirty="0"/>
              <a:t>Wat is CP</a:t>
            </a:r>
          </a:p>
          <a:p>
            <a:pPr lvl="1"/>
            <a:r>
              <a:rPr lang="nl-BE" dirty="0"/>
              <a:t>Wat maakt CP anders dan andere programmeer talen</a:t>
            </a:r>
          </a:p>
          <a:p>
            <a:endParaRPr lang="nl-BE" dirty="0"/>
          </a:p>
        </p:txBody>
      </p:sp>
      <p:pic>
        <p:nvPicPr>
          <p:cNvPr id="2" name="Picture 1">
            <a:extLst>
              <a:ext uri="{FF2B5EF4-FFF2-40B4-BE49-F238E27FC236}">
                <a16:creationId xmlns:a16="http://schemas.microsoft.com/office/drawing/2014/main" id="{1855BE72-CE9E-28FF-8A57-8CA6A6BB59D6}"/>
              </a:ext>
            </a:extLst>
          </p:cNvPr>
          <p:cNvPicPr>
            <a:picLocks noChangeAspect="1"/>
          </p:cNvPicPr>
          <p:nvPr/>
        </p:nvPicPr>
        <p:blipFill rotWithShape="1">
          <a:blip r:embed="rId3"/>
          <a:srcRect l="1353" t="3791"/>
          <a:stretch/>
        </p:blipFill>
        <p:spPr>
          <a:xfrm>
            <a:off x="3162300" y="1270136"/>
            <a:ext cx="8234693" cy="4622800"/>
          </a:xfrm>
          <a:prstGeom prst="rect">
            <a:avLst/>
          </a:prstGeom>
        </p:spPr>
      </p:pic>
    </p:spTree>
    <p:extLst>
      <p:ext uri="{BB962C8B-B14F-4D97-AF65-F5344CB8AC3E}">
        <p14:creationId xmlns:p14="http://schemas.microsoft.com/office/powerpoint/2010/main" val="221514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Waarom Bugs zoeken?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normAutofit/>
          </a:bodyPr>
          <a:lstStyle/>
          <a:p>
            <a:r>
              <a:rPr lang="nl-BE" dirty="0"/>
              <a:t>Bugs zitten overal </a:t>
            </a:r>
          </a:p>
          <a:p>
            <a:r>
              <a:rPr lang="nl-BE" dirty="0"/>
              <a:t>Definitie bug</a:t>
            </a:r>
          </a:p>
          <a:p>
            <a:pPr lvl="1"/>
            <a:r>
              <a:rPr lang="nl-BE" dirty="0"/>
              <a:t>Crash </a:t>
            </a:r>
          </a:p>
          <a:p>
            <a:pPr lvl="1"/>
            <a:r>
              <a:rPr lang="nl-BE" dirty="0"/>
              <a:t>Vast hangen</a:t>
            </a:r>
          </a:p>
          <a:p>
            <a:pPr lvl="1"/>
            <a:r>
              <a:rPr lang="nl-BE" dirty="0"/>
              <a:t>Verkeerdelijk unsatisfiable</a:t>
            </a:r>
          </a:p>
          <a:p>
            <a:pPr lvl="1"/>
            <a:r>
              <a:rPr lang="nl-BE" dirty="0"/>
              <a:t>Verkeerdelijk satisfiable</a:t>
            </a:r>
          </a:p>
          <a:p>
            <a:pPr lvl="1"/>
            <a:r>
              <a:rPr lang="nl-BE" dirty="0"/>
              <a:t>Verkeerde aantal oplossingen</a:t>
            </a:r>
          </a:p>
        </p:txBody>
      </p:sp>
      <p:sp>
        <p:nvSpPr>
          <p:cNvPr id="6" name="Content Placeholder 7">
            <a:extLst>
              <a:ext uri="{FF2B5EF4-FFF2-40B4-BE49-F238E27FC236}">
                <a16:creationId xmlns:a16="http://schemas.microsoft.com/office/drawing/2014/main" id="{147C145A-3FBE-F432-9811-01CAE71A81D1}"/>
              </a:ext>
            </a:extLst>
          </p:cNvPr>
          <p:cNvSpPr txBox="1">
            <a:spLocks/>
          </p:cNvSpPr>
          <p:nvPr/>
        </p:nvSpPr>
        <p:spPr>
          <a:xfrm>
            <a:off x="6333067" y="1669467"/>
            <a:ext cx="5757067"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Manueel VS automatisch</a:t>
            </a:r>
          </a:p>
          <a:p>
            <a:r>
              <a:rPr lang="nl-BE" dirty="0"/>
              <a:t>Tijd en moeite</a:t>
            </a:r>
          </a:p>
          <a:p>
            <a:endParaRPr lang="nl-BE" dirty="0"/>
          </a:p>
        </p:txBody>
      </p:sp>
      <p:pic>
        <p:nvPicPr>
          <p:cNvPr id="9" name="Picture 8">
            <a:extLst>
              <a:ext uri="{FF2B5EF4-FFF2-40B4-BE49-F238E27FC236}">
                <a16:creationId xmlns:a16="http://schemas.microsoft.com/office/drawing/2014/main" id="{7AD6AF5D-5430-A54D-4B8B-802B5D912292}"/>
              </a:ext>
            </a:extLst>
          </p:cNvPr>
          <p:cNvPicPr>
            <a:picLocks noChangeAspect="1"/>
          </p:cNvPicPr>
          <p:nvPr/>
        </p:nvPicPr>
        <p:blipFill>
          <a:blip r:embed="rId3"/>
          <a:stretch>
            <a:fillRect/>
          </a:stretch>
        </p:blipFill>
        <p:spPr>
          <a:xfrm>
            <a:off x="2263915" y="2605947"/>
            <a:ext cx="519926" cy="477710"/>
          </a:xfrm>
          <a:prstGeom prst="rect">
            <a:avLst/>
          </a:prstGeom>
        </p:spPr>
      </p:pic>
      <p:pic>
        <p:nvPicPr>
          <p:cNvPr id="11" name="Picture 10">
            <a:extLst>
              <a:ext uri="{FF2B5EF4-FFF2-40B4-BE49-F238E27FC236}">
                <a16:creationId xmlns:a16="http://schemas.microsoft.com/office/drawing/2014/main" id="{222D9855-90CD-6D45-9167-F964DB09020A}"/>
              </a:ext>
            </a:extLst>
          </p:cNvPr>
          <p:cNvPicPr>
            <a:picLocks noChangeAspect="1"/>
          </p:cNvPicPr>
          <p:nvPr/>
        </p:nvPicPr>
        <p:blipFill>
          <a:blip r:embed="rId4"/>
          <a:stretch>
            <a:fillRect/>
          </a:stretch>
        </p:blipFill>
        <p:spPr>
          <a:xfrm>
            <a:off x="3282532" y="3003692"/>
            <a:ext cx="425308" cy="425308"/>
          </a:xfrm>
          <a:prstGeom prst="rect">
            <a:avLst/>
          </a:prstGeom>
        </p:spPr>
      </p:pic>
    </p:spTree>
    <p:extLst>
      <p:ext uri="{BB962C8B-B14F-4D97-AF65-F5344CB8AC3E}">
        <p14:creationId xmlns:p14="http://schemas.microsoft.com/office/powerpoint/2010/main" val="1550901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err="1"/>
              <a:t>generating</a:t>
            </a:r>
            <a:r>
              <a:rPr lang="nl-BE" dirty="0"/>
              <a:t> </a:t>
            </a:r>
            <a:r>
              <a:rPr lang="nl-BE" dirty="0" err="1"/>
              <a:t>vs</a:t>
            </a:r>
            <a:r>
              <a:rPr lang="nl-BE" dirty="0"/>
              <a:t> </a:t>
            </a:r>
            <a:r>
              <a:rPr lang="nl-BE" dirty="0" err="1"/>
              <a:t>modifying</a:t>
            </a:r>
            <a:endParaRPr lang="nl-BE" dirty="0"/>
          </a:p>
          <a:p>
            <a:r>
              <a:rPr lang="nl-BE" dirty="0"/>
              <a:t>CPMpy-STORM</a:t>
            </a:r>
          </a:p>
        </p:txBody>
      </p:sp>
    </p:spTree>
    <p:extLst>
      <p:ext uri="{BB962C8B-B14F-4D97-AF65-F5344CB8AC3E}">
        <p14:creationId xmlns:p14="http://schemas.microsoft.com/office/powerpoint/2010/main" val="3307242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err="1"/>
              <a:t>generating</a:t>
            </a:r>
            <a:r>
              <a:rPr lang="nl-BE" dirty="0"/>
              <a:t> </a:t>
            </a:r>
            <a:r>
              <a:rPr lang="nl-BE" dirty="0" err="1"/>
              <a:t>vs</a:t>
            </a:r>
            <a:r>
              <a:rPr lang="nl-BE" dirty="0"/>
              <a:t> </a:t>
            </a:r>
            <a:r>
              <a:rPr lang="nl-BE" dirty="0" err="1"/>
              <a:t>modifying</a:t>
            </a:r>
            <a:endParaRPr lang="nl-BE" dirty="0"/>
          </a:p>
          <a:p>
            <a:r>
              <a:rPr lang="nl-BE" dirty="0"/>
              <a:t>CPMpy-STORM</a:t>
            </a:r>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7"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5" y="2497017"/>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6" y="4265534"/>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a:off x="5009196" y="4450200"/>
            <a:ext cx="647821" cy="245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1"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cxnSp>
        <p:nvCxnSpPr>
          <p:cNvPr id="18" name="Straight Arrow Connector 17">
            <a:extLst>
              <a:ext uri="{FF2B5EF4-FFF2-40B4-BE49-F238E27FC236}">
                <a16:creationId xmlns:a16="http://schemas.microsoft.com/office/drawing/2014/main" id="{29AADB35-A7FB-72CB-B9CF-C870A58C2AF4}"/>
              </a:ext>
            </a:extLst>
          </p:cNvPr>
          <p:cNvCxnSpPr>
            <a:cxnSpLocks/>
            <a:stCxn id="2" idx="3"/>
            <a:endCxn id="15" idx="1"/>
          </p:cNvCxnSpPr>
          <p:nvPr/>
        </p:nvCxnSpPr>
        <p:spPr>
          <a:xfrm>
            <a:off x="7341355" y="4474740"/>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125" y="2273729"/>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1" y="5146475"/>
            <a:ext cx="602503" cy="602503"/>
          </a:xfrm>
          <a:prstGeom prst="rect">
            <a:avLst/>
          </a:prstGeom>
        </p:spPr>
      </p:pic>
      <p:cxnSp>
        <p:nvCxnSpPr>
          <p:cNvPr id="19" name="Straight Arrow Connector 18">
            <a:extLst>
              <a:ext uri="{FF2B5EF4-FFF2-40B4-BE49-F238E27FC236}">
                <a16:creationId xmlns:a16="http://schemas.microsoft.com/office/drawing/2014/main" id="{21049E36-BD49-D00A-B39B-58A43F487138}"/>
              </a:ext>
            </a:extLst>
          </p:cNvPr>
          <p:cNvCxnSpPr>
            <a:cxnSpLocks/>
          </p:cNvCxnSpPr>
          <p:nvPr/>
        </p:nvCxnSpPr>
        <p:spPr>
          <a:xfrm flipH="1">
            <a:off x="7341355" y="4845786"/>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833605"/>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4282</Words>
  <Application>Microsoft Office PowerPoint</Application>
  <PresentationFormat>Widescreen</PresentationFormat>
  <Paragraphs>488</Paragraphs>
  <Slides>25</Slides>
  <Notes>24</Notes>
  <HiddenSlides>7</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Arial Unicode MS</vt:lpstr>
      <vt:lpstr>Calibri</vt:lpstr>
      <vt:lpstr>Consolas</vt:lpstr>
      <vt:lpstr>Courier New</vt:lpstr>
      <vt:lpstr>KU Leuven</vt:lpstr>
      <vt:lpstr>KU Leuven Sedes</vt:lpstr>
      <vt:lpstr>Fuzz Testing of Constraint Programming</vt:lpstr>
      <vt:lpstr>Context en Motivatie</vt:lpstr>
      <vt:lpstr>Eerste resultaten – modified STORM</vt:lpstr>
      <vt:lpstr>Planning</vt:lpstr>
      <vt:lpstr>Constraint Programming</vt:lpstr>
      <vt:lpstr>Constraint Programming</vt:lpstr>
      <vt:lpstr>Waarom Bugs zoeken?</vt:lpstr>
      <vt:lpstr>Wat is Fuzz Testen?</vt:lpstr>
      <vt:lpstr>Wat is Fuzz Testen?</vt:lpstr>
      <vt:lpstr>Wat is Fuzz Testen?</vt:lpstr>
      <vt:lpstr>Metaporphic Testen</vt:lpstr>
      <vt:lpstr>Differential testing</vt:lpstr>
      <vt:lpstr>Verhaal van de thesis</vt:lpstr>
      <vt:lpstr>Onderzoeksvragen</vt:lpstr>
      <vt:lpstr>Resultaten</vt:lpstr>
      <vt:lpstr>Verhaal van de thesis</vt:lpstr>
      <vt:lpstr>Verhaal van de thesis</vt:lpstr>
      <vt:lpstr>Verhaal van de thesis</vt:lpstr>
      <vt:lpstr>Onderzoeksvragen</vt:lpstr>
      <vt:lpstr>Conclusie</vt:lpstr>
      <vt:lpstr>Probleemstelling</vt:lpstr>
      <vt:lpstr>Doel</vt:lpstr>
      <vt:lpstr>Onderzoeksvragen</vt:lpstr>
      <vt:lpstr>MiniZinc voorbeeld</vt:lpstr>
      <vt:lpstr>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2017-09-13T11:47:32Z</dcterms:created>
  <dcterms:modified xsi:type="dcterms:W3CDTF">2022-12-14T16:34:52Z</dcterms:modified>
</cp:coreProperties>
</file>