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7" r:id="rId2"/>
  </p:sldIdLst>
  <p:sldSz cx="21383625" cy="30275213"/>
  <p:notesSz cx="6858000" cy="9144000"/>
  <p:defaultTextStyle>
    <a:defPPr marL="0" marR="0" indent="0" algn="l" defTabSz="2590129" rtl="0" fontAlgn="auto" latinLnBrk="1" hangingPunct="0">
      <a:lnSpc>
        <a:spcPct val="100000"/>
      </a:lnSpc>
      <a:spcBef>
        <a:spcPts val="0"/>
      </a:spcBef>
      <a:spcAft>
        <a:spcPts val="0"/>
      </a:spcAft>
      <a:buClrTx/>
      <a:buSzTx/>
      <a:buFontTx/>
      <a:buNone/>
      <a:tabLst/>
      <a:defRPr kumimoji="0" sz="5099" b="0" i="0" u="none" strike="noStrike" cap="none" spc="0" normalizeH="0" baseline="0">
        <a:ln>
          <a:noFill/>
        </a:ln>
        <a:solidFill>
          <a:srgbClr val="000000"/>
        </a:solidFill>
        <a:effectLst/>
        <a:uFillTx/>
      </a:defRPr>
    </a:defPPr>
    <a:lvl1pPr marL="0" marR="0" indent="0"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1pPr>
    <a:lvl2pPr marL="0" marR="0" indent="1165558"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2pPr>
    <a:lvl3pPr marL="0" marR="0" indent="2331116"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3pPr>
    <a:lvl4pPr marL="0" marR="0" indent="3496672"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4pPr>
    <a:lvl5pPr marL="0" marR="0" indent="4662233"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5pPr>
    <a:lvl6pPr marL="0" marR="0" indent="5827791"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6pPr>
    <a:lvl7pPr marL="0" marR="0" indent="6993347"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7pPr>
    <a:lvl8pPr marL="0" marR="0" indent="8158908"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8pPr>
    <a:lvl9pPr marL="0" marR="0" indent="9324466"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ill Sans Nova"/>
          <a:ea typeface="Gill Sans Nova"/>
          <a:cs typeface="Gill Sans Nova"/>
        </a:font>
        <a:srgbClr val="3C3C3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E7E9"/>
          </a:solidFill>
        </a:fill>
      </a:tcStyle>
    </a:wholeTbl>
    <a:band2H>
      <a:tcTxStyle/>
      <a:tcStyle>
        <a:tcBdr/>
        <a:fill>
          <a:solidFill>
            <a:srgbClr val="E9F4F4"/>
          </a:solidFill>
        </a:fill>
      </a:tcStyle>
    </a:band2H>
    <a:firstCol>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Gill Sans Nova"/>
          <a:ea typeface="Gill Sans Nova"/>
          <a:cs typeface="Gill Sans Nova"/>
        </a:font>
        <a:srgbClr val="3C3C3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DE7"/>
          </a:solidFill>
        </a:fill>
      </a:tcStyle>
    </a:wholeTbl>
    <a:band2H>
      <a:tcTxStyle/>
      <a:tcStyle>
        <a:tcBdr/>
        <a:fill>
          <a:solidFill>
            <a:srgbClr val="E8EFF4"/>
          </a:solidFill>
        </a:fill>
      </a:tcStyle>
    </a:band2H>
    <a:firstCol>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Gill Sans Nova"/>
          <a:ea typeface="Gill Sans Nova"/>
          <a:cs typeface="Gill Sans Nova"/>
        </a:font>
        <a:srgbClr val="3C3C3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8E8"/>
          </a:solidFill>
        </a:fill>
      </a:tcStyle>
    </a:wholeTbl>
    <a:band2H>
      <a:tcTxStyle/>
      <a:tcStyle>
        <a:tcBdr/>
        <a:fill>
          <a:solidFill>
            <a:srgbClr val="E7ECF4"/>
          </a:solidFill>
        </a:fill>
      </a:tcStyle>
    </a:band2H>
    <a:firstCol>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Gill Sans Nova"/>
          <a:ea typeface="Gill Sans Nova"/>
          <a:cs typeface="Gill Sans Nova"/>
        </a:font>
        <a:srgbClr val="3C3C3B"/>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FFFFF"/>
          </a:solidFill>
        </a:fill>
      </a:tcStyle>
    </a:band2H>
    <a:firstCol>
      <a:tcTxStyle b="on" i="off">
        <a:font>
          <a:latin typeface="Gill Sans Nova"/>
          <a:ea typeface="Gill Sans Nova"/>
          <a:cs typeface="Gill Sans Nov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ill Sans Nova"/>
          <a:ea typeface="Gill Sans Nova"/>
          <a:cs typeface="Gill Sans Nova"/>
        </a:font>
        <a:srgbClr val="3C3C3B"/>
      </a:tcTxStyle>
      <a:tcStyle>
        <a:tcBdr>
          <a:left>
            <a:ln w="12700" cap="flat">
              <a:noFill/>
              <a:miter lim="400000"/>
            </a:ln>
          </a:left>
          <a:right>
            <a:ln w="12700" cap="flat">
              <a:noFill/>
              <a:miter lim="400000"/>
            </a:ln>
          </a:right>
          <a:top>
            <a:ln w="50800" cap="flat">
              <a:solidFill>
                <a:srgbClr val="3C3C3B"/>
              </a:solidFill>
              <a:prstDash val="solid"/>
              <a:round/>
            </a:ln>
          </a:top>
          <a:bottom>
            <a:ln w="25400" cap="flat">
              <a:solidFill>
                <a:srgbClr val="3C3C3B"/>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Gill Sans Nova"/>
          <a:ea typeface="Gill Sans Nova"/>
          <a:cs typeface="Gill Sans Nova"/>
        </a:font>
        <a:srgbClr val="FFFFFF"/>
      </a:tcTxStyle>
      <a:tcStyle>
        <a:tcBdr>
          <a:left>
            <a:ln w="12700" cap="flat">
              <a:noFill/>
              <a:miter lim="400000"/>
            </a:ln>
          </a:left>
          <a:right>
            <a:ln w="12700" cap="flat">
              <a:noFill/>
              <a:miter lim="400000"/>
            </a:ln>
          </a:right>
          <a:top>
            <a:ln w="25400" cap="flat">
              <a:solidFill>
                <a:srgbClr val="3C3C3B"/>
              </a:solidFill>
              <a:prstDash val="solid"/>
              <a:round/>
            </a:ln>
          </a:top>
          <a:bottom>
            <a:ln w="25400" cap="flat">
              <a:solidFill>
                <a:srgbClr val="3C3C3B"/>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Gill Sans Nova"/>
          <a:ea typeface="Gill Sans Nova"/>
          <a:cs typeface="Gill Sans Nova"/>
        </a:font>
        <a:srgbClr val="3C3C3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CDCD"/>
          </a:solidFill>
        </a:fill>
      </a:tcStyle>
    </a:wholeTbl>
    <a:band2H>
      <a:tcTxStyle/>
      <a:tcStyle>
        <a:tcBdr/>
        <a:fill>
          <a:solidFill>
            <a:srgbClr val="E7E7E7"/>
          </a:solidFill>
        </a:fill>
      </a:tcStyle>
    </a:band2H>
    <a:firstCol>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C3C3B"/>
          </a:solidFill>
        </a:fill>
      </a:tcStyle>
    </a:firstCol>
    <a:la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C3C3B"/>
          </a:solidFill>
        </a:fill>
      </a:tcStyle>
    </a:lastRow>
    <a:fir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C3C3B"/>
          </a:solidFill>
        </a:fill>
      </a:tcStyle>
    </a:firstRow>
  </a:tblStyle>
  <a:tblStyle styleId="{2708684C-4D16-4618-839F-0558EEFCDFE6}" styleName="">
    <a:tblBg/>
    <a:wholeTbl>
      <a:tcTxStyle b="off" i="off">
        <a:font>
          <a:latin typeface="Gill Sans Nova"/>
          <a:ea typeface="Gill Sans Nova"/>
          <a:cs typeface="Gill Sans Nova"/>
        </a:font>
        <a:srgbClr val="3C3C3B"/>
      </a:tcTxStyle>
      <a:tcStyle>
        <a:tcBdr>
          <a:left>
            <a:ln w="12700" cap="flat">
              <a:solidFill>
                <a:srgbClr val="3C3C3B"/>
              </a:solidFill>
              <a:prstDash val="solid"/>
              <a:round/>
            </a:ln>
          </a:left>
          <a:right>
            <a:ln w="12700" cap="flat">
              <a:solidFill>
                <a:srgbClr val="3C3C3B"/>
              </a:solidFill>
              <a:prstDash val="solid"/>
              <a:round/>
            </a:ln>
          </a:right>
          <a:top>
            <a:ln w="12700" cap="flat">
              <a:solidFill>
                <a:srgbClr val="3C3C3B"/>
              </a:solidFill>
              <a:prstDash val="solid"/>
              <a:round/>
            </a:ln>
          </a:top>
          <a:bottom>
            <a:ln w="12700" cap="flat">
              <a:solidFill>
                <a:srgbClr val="3C3C3B"/>
              </a:solidFill>
              <a:prstDash val="solid"/>
              <a:round/>
            </a:ln>
          </a:bottom>
          <a:insideH>
            <a:ln w="12700" cap="flat">
              <a:solidFill>
                <a:srgbClr val="3C3C3B"/>
              </a:solidFill>
              <a:prstDash val="solid"/>
              <a:round/>
            </a:ln>
          </a:insideH>
          <a:insideV>
            <a:ln w="12700" cap="flat">
              <a:solidFill>
                <a:srgbClr val="3C3C3B"/>
              </a:solidFill>
              <a:prstDash val="solid"/>
              <a:round/>
            </a:ln>
          </a:insideV>
        </a:tcBdr>
        <a:fill>
          <a:solidFill>
            <a:srgbClr val="3C3C3B">
              <a:alpha val="20000"/>
            </a:srgbClr>
          </a:solidFill>
        </a:fill>
      </a:tcStyle>
    </a:wholeTbl>
    <a:band2H>
      <a:tcTxStyle/>
      <a:tcStyle>
        <a:tcBdr/>
        <a:fill>
          <a:solidFill>
            <a:srgbClr val="FFFFFF"/>
          </a:solidFill>
        </a:fill>
      </a:tcStyle>
    </a:band2H>
    <a:firstCol>
      <a:tcTxStyle b="on" i="off">
        <a:font>
          <a:latin typeface="Gill Sans Nova"/>
          <a:ea typeface="Gill Sans Nova"/>
          <a:cs typeface="Gill Sans Nova"/>
        </a:font>
        <a:srgbClr val="3C3C3B"/>
      </a:tcTxStyle>
      <a:tcStyle>
        <a:tcBdr>
          <a:left>
            <a:ln w="12700" cap="flat">
              <a:solidFill>
                <a:srgbClr val="3C3C3B"/>
              </a:solidFill>
              <a:prstDash val="solid"/>
              <a:round/>
            </a:ln>
          </a:left>
          <a:right>
            <a:ln w="12700" cap="flat">
              <a:solidFill>
                <a:srgbClr val="3C3C3B"/>
              </a:solidFill>
              <a:prstDash val="solid"/>
              <a:round/>
            </a:ln>
          </a:right>
          <a:top>
            <a:ln w="12700" cap="flat">
              <a:solidFill>
                <a:srgbClr val="3C3C3B"/>
              </a:solidFill>
              <a:prstDash val="solid"/>
              <a:round/>
            </a:ln>
          </a:top>
          <a:bottom>
            <a:ln w="12700" cap="flat">
              <a:solidFill>
                <a:srgbClr val="3C3C3B"/>
              </a:solidFill>
              <a:prstDash val="solid"/>
              <a:round/>
            </a:ln>
          </a:bottom>
          <a:insideH>
            <a:ln w="12700" cap="flat">
              <a:solidFill>
                <a:srgbClr val="3C3C3B"/>
              </a:solidFill>
              <a:prstDash val="solid"/>
              <a:round/>
            </a:ln>
          </a:insideH>
          <a:insideV>
            <a:ln w="12700" cap="flat">
              <a:solidFill>
                <a:srgbClr val="3C3C3B"/>
              </a:solidFill>
              <a:prstDash val="solid"/>
              <a:round/>
            </a:ln>
          </a:insideV>
        </a:tcBdr>
        <a:fill>
          <a:solidFill>
            <a:srgbClr val="3C3C3B">
              <a:alpha val="20000"/>
            </a:srgbClr>
          </a:solidFill>
        </a:fill>
      </a:tcStyle>
    </a:firstCol>
    <a:lastRow>
      <a:tcTxStyle b="on" i="off">
        <a:font>
          <a:latin typeface="Gill Sans Nova"/>
          <a:ea typeface="Gill Sans Nova"/>
          <a:cs typeface="Gill Sans Nova"/>
        </a:font>
        <a:srgbClr val="3C3C3B"/>
      </a:tcTxStyle>
      <a:tcStyle>
        <a:tcBdr>
          <a:left>
            <a:ln w="12700" cap="flat">
              <a:solidFill>
                <a:srgbClr val="3C3C3B"/>
              </a:solidFill>
              <a:prstDash val="solid"/>
              <a:round/>
            </a:ln>
          </a:left>
          <a:right>
            <a:ln w="12700" cap="flat">
              <a:solidFill>
                <a:srgbClr val="3C3C3B"/>
              </a:solidFill>
              <a:prstDash val="solid"/>
              <a:round/>
            </a:ln>
          </a:right>
          <a:top>
            <a:ln w="50800" cap="flat">
              <a:solidFill>
                <a:srgbClr val="3C3C3B"/>
              </a:solidFill>
              <a:prstDash val="solid"/>
              <a:round/>
            </a:ln>
          </a:top>
          <a:bottom>
            <a:ln w="12700" cap="flat">
              <a:solidFill>
                <a:srgbClr val="3C3C3B"/>
              </a:solidFill>
              <a:prstDash val="solid"/>
              <a:round/>
            </a:ln>
          </a:bottom>
          <a:insideH>
            <a:ln w="12700" cap="flat">
              <a:solidFill>
                <a:srgbClr val="3C3C3B"/>
              </a:solidFill>
              <a:prstDash val="solid"/>
              <a:round/>
            </a:ln>
          </a:insideH>
          <a:insideV>
            <a:ln w="12700" cap="flat">
              <a:solidFill>
                <a:srgbClr val="3C3C3B"/>
              </a:solidFill>
              <a:prstDash val="solid"/>
              <a:round/>
            </a:ln>
          </a:insideV>
        </a:tcBdr>
        <a:fill>
          <a:noFill/>
        </a:fill>
      </a:tcStyle>
    </a:lastRow>
    <a:firstRow>
      <a:tcTxStyle b="on" i="off">
        <a:font>
          <a:latin typeface="Gill Sans Nova"/>
          <a:ea typeface="Gill Sans Nova"/>
          <a:cs typeface="Gill Sans Nova"/>
        </a:font>
        <a:srgbClr val="3C3C3B"/>
      </a:tcTxStyle>
      <a:tcStyle>
        <a:tcBdr>
          <a:left>
            <a:ln w="12700" cap="flat">
              <a:solidFill>
                <a:srgbClr val="3C3C3B"/>
              </a:solidFill>
              <a:prstDash val="solid"/>
              <a:round/>
            </a:ln>
          </a:left>
          <a:right>
            <a:ln w="12700" cap="flat">
              <a:solidFill>
                <a:srgbClr val="3C3C3B"/>
              </a:solidFill>
              <a:prstDash val="solid"/>
              <a:round/>
            </a:ln>
          </a:right>
          <a:top>
            <a:ln w="12700" cap="flat">
              <a:solidFill>
                <a:srgbClr val="3C3C3B"/>
              </a:solidFill>
              <a:prstDash val="solid"/>
              <a:round/>
            </a:ln>
          </a:top>
          <a:bottom>
            <a:ln w="25400" cap="flat">
              <a:solidFill>
                <a:srgbClr val="3C3C3B"/>
              </a:solidFill>
              <a:prstDash val="solid"/>
              <a:round/>
            </a:ln>
          </a:bottom>
          <a:insideH>
            <a:ln w="12700" cap="flat">
              <a:solidFill>
                <a:srgbClr val="3C3C3B"/>
              </a:solidFill>
              <a:prstDash val="solid"/>
              <a:round/>
            </a:ln>
          </a:insideH>
          <a:insideV>
            <a:ln w="12700" cap="flat">
              <a:solidFill>
                <a:srgbClr val="3C3C3B"/>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04" autoAdjust="0"/>
  </p:normalViewPr>
  <p:slideViewPr>
    <p:cSldViewPr snapToGrid="0">
      <p:cViewPr>
        <p:scale>
          <a:sx n="33" d="100"/>
          <a:sy n="33" d="100"/>
        </p:scale>
        <p:origin x="2622" y="2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4" name="Shape 54"/>
          <p:cNvSpPr>
            <a:spLocks noGrp="1" noRot="1" noChangeAspect="1"/>
          </p:cNvSpPr>
          <p:nvPr>
            <p:ph type="sldImg"/>
          </p:nvPr>
        </p:nvSpPr>
        <p:spPr>
          <a:xfrm>
            <a:off x="2217738" y="685800"/>
            <a:ext cx="2422525" cy="3429000"/>
          </a:xfrm>
          <a:prstGeom prst="rect">
            <a:avLst/>
          </a:prstGeom>
        </p:spPr>
        <p:txBody>
          <a:bodyPr/>
          <a:lstStyle/>
          <a:p>
            <a:endParaRPr/>
          </a:p>
        </p:txBody>
      </p:sp>
      <p:sp>
        <p:nvSpPr>
          <p:cNvPr id="55" name="Shape 5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165558" latinLnBrk="0">
      <a:defRPr sz="2549">
        <a:latin typeface="+mn-lt"/>
        <a:ea typeface="+mn-ea"/>
        <a:cs typeface="+mn-cs"/>
        <a:sym typeface="Gill Sans MT"/>
      </a:defRPr>
    </a:lvl1pPr>
    <a:lvl2pPr indent="647532" defTabSz="1165558" latinLnBrk="0">
      <a:defRPr sz="2549">
        <a:latin typeface="+mn-lt"/>
        <a:ea typeface="+mn-ea"/>
        <a:cs typeface="+mn-cs"/>
        <a:sym typeface="Gill Sans MT"/>
      </a:defRPr>
    </a:lvl2pPr>
    <a:lvl3pPr indent="1295065" defTabSz="1165558" latinLnBrk="0">
      <a:defRPr sz="2549">
        <a:latin typeface="+mn-lt"/>
        <a:ea typeface="+mn-ea"/>
        <a:cs typeface="+mn-cs"/>
        <a:sym typeface="Gill Sans MT"/>
      </a:defRPr>
    </a:lvl3pPr>
    <a:lvl4pPr indent="1942597" defTabSz="1165558" latinLnBrk="0">
      <a:defRPr sz="2549">
        <a:latin typeface="+mn-lt"/>
        <a:ea typeface="+mn-ea"/>
        <a:cs typeface="+mn-cs"/>
        <a:sym typeface="Gill Sans MT"/>
      </a:defRPr>
    </a:lvl4pPr>
    <a:lvl5pPr indent="2590129" defTabSz="1165558" latinLnBrk="0">
      <a:defRPr sz="2549">
        <a:latin typeface="+mn-lt"/>
        <a:ea typeface="+mn-ea"/>
        <a:cs typeface="+mn-cs"/>
        <a:sym typeface="Gill Sans MT"/>
      </a:defRPr>
    </a:lvl5pPr>
    <a:lvl6pPr indent="3237662" defTabSz="1165558" latinLnBrk="0">
      <a:defRPr sz="2549">
        <a:latin typeface="+mn-lt"/>
        <a:ea typeface="+mn-ea"/>
        <a:cs typeface="+mn-cs"/>
        <a:sym typeface="Gill Sans MT"/>
      </a:defRPr>
    </a:lvl6pPr>
    <a:lvl7pPr indent="3885194" defTabSz="1165558" latinLnBrk="0">
      <a:defRPr sz="2549">
        <a:latin typeface="+mn-lt"/>
        <a:ea typeface="+mn-ea"/>
        <a:cs typeface="+mn-cs"/>
        <a:sym typeface="Gill Sans MT"/>
      </a:defRPr>
    </a:lvl7pPr>
    <a:lvl8pPr indent="4532727" defTabSz="1165558" latinLnBrk="0">
      <a:defRPr sz="2549">
        <a:latin typeface="+mn-lt"/>
        <a:ea typeface="+mn-ea"/>
        <a:cs typeface="+mn-cs"/>
        <a:sym typeface="Gill Sans MT"/>
      </a:defRPr>
    </a:lvl8pPr>
    <a:lvl9pPr indent="5180259" defTabSz="1165558" latinLnBrk="0">
      <a:defRPr sz="2549">
        <a:latin typeface="+mn-lt"/>
        <a:ea typeface="+mn-ea"/>
        <a:cs typeface="+mn-cs"/>
        <a:sym typeface="Gill Sans M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Tree>
    <p:extLst>
      <p:ext uri="{BB962C8B-B14F-4D97-AF65-F5344CB8AC3E}">
        <p14:creationId xmlns:p14="http://schemas.microsoft.com/office/powerpoint/2010/main" val="2897749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One section poster layout">
    <p:spTree>
      <p:nvGrpSpPr>
        <p:cNvPr id="1" name=""/>
        <p:cNvGrpSpPr/>
        <p:nvPr/>
      </p:nvGrpSpPr>
      <p:grpSpPr>
        <a:xfrm>
          <a:off x="0" y="0"/>
          <a:ext cx="0" cy="0"/>
          <a:chOff x="0" y="0"/>
          <a:chExt cx="0" cy="0"/>
        </a:xfrm>
      </p:grpSpPr>
      <p:sp>
        <p:nvSpPr>
          <p:cNvPr id="1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7" name="&lt;Title of your PhD poster&gt;"/>
          <p:cNvSpPr txBox="1">
            <a:spLocks noGrp="1"/>
          </p:cNvSpPr>
          <p:nvPr>
            <p:ph type="title" hasCustomPrompt="1"/>
          </p:nvPr>
        </p:nvSpPr>
        <p:spPr>
          <a:prstGeom prst="rect">
            <a:avLst/>
          </a:prstGeom>
        </p:spPr>
        <p:txBody>
          <a:bodyPr/>
          <a:lstStyle/>
          <a:p>
            <a:r>
              <a:t>&lt;Title of your PhD poster&gt;</a:t>
            </a:r>
          </a:p>
        </p:txBody>
      </p:sp>
      <p:sp>
        <p:nvSpPr>
          <p:cNvPr id="18" name="Text Placeholder 5"/>
          <p:cNvSpPr>
            <a:spLocks noGrp="1"/>
          </p:cNvSpPr>
          <p:nvPr>
            <p:ph type="body" sz="quarter" idx="21" hasCustomPrompt="1"/>
          </p:nvPr>
        </p:nvSpPr>
        <p:spPr>
          <a:xfrm>
            <a:off x="326080" y="2504665"/>
            <a:ext cx="13369261" cy="1476319"/>
          </a:xfrm>
          <a:prstGeom prst="rect">
            <a:avLst/>
          </a:prstGeom>
        </p:spPr>
        <p:txBody>
          <a:bodyPr/>
          <a:lstStyle>
            <a:lvl1pPr defTabSz="2347854">
              <a:defRPr sz="4941"/>
            </a:lvl1pPr>
          </a:lstStyle>
          <a:p>
            <a:r>
              <a:t>&lt; Name PhD presenter, Name PI(s), affiliation&gt; </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ouble section poster">
    <p:spTree>
      <p:nvGrpSpPr>
        <p:cNvPr id="1" name=""/>
        <p:cNvGrpSpPr/>
        <p:nvPr/>
      </p:nvGrpSpPr>
      <p:grpSpPr>
        <a:xfrm>
          <a:off x="0" y="0"/>
          <a:ext cx="0" cy="0"/>
          <a:chOff x="0" y="0"/>
          <a:chExt cx="0" cy="0"/>
        </a:xfrm>
      </p:grpSpPr>
      <p:sp>
        <p:nvSpPr>
          <p:cNvPr id="26" name="&lt;Title of your PhD poster&gt;"/>
          <p:cNvSpPr txBox="1">
            <a:spLocks noGrp="1"/>
          </p:cNvSpPr>
          <p:nvPr>
            <p:ph type="title" hasCustomPrompt="1"/>
          </p:nvPr>
        </p:nvSpPr>
        <p:spPr>
          <a:prstGeom prst="rect">
            <a:avLst/>
          </a:prstGeom>
        </p:spPr>
        <p:txBody>
          <a:bodyPr/>
          <a:lstStyle/>
          <a:p>
            <a:r>
              <a:t>&lt;Title of your PhD poster&gt;</a:t>
            </a:r>
          </a:p>
        </p:txBody>
      </p:sp>
      <p:sp>
        <p:nvSpPr>
          <p:cNvPr id="27" name="Body Level One…"/>
          <p:cNvSpPr txBox="1">
            <a:spLocks noGrp="1"/>
          </p:cNvSpPr>
          <p:nvPr>
            <p:ph type="body" sz="half" idx="1"/>
          </p:nvPr>
        </p:nvSpPr>
        <p:spPr>
          <a:xfrm>
            <a:off x="376931" y="4138672"/>
            <a:ext cx="20478973" cy="1034916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8" name="Text Placeholder 5"/>
          <p:cNvSpPr>
            <a:spLocks noGrp="1"/>
          </p:cNvSpPr>
          <p:nvPr>
            <p:ph type="body" sz="quarter" idx="21" hasCustomPrompt="1"/>
          </p:nvPr>
        </p:nvSpPr>
        <p:spPr>
          <a:xfrm>
            <a:off x="326080" y="2504665"/>
            <a:ext cx="13369261" cy="1476319"/>
          </a:xfrm>
          <a:prstGeom prst="rect">
            <a:avLst/>
          </a:prstGeom>
        </p:spPr>
        <p:txBody>
          <a:bodyPr/>
          <a:lstStyle>
            <a:lvl1pPr defTabSz="2347854">
              <a:defRPr sz="4941"/>
            </a:lvl1pPr>
          </a:lstStyle>
          <a:p>
            <a:r>
              <a:t>&lt; Name PhD presenter, Name PI(s), affiliation&gt;</a:t>
            </a:r>
          </a:p>
        </p:txBody>
      </p:sp>
      <p:sp>
        <p:nvSpPr>
          <p:cNvPr id="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Four section poster">
    <p:spTree>
      <p:nvGrpSpPr>
        <p:cNvPr id="1" name=""/>
        <p:cNvGrpSpPr/>
        <p:nvPr/>
      </p:nvGrpSpPr>
      <p:grpSpPr>
        <a:xfrm>
          <a:off x="0" y="0"/>
          <a:ext cx="0" cy="0"/>
          <a:chOff x="0" y="0"/>
          <a:chExt cx="0" cy="0"/>
        </a:xfrm>
      </p:grpSpPr>
      <p:sp>
        <p:nvSpPr>
          <p:cNvPr id="36" name="&lt;Title of your PhD poster&gt;"/>
          <p:cNvSpPr txBox="1">
            <a:spLocks noGrp="1"/>
          </p:cNvSpPr>
          <p:nvPr>
            <p:ph type="title" hasCustomPrompt="1"/>
          </p:nvPr>
        </p:nvSpPr>
        <p:spPr>
          <a:prstGeom prst="rect">
            <a:avLst/>
          </a:prstGeom>
        </p:spPr>
        <p:txBody>
          <a:bodyPr/>
          <a:lstStyle/>
          <a:p>
            <a:r>
              <a:t>&lt;Title of your PhD poster&gt;</a:t>
            </a:r>
          </a:p>
        </p:txBody>
      </p:sp>
      <p:sp>
        <p:nvSpPr>
          <p:cNvPr id="37" name="Body Level One…"/>
          <p:cNvSpPr txBox="1">
            <a:spLocks noGrp="1"/>
          </p:cNvSpPr>
          <p:nvPr>
            <p:ph type="body" sz="quarter" idx="1"/>
          </p:nvPr>
        </p:nvSpPr>
        <p:spPr>
          <a:xfrm>
            <a:off x="376932" y="4138672"/>
            <a:ext cx="10319375" cy="1034916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8" name="Text Placeholder 5"/>
          <p:cNvSpPr>
            <a:spLocks noGrp="1"/>
          </p:cNvSpPr>
          <p:nvPr>
            <p:ph type="body" sz="quarter" idx="21" hasCustomPrompt="1"/>
          </p:nvPr>
        </p:nvSpPr>
        <p:spPr>
          <a:xfrm>
            <a:off x="326080" y="2504665"/>
            <a:ext cx="13369261" cy="1476319"/>
          </a:xfrm>
          <a:prstGeom prst="rect">
            <a:avLst/>
          </a:prstGeom>
        </p:spPr>
        <p:txBody>
          <a:bodyPr/>
          <a:lstStyle>
            <a:lvl1pPr defTabSz="2347854">
              <a:defRPr sz="4941"/>
            </a:lvl1pPr>
          </a:lstStyle>
          <a:p>
            <a:r>
              <a:t>&lt; Name PhD presenter, Name PI(s), affiliation&gt;</a:t>
            </a:r>
          </a:p>
        </p:txBody>
      </p:sp>
      <p:sp>
        <p:nvSpPr>
          <p:cNvPr id="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lanco layout">
    <p:spTree>
      <p:nvGrpSpPr>
        <p:cNvPr id="1" name=""/>
        <p:cNvGrpSpPr/>
        <p:nvPr/>
      </p:nvGrpSpPr>
      <p:grpSpPr>
        <a:xfrm>
          <a:off x="0" y="0"/>
          <a:ext cx="0" cy="0"/>
          <a:chOff x="0" y="0"/>
          <a:chExt cx="0" cy="0"/>
        </a:xfrm>
      </p:grpSpPr>
      <p:sp>
        <p:nvSpPr>
          <p:cNvPr id="46" name="Title Text"/>
          <p:cNvSpPr txBox="1">
            <a:spLocks noGrp="1"/>
          </p:cNvSpPr>
          <p:nvPr>
            <p:ph type="title"/>
          </p:nvPr>
        </p:nvSpPr>
        <p:spPr>
          <a:xfrm>
            <a:off x="326080" y="845418"/>
            <a:ext cx="20478970" cy="1512735"/>
          </a:xfrm>
          <a:prstGeom prst="rect">
            <a:avLst/>
          </a:prstGeom>
        </p:spPr>
        <p:txBody>
          <a:bodyPr/>
          <a:lstStyle/>
          <a:p>
            <a:r>
              <a:t>Title Text</a:t>
            </a:r>
          </a:p>
        </p:txBody>
      </p:sp>
      <p:sp>
        <p:nvSpPr>
          <p:cNvPr id="47" name="Body Level One…"/>
          <p:cNvSpPr txBox="1">
            <a:spLocks noGrp="1"/>
          </p:cNvSpPr>
          <p:nvPr>
            <p:ph type="body" sz="quarter" idx="1" hasCustomPrompt="1"/>
          </p:nvPr>
        </p:nvSpPr>
        <p:spPr>
          <a:xfrm>
            <a:off x="326080" y="2504665"/>
            <a:ext cx="13369261" cy="1476319"/>
          </a:xfrm>
          <a:prstGeom prst="rect">
            <a:avLst/>
          </a:prstGeom>
        </p:spPr>
        <p:txBody>
          <a:bodyPr/>
          <a:lstStyle>
            <a:lvl2pPr indent="1039830"/>
            <a:lvl3pPr indent="2079660"/>
          </a:lstStyle>
          <a:p>
            <a:r>
              <a:t>&lt; Name PhD presenter, Name PI(s), affiliation&gt; </a:t>
            </a:r>
          </a:p>
          <a:p>
            <a:pPr lvl="1"/>
            <a:endParaRPr/>
          </a:p>
          <a:p>
            <a:pPr lvl="2"/>
            <a:endParaRPr/>
          </a:p>
          <a:p>
            <a:pPr lvl="3"/>
            <a:endParaRPr/>
          </a:p>
          <a:p>
            <a:pPr lvl="4"/>
            <a:endParaRP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p:nvPr/>
        </p:nvSpPr>
        <p:spPr>
          <a:xfrm>
            <a:off x="12728147" y="29532954"/>
            <a:ext cx="8311468" cy="5007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2317" tIns="32317" rIns="32317" bIns="32317" anchor="b">
            <a:spAutoFit/>
          </a:bodyPr>
          <a:lstStyle>
            <a:lvl1pPr algn="r" defTabSz="1362368">
              <a:defRPr sz="1000" b="1" cap="all">
                <a:solidFill>
                  <a:srgbClr val="929497"/>
                </a:solidFill>
              </a:defRPr>
            </a:lvl1pPr>
          </a:lstStyle>
          <a:p>
            <a:r>
              <a:rPr sz="2830"/>
              <a:t>GC1: AI-Driven Data Science</a:t>
            </a:r>
          </a:p>
        </p:txBody>
      </p:sp>
      <p:pic>
        <p:nvPicPr>
          <p:cNvPr id="3" name="Picture 11" descr="Picture 11"/>
          <p:cNvPicPr>
            <a:picLocks noChangeAspect="1"/>
          </p:cNvPicPr>
          <p:nvPr/>
        </p:nvPicPr>
        <p:blipFill>
          <a:blip r:embed="rId6"/>
          <a:stretch>
            <a:fillRect/>
          </a:stretch>
        </p:blipFill>
        <p:spPr>
          <a:xfrm>
            <a:off x="-168465" y="27491618"/>
            <a:ext cx="2809706" cy="1921641"/>
          </a:xfrm>
          <a:prstGeom prst="rect">
            <a:avLst/>
          </a:prstGeom>
          <a:ln w="12700">
            <a:miter lim="400000"/>
          </a:ln>
        </p:spPr>
      </p:pic>
      <p:sp>
        <p:nvSpPr>
          <p:cNvPr id="4" name="TextBox 14"/>
          <p:cNvSpPr txBox="1"/>
          <p:nvPr/>
        </p:nvSpPr>
        <p:spPr>
          <a:xfrm>
            <a:off x="286994" y="29360606"/>
            <a:ext cx="10508284" cy="5278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9377" rIns="129377">
            <a:spAutoFit/>
          </a:bodyPr>
          <a:lstStyle>
            <a:lvl1pPr>
              <a:defRPr sz="1000" b="1" cap="all">
                <a:solidFill>
                  <a:srgbClr val="36337D"/>
                </a:solidFill>
              </a:defRPr>
            </a:lvl1pPr>
          </a:lstStyle>
          <a:p>
            <a:r>
              <a:rPr sz="2830"/>
              <a:t>WWW.FLANDERSAIRESEARCH.BE</a:t>
            </a:r>
          </a:p>
        </p:txBody>
      </p:sp>
      <p:pic>
        <p:nvPicPr>
          <p:cNvPr id="5" name="Picture 9" descr="Picture 9"/>
          <p:cNvPicPr>
            <a:picLocks noChangeAspect="1"/>
          </p:cNvPicPr>
          <p:nvPr/>
        </p:nvPicPr>
        <p:blipFill>
          <a:blip r:embed="rId7"/>
          <a:stretch>
            <a:fillRect/>
          </a:stretch>
        </p:blipFill>
        <p:spPr>
          <a:xfrm>
            <a:off x="2416616" y="27877504"/>
            <a:ext cx="4572445" cy="1351600"/>
          </a:xfrm>
          <a:prstGeom prst="rect">
            <a:avLst/>
          </a:prstGeom>
          <a:ln w="12700">
            <a:miter lim="400000"/>
          </a:ln>
        </p:spPr>
      </p:pic>
      <p:pic>
        <p:nvPicPr>
          <p:cNvPr id="6" name="Picture 13" descr="Picture 13"/>
          <p:cNvPicPr>
            <a:picLocks noChangeAspect="1"/>
          </p:cNvPicPr>
          <p:nvPr/>
        </p:nvPicPr>
        <p:blipFill>
          <a:blip r:embed="rId8"/>
          <a:stretch>
            <a:fillRect/>
          </a:stretch>
        </p:blipFill>
        <p:spPr>
          <a:xfrm>
            <a:off x="19342931" y="27768420"/>
            <a:ext cx="1639695" cy="1682154"/>
          </a:xfrm>
          <a:prstGeom prst="rect">
            <a:avLst/>
          </a:prstGeom>
          <a:ln w="12700">
            <a:miter lim="400000"/>
          </a:ln>
        </p:spPr>
      </p:pic>
      <p:sp>
        <p:nvSpPr>
          <p:cNvPr id="7" name="Body Level One…"/>
          <p:cNvSpPr txBox="1">
            <a:spLocks noGrp="1"/>
          </p:cNvSpPr>
          <p:nvPr>
            <p:ph type="body" idx="1"/>
          </p:nvPr>
        </p:nvSpPr>
        <p:spPr>
          <a:xfrm>
            <a:off x="376931" y="4138671"/>
            <a:ext cx="20478973" cy="229926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Body Level One</a:t>
            </a:r>
          </a:p>
          <a:p>
            <a:pPr lvl="1"/>
            <a:r>
              <a:t>Body Level Two</a:t>
            </a:r>
          </a:p>
          <a:p>
            <a:pPr lvl="2"/>
            <a:r>
              <a:t>Body Level Three</a:t>
            </a:r>
          </a:p>
          <a:p>
            <a:pPr lvl="3"/>
            <a:r>
              <a:t>Body Level Four</a:t>
            </a:r>
          </a:p>
          <a:p>
            <a:pPr lvl="4"/>
            <a:r>
              <a:t>Body Level Five</a:t>
            </a:r>
          </a:p>
        </p:txBody>
      </p:sp>
      <p:sp>
        <p:nvSpPr>
          <p:cNvPr id="8" name="&lt;Title of your PhD poster&gt;"/>
          <p:cNvSpPr txBox="1">
            <a:spLocks noGrp="1"/>
          </p:cNvSpPr>
          <p:nvPr>
            <p:ph type="title" hasCustomPrompt="1"/>
          </p:nvPr>
        </p:nvSpPr>
        <p:spPr>
          <a:xfrm>
            <a:off x="326080" y="839183"/>
            <a:ext cx="20478970" cy="15189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normAutofit/>
          </a:bodyPr>
          <a:lstStyle/>
          <a:p>
            <a:r>
              <a:t>&lt;Title of your PhD poster&gt;</a:t>
            </a:r>
          </a:p>
        </p:txBody>
      </p:sp>
      <p:sp>
        <p:nvSpPr>
          <p:cNvPr id="9" name="Slide Number"/>
          <p:cNvSpPr txBox="1">
            <a:spLocks noGrp="1"/>
          </p:cNvSpPr>
          <p:nvPr>
            <p:ph type="sldNum" sz="quarter" idx="2"/>
          </p:nvPr>
        </p:nvSpPr>
        <p:spPr>
          <a:xfrm>
            <a:off x="14721243" y="27753182"/>
            <a:ext cx="603689" cy="614912"/>
          </a:xfrm>
          <a:prstGeom prst="rect">
            <a:avLst/>
          </a:prstGeom>
          <a:ln w="12700">
            <a:miter lim="400000"/>
          </a:ln>
        </p:spPr>
        <p:txBody>
          <a:bodyPr wrap="none" lIns="45719" rIns="45719" anchor="ctr">
            <a:spAutoFit/>
          </a:bodyPr>
          <a:lstStyle>
            <a:lvl1pPr algn="r">
              <a:defRPr sz="3396"/>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txStyles>
    <p:titleStyle>
      <a:lvl1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1pPr>
      <a:lvl2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2pPr>
      <a:lvl3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3pPr>
      <a:lvl4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4pPr>
      <a:lvl5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5pPr>
      <a:lvl6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6pPr>
      <a:lvl7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7pPr>
      <a:lvl8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8pPr>
      <a:lvl9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9pPr>
    </p:titleStyle>
    <p:bodyStyle>
      <a:lvl1pPr marL="0" marR="0" indent="0" algn="l" defTabSz="2420469" rtl="0" latinLnBrk="0">
        <a:lnSpc>
          <a:spcPct val="100000"/>
        </a:lnSpc>
        <a:spcBef>
          <a:spcPts val="1132"/>
        </a:spcBef>
        <a:spcAft>
          <a:spcPts val="0"/>
        </a:spcAft>
        <a:buClrTx/>
        <a:buSzTx/>
        <a:buFontTx/>
        <a:buNone/>
        <a:tabLst/>
        <a:defRPr sz="5094" b="0" i="0" u="none" strike="noStrike" cap="none" spc="0" baseline="0">
          <a:solidFill>
            <a:srgbClr val="3C3C3B"/>
          </a:solidFill>
          <a:uFillTx/>
          <a:latin typeface="Gill Sans Nova"/>
          <a:ea typeface="Gill Sans Nova"/>
          <a:cs typeface="Gill Sans Nova"/>
          <a:sym typeface="Gill Sans Nova"/>
        </a:defRPr>
      </a:lvl1pPr>
      <a:lvl2pPr marL="0" marR="0" indent="2420469" algn="l" defTabSz="2420469" rtl="0" latinLnBrk="0">
        <a:lnSpc>
          <a:spcPct val="100000"/>
        </a:lnSpc>
        <a:spcBef>
          <a:spcPts val="1132"/>
        </a:spcBef>
        <a:spcAft>
          <a:spcPts val="0"/>
        </a:spcAft>
        <a:buClrTx/>
        <a:buSzTx/>
        <a:buFontTx/>
        <a:buNone/>
        <a:tabLst/>
        <a:defRPr sz="5094" b="0" i="0" u="none" strike="noStrike" cap="none" spc="0" baseline="0">
          <a:solidFill>
            <a:srgbClr val="3C3C3B"/>
          </a:solidFill>
          <a:uFillTx/>
          <a:latin typeface="Gill Sans Nova"/>
          <a:ea typeface="Gill Sans Nova"/>
          <a:cs typeface="Gill Sans Nova"/>
          <a:sym typeface="Gill Sans Nova"/>
        </a:defRPr>
      </a:lvl2pPr>
      <a:lvl3pPr marL="0" marR="0" indent="4840942" algn="l" defTabSz="2420469" rtl="0" latinLnBrk="0">
        <a:lnSpc>
          <a:spcPct val="100000"/>
        </a:lnSpc>
        <a:spcBef>
          <a:spcPts val="1132"/>
        </a:spcBef>
        <a:spcAft>
          <a:spcPts val="0"/>
        </a:spcAft>
        <a:buClrTx/>
        <a:buSzTx/>
        <a:buFontTx/>
        <a:buNone/>
        <a:tabLst/>
        <a:defRPr sz="5094" b="0" i="0" u="none" strike="noStrike" cap="none" spc="0" baseline="0">
          <a:solidFill>
            <a:srgbClr val="3C3C3B"/>
          </a:solidFill>
          <a:uFillTx/>
          <a:latin typeface="Gill Sans Nova"/>
          <a:ea typeface="Gill Sans Nova"/>
          <a:cs typeface="Gill Sans Nova"/>
          <a:sym typeface="Gill Sans Nova"/>
        </a:defRPr>
      </a:lvl3pPr>
      <a:lvl4pPr marL="0" marR="0" indent="3119489" algn="l" defTabSz="2420469" rtl="0" latinLnBrk="0">
        <a:lnSpc>
          <a:spcPct val="100000"/>
        </a:lnSpc>
        <a:spcBef>
          <a:spcPts val="1132"/>
        </a:spcBef>
        <a:spcAft>
          <a:spcPts val="0"/>
        </a:spcAft>
        <a:buClrTx/>
        <a:buSzTx/>
        <a:buFontTx/>
        <a:buNone/>
        <a:tabLst/>
        <a:defRPr sz="5094" b="0" i="0" u="none" strike="noStrike" cap="none" spc="0" baseline="0">
          <a:solidFill>
            <a:srgbClr val="3C3C3B"/>
          </a:solidFill>
          <a:uFillTx/>
          <a:latin typeface="Gill Sans Nova"/>
          <a:ea typeface="Gill Sans Nova"/>
          <a:cs typeface="Gill Sans Nova"/>
          <a:sym typeface="Gill Sans Nova"/>
        </a:defRPr>
      </a:lvl4pPr>
      <a:lvl5pPr marL="10433059" marR="0" indent="-751179" algn="l" defTabSz="2420469" rtl="0" latinLnBrk="0">
        <a:lnSpc>
          <a:spcPct val="100000"/>
        </a:lnSpc>
        <a:spcBef>
          <a:spcPts val="1132"/>
        </a:spcBef>
        <a:spcAft>
          <a:spcPts val="0"/>
        </a:spcAft>
        <a:buClrTx/>
        <a:buSzPct val="100000"/>
        <a:buFontTx/>
        <a:buChar char="▪"/>
        <a:tabLst/>
        <a:defRPr sz="5094" b="0" i="0" u="none" strike="noStrike" cap="none" spc="0" baseline="0">
          <a:solidFill>
            <a:srgbClr val="3C3C3B"/>
          </a:solidFill>
          <a:uFillTx/>
          <a:latin typeface="Gill Sans Nova"/>
          <a:ea typeface="Gill Sans Nova"/>
          <a:cs typeface="Gill Sans Nova"/>
          <a:sym typeface="Gill Sans Nova"/>
        </a:defRPr>
      </a:lvl5pPr>
      <a:lvl6pPr marL="12691113" marR="0" indent="-588763" algn="l" defTabSz="2420469" rtl="0" latinLnBrk="0">
        <a:lnSpc>
          <a:spcPct val="100000"/>
        </a:lnSpc>
        <a:spcBef>
          <a:spcPts val="1132"/>
        </a:spcBef>
        <a:spcAft>
          <a:spcPts val="0"/>
        </a:spcAft>
        <a:buClrTx/>
        <a:buSzPct val="100000"/>
        <a:buFontTx/>
        <a:buChar char="•"/>
        <a:tabLst/>
        <a:defRPr sz="5094" b="0" i="0" u="none" strike="noStrike" cap="none" spc="0" baseline="0">
          <a:solidFill>
            <a:srgbClr val="3C3C3B"/>
          </a:solidFill>
          <a:uFillTx/>
          <a:latin typeface="Gill Sans Nova"/>
          <a:ea typeface="Gill Sans Nova"/>
          <a:cs typeface="Gill Sans Nova"/>
          <a:sym typeface="Gill Sans Nova"/>
        </a:defRPr>
      </a:lvl6pPr>
      <a:lvl7pPr marL="15111582" marR="0" indent="-588763" algn="l" defTabSz="2420469" rtl="0" latinLnBrk="0">
        <a:lnSpc>
          <a:spcPct val="100000"/>
        </a:lnSpc>
        <a:spcBef>
          <a:spcPts val="1132"/>
        </a:spcBef>
        <a:spcAft>
          <a:spcPts val="0"/>
        </a:spcAft>
        <a:buClrTx/>
        <a:buSzPct val="100000"/>
        <a:buFontTx/>
        <a:buChar char="•"/>
        <a:tabLst/>
        <a:defRPr sz="5094" b="0" i="0" u="none" strike="noStrike" cap="none" spc="0" baseline="0">
          <a:solidFill>
            <a:srgbClr val="3C3C3B"/>
          </a:solidFill>
          <a:uFillTx/>
          <a:latin typeface="Gill Sans Nova"/>
          <a:ea typeface="Gill Sans Nova"/>
          <a:cs typeface="Gill Sans Nova"/>
          <a:sym typeface="Gill Sans Nova"/>
        </a:defRPr>
      </a:lvl7pPr>
      <a:lvl8pPr marL="17532054" marR="0" indent="-588763" algn="l" defTabSz="2420469" rtl="0" latinLnBrk="0">
        <a:lnSpc>
          <a:spcPct val="100000"/>
        </a:lnSpc>
        <a:spcBef>
          <a:spcPts val="1132"/>
        </a:spcBef>
        <a:spcAft>
          <a:spcPts val="0"/>
        </a:spcAft>
        <a:buClrTx/>
        <a:buSzPct val="100000"/>
        <a:buFontTx/>
        <a:buChar char="•"/>
        <a:tabLst/>
        <a:defRPr sz="5094" b="0" i="0" u="none" strike="noStrike" cap="none" spc="0" baseline="0">
          <a:solidFill>
            <a:srgbClr val="3C3C3B"/>
          </a:solidFill>
          <a:uFillTx/>
          <a:latin typeface="Gill Sans Nova"/>
          <a:ea typeface="Gill Sans Nova"/>
          <a:cs typeface="Gill Sans Nova"/>
          <a:sym typeface="Gill Sans Nova"/>
        </a:defRPr>
      </a:lvl8pPr>
      <a:lvl9pPr marL="19952521" marR="0" indent="-588760" algn="l" defTabSz="2420469" rtl="0" latinLnBrk="0">
        <a:lnSpc>
          <a:spcPct val="100000"/>
        </a:lnSpc>
        <a:spcBef>
          <a:spcPts val="1132"/>
        </a:spcBef>
        <a:spcAft>
          <a:spcPts val="0"/>
        </a:spcAft>
        <a:buClrTx/>
        <a:buSzPct val="100000"/>
        <a:buFontTx/>
        <a:buChar char="•"/>
        <a:tabLst/>
        <a:defRPr sz="5094" b="0" i="0" u="none" strike="noStrike" cap="none" spc="0" baseline="0">
          <a:solidFill>
            <a:srgbClr val="3C3C3B"/>
          </a:solidFill>
          <a:uFillTx/>
          <a:latin typeface="Gill Sans Nova"/>
          <a:ea typeface="Gill Sans Nova"/>
          <a:cs typeface="Gill Sans Nova"/>
          <a:sym typeface="Gill Sans Nova"/>
        </a:defRPr>
      </a:lvl9pPr>
    </p:bodyStyle>
    <p:otherStyle>
      <a:lvl1pPr marL="0" marR="0" indent="0"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1pPr>
      <a:lvl2pPr marL="0" marR="0" indent="1164406"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2pPr>
      <a:lvl3pPr marL="0" marR="0" indent="2328812"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3pPr>
      <a:lvl4pPr marL="0" marR="0" indent="3493215"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4pPr>
      <a:lvl5pPr marL="0" marR="0" indent="4657624"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5pPr>
      <a:lvl6pPr marL="0" marR="0" indent="5822031"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6pPr>
      <a:lvl7pPr marL="0" marR="0" indent="6986434"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7pPr>
      <a:lvl8pPr marL="0" marR="0" indent="8150843"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8pPr>
      <a:lvl9pPr marL="0" marR="0" indent="9315249"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Box 172">
            <a:extLst>
              <a:ext uri="{FF2B5EF4-FFF2-40B4-BE49-F238E27FC236}">
                <a16:creationId xmlns:a16="http://schemas.microsoft.com/office/drawing/2014/main" id="{2C4B4982-E1F7-D2ED-47B2-B7893E42E70C}"/>
              </a:ext>
            </a:extLst>
          </p:cNvPr>
          <p:cNvSpPr txBox="1"/>
          <p:nvPr/>
        </p:nvSpPr>
        <p:spPr>
          <a:xfrm>
            <a:off x="11103652" y="2233973"/>
            <a:ext cx="9835583" cy="242220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11480"/>
            <a:r>
              <a:rPr lang="en-US" sz="2400" dirty="0">
                <a:solidFill>
                  <a:srgbClr val="000000"/>
                </a:solidFill>
                <a:latin typeface="Arial" panose="020B0604020202020204" pitchFamily="34" charset="0"/>
                <a:cs typeface="Arial" panose="020B0604020202020204" pitchFamily="34" charset="0"/>
              </a:rPr>
              <a:t>Technique 2: Metamorphic testing</a:t>
            </a:r>
          </a:p>
          <a:p>
            <a:pPr defTabSz="411480"/>
            <a:endParaRPr lang="en-US" sz="2400" dirty="0">
              <a:solidFill>
                <a:srgbClr val="000000"/>
              </a:solidFill>
              <a:latin typeface="Arial" panose="020B0604020202020204" pitchFamily="34" charset="0"/>
              <a:cs typeface="Arial" panose="020B0604020202020204" pitchFamily="34" charset="0"/>
            </a:endParaRPr>
          </a:p>
          <a:p>
            <a:pPr defTabSz="411480"/>
            <a:r>
              <a:rPr lang="en-US" sz="2000" dirty="0">
                <a:solidFill>
                  <a:srgbClr val="000000"/>
                </a:solidFill>
                <a:latin typeface="Arial" panose="020B0604020202020204" pitchFamily="34" charset="0"/>
                <a:cs typeface="Arial" panose="020B0604020202020204" pitchFamily="34" charset="0"/>
              </a:rPr>
              <a:t>	The second technique takes the constraints of the problem and turns them into an 	equivalent but complex constraints. For example, a ‘variable1 == 4’ will be 	changed into ‘(</a:t>
            </a:r>
            <a:r>
              <a:rPr lang="en-US" sz="1800" dirty="0">
                <a:solidFill>
                  <a:srgbClr val="000000"/>
                </a:solidFill>
                <a:latin typeface="Arial" panose="020B0604020202020204" pitchFamily="34" charset="0"/>
                <a:cs typeface="Arial" panose="020B0604020202020204" pitchFamily="34" charset="0"/>
              </a:rPr>
              <a:t>variable1 &gt;= 4) and </a:t>
            </a:r>
            <a:r>
              <a:rPr lang="en-US" sz="2000" dirty="0">
                <a:solidFill>
                  <a:srgbClr val="000000"/>
                </a:solidFill>
                <a:latin typeface="Arial" panose="020B0604020202020204" pitchFamily="34" charset="0"/>
                <a:cs typeface="Arial" panose="020B0604020202020204" pitchFamily="34" charset="0"/>
              </a:rPr>
              <a:t>(</a:t>
            </a:r>
            <a:r>
              <a:rPr lang="en-US" sz="1800" dirty="0">
                <a:solidFill>
                  <a:srgbClr val="000000"/>
                </a:solidFill>
                <a:latin typeface="Arial" panose="020B0604020202020204" pitchFamily="34" charset="0"/>
                <a:cs typeface="Arial" panose="020B0604020202020204" pitchFamily="34" charset="0"/>
              </a:rPr>
              <a:t>variable1 =&lt; 4)’</a:t>
            </a:r>
          </a:p>
          <a:p>
            <a:pPr defTabSz="411480"/>
            <a:r>
              <a:rPr lang="en-US" sz="1800" dirty="0">
                <a:solidFill>
                  <a:srgbClr val="000000"/>
                </a:solidFill>
                <a:latin typeface="Arial" panose="020B0604020202020204" pitchFamily="34" charset="0"/>
                <a:cs typeface="Arial" panose="020B0604020202020204" pitchFamily="34" charset="0"/>
              </a:rPr>
              <a:t>	In total 30 metamorphic transformations were implemented and can be reformed on an 	already transformed constraints to built even more complex ones.</a:t>
            </a: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r>
              <a:rPr lang="en-US" sz="2400" dirty="0">
                <a:solidFill>
                  <a:srgbClr val="000000"/>
                </a:solidFill>
                <a:latin typeface="Arial" panose="020B0604020202020204" pitchFamily="34" charset="0"/>
                <a:cs typeface="Arial" panose="020B0604020202020204" pitchFamily="34" charset="0"/>
              </a:rPr>
              <a:t>Technique 3: Differential testing</a:t>
            </a:r>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r>
              <a:rPr lang="en-US" sz="2000" dirty="0">
                <a:solidFill>
                  <a:srgbClr val="000000"/>
                </a:solidFill>
                <a:latin typeface="Arial" panose="020B0604020202020204" pitchFamily="34" charset="0"/>
                <a:cs typeface="Arial" panose="020B0604020202020204" pitchFamily="34" charset="0"/>
              </a:rPr>
              <a:t>	The last technique moves away from the fuzz testing world since no changes were 	made to the seed inputs. Instead of changes here the advantage of having multiple 	solvers was used.</a:t>
            </a: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400" dirty="0">
              <a:solidFill>
                <a:srgbClr val="000000"/>
              </a:solidFill>
              <a:latin typeface="Arial" panose="020B0604020202020204" pitchFamily="34" charset="0"/>
              <a:cs typeface="Arial" panose="020B0604020202020204" pitchFamily="34" charset="0"/>
            </a:endParaRPr>
          </a:p>
          <a:p>
            <a:pPr defTabSz="411480"/>
            <a:r>
              <a:rPr lang="en-US" sz="2800" dirty="0">
                <a:solidFill>
                  <a:srgbClr val="000000"/>
                </a:solidFill>
                <a:latin typeface="Arial" panose="020B0604020202020204" pitchFamily="34" charset="0"/>
                <a:cs typeface="Arial" panose="020B0604020202020204" pitchFamily="34" charset="0"/>
              </a:rPr>
              <a:t>Results</a:t>
            </a:r>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r>
              <a:rPr lang="en-US" sz="2000" dirty="0">
                <a:solidFill>
                  <a:srgbClr val="000000"/>
                </a:solidFill>
                <a:latin typeface="Arial" panose="020B0604020202020204" pitchFamily="34" charset="0"/>
                <a:cs typeface="Arial" panose="020B0604020202020204" pitchFamily="34" charset="0"/>
              </a:rPr>
              <a:t>	The table below shows the found bugs, around two-thirds of the bugs were the 	result of a crash, the others are more critical and result in a wrong output. The 	bugs found surrounding the OR-Tools solver were also found in the Gurobi solver 	this due to both solver sharing a substantial amount of code in the transformations 	of CPMpy. Of the techniques used CTORM found 10 bugs, metamorphic testing 	found the most bug at 13 and differential testing found 11 out of 19 total found 	bugs.</a:t>
            </a: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1950" dirty="0">
              <a:solidFill>
                <a:srgbClr val="000000"/>
              </a:solidFill>
              <a:latin typeface="Arial" panose="020B0604020202020204" pitchFamily="34" charset="0"/>
              <a:cs typeface="Arial" panose="020B0604020202020204" pitchFamily="34" charset="0"/>
            </a:endParaRPr>
          </a:p>
          <a:p>
            <a:pPr defTabSz="411480"/>
            <a:r>
              <a:rPr lang="en-US" sz="2800" dirty="0">
                <a:solidFill>
                  <a:srgbClr val="000000"/>
                </a:solidFill>
                <a:latin typeface="Arial" panose="020B0604020202020204" pitchFamily="34" charset="0"/>
                <a:cs typeface="Arial" panose="020B0604020202020204" pitchFamily="34" charset="0"/>
              </a:rPr>
              <a:t>Conclusion</a:t>
            </a: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r>
              <a:rPr lang="en-GB" sz="2000" dirty="0">
                <a:solidFill>
                  <a:srgbClr val="000000"/>
                </a:solidFill>
                <a:latin typeface="Arial" panose="020B0604020202020204" pitchFamily="34" charset="0"/>
                <a:cs typeface="Arial" panose="020B0604020202020204" pitchFamily="34" charset="0"/>
              </a:rPr>
              <a:t>	None of the techniques got a perfect score meaning that when looking for all bugs 	a combination of tools will be needed as in the real world there is no silver bullet on 	bug catching. This does not take away the utility of each of the techniques. 	Metamorphic testing can be used to guide the fuzz tester on a specific code area 	by choosing which metamorphic transformations used and differential testing is 	easy to set up and to test between similar solvers.</a:t>
            </a:r>
            <a:endParaRPr lang="en-US" sz="2800" dirty="0">
              <a:solidFill>
                <a:srgbClr val="000000"/>
              </a:solidFill>
              <a:latin typeface="Arial" panose="020B0604020202020204" pitchFamily="34" charset="0"/>
              <a:cs typeface="Arial" panose="020B0604020202020204" pitchFamily="34" charset="0"/>
            </a:endParaRPr>
          </a:p>
          <a:p>
            <a:pPr defTabSz="411480"/>
            <a:endParaRPr lang="en-US" sz="2800" dirty="0">
              <a:solidFill>
                <a:srgbClr val="000000"/>
              </a:solidFill>
              <a:latin typeface="Arial" panose="020B0604020202020204" pitchFamily="34" charset="0"/>
              <a:cs typeface="Arial" panose="020B0604020202020204" pitchFamily="34" charset="0"/>
            </a:endParaRPr>
          </a:p>
          <a:p>
            <a:pPr defTabSz="411480"/>
            <a:r>
              <a:rPr lang="en-US" sz="2800" dirty="0">
                <a:solidFill>
                  <a:srgbClr val="000000"/>
                </a:solidFill>
                <a:latin typeface="Arial" panose="020B0604020202020204" pitchFamily="34" charset="0"/>
                <a:cs typeface="Arial" panose="020B0604020202020204" pitchFamily="34" charset="0"/>
              </a:rPr>
              <a:t>Future Work</a:t>
            </a:r>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r>
              <a:rPr lang="en-GB" sz="2000" dirty="0">
                <a:solidFill>
                  <a:srgbClr val="000000"/>
                </a:solidFill>
                <a:effectLst/>
                <a:latin typeface="Arial" panose="020B0604020202020204" pitchFamily="34" charset="0"/>
              </a:rPr>
              <a:t>	T</a:t>
            </a:r>
            <a:r>
              <a:rPr lang="en-GB" sz="2000" dirty="0">
                <a:effectLst/>
                <a:latin typeface="Arial" panose="020B0604020202020204" pitchFamily="34" charset="0"/>
              </a:rPr>
              <a:t>he most interesting is fuzz testing the configuration space of the solvers on top of 	fuzz testing the input, as discussed by </a:t>
            </a:r>
            <a:r>
              <a:rPr lang="en-US" sz="2000" dirty="0">
                <a:effectLst/>
                <a:latin typeface="Arial" panose="020B0604020202020204" pitchFamily="34" charset="0"/>
              </a:rPr>
              <a:t>Peisen Yao et al.</a:t>
            </a:r>
            <a:r>
              <a:rPr lang="en-GB" sz="2000" dirty="0">
                <a:effectLst/>
                <a:latin typeface="Arial" panose="020B0604020202020204" pitchFamily="34" charset="0"/>
              </a:rPr>
              <a:t> [2]. or example, there 	could be bugs that only occur when certain optimizations are turned on or off like: 	dynamic symmetry breaking or others.</a:t>
            </a:r>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0B0D1329-1C43-FC3B-EA7B-9C38A30CA426}"/>
              </a:ext>
            </a:extLst>
          </p:cNvPr>
          <p:cNvSpPr/>
          <p:nvPr/>
        </p:nvSpPr>
        <p:spPr>
          <a:xfrm>
            <a:off x="1578263" y="18362931"/>
            <a:ext cx="7638738" cy="2885463"/>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1148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endParaRPr>
          </a:p>
        </p:txBody>
      </p:sp>
      <p:sp>
        <p:nvSpPr>
          <p:cNvPr id="57" name="Title 1"/>
          <p:cNvSpPr txBox="1">
            <a:spLocks noGrp="1"/>
          </p:cNvSpPr>
          <p:nvPr>
            <p:ph type="title"/>
          </p:nvPr>
        </p:nvSpPr>
        <p:spPr>
          <a:xfrm>
            <a:off x="6372703" y="529718"/>
            <a:ext cx="12192820" cy="1042750"/>
          </a:xfrm>
          <a:prstGeom prst="rect">
            <a:avLst/>
          </a:prstGeom>
        </p:spPr>
        <p:txBody>
          <a:bodyPr>
            <a:noAutofit/>
          </a:bodyPr>
          <a:lstStyle>
            <a:lvl1pPr defTabSz="829689">
              <a:defRPr sz="1940"/>
            </a:lvl1pPr>
          </a:lstStyle>
          <a:p>
            <a:pPr algn="ctr"/>
            <a:r>
              <a:rPr lang="en-GB" sz="5800" dirty="0"/>
              <a:t>Fuzz Testing of Constraint Programming</a:t>
            </a:r>
            <a:endParaRPr lang="en-US" sz="5800" dirty="0"/>
          </a:p>
        </p:txBody>
      </p:sp>
      <p:sp>
        <p:nvSpPr>
          <p:cNvPr id="58" name="Text Placeholder 6"/>
          <p:cNvSpPr txBox="1">
            <a:spLocks noGrp="1"/>
          </p:cNvSpPr>
          <p:nvPr>
            <p:ph type="body" sz="quarter" idx="1"/>
          </p:nvPr>
        </p:nvSpPr>
        <p:spPr>
          <a:xfrm>
            <a:off x="16984973" y="932667"/>
            <a:ext cx="4319773" cy="615553"/>
          </a:xfrm>
          <a:prstGeom prst="rect">
            <a:avLst/>
          </a:prstGeom>
        </p:spPr>
        <p:txBody>
          <a:bodyPr>
            <a:spAutoFit/>
          </a:bodyPr>
          <a:lstStyle>
            <a:lvl1pPr>
              <a:spcBef>
                <a:spcPts val="300"/>
              </a:spcBef>
              <a:defRPr sz="1400" b="1">
                <a:solidFill>
                  <a:srgbClr val="36337D"/>
                </a:solidFill>
              </a:defRPr>
            </a:lvl1pPr>
          </a:lstStyle>
          <a:p>
            <a:pPr algn="r"/>
            <a:r>
              <a:rPr lang="en-US" sz="1800" dirty="0"/>
              <a:t>ing. Ruben Kindt</a:t>
            </a:r>
            <a:br>
              <a:rPr lang="en-US" sz="1800" dirty="0"/>
            </a:br>
            <a:r>
              <a:rPr lang="en-US" sz="1600" dirty="0"/>
              <a:t>Prof. Dr. T. Guns, Ir. I. Bleukx</a:t>
            </a:r>
          </a:p>
        </p:txBody>
      </p:sp>
      <p:sp>
        <p:nvSpPr>
          <p:cNvPr id="59" name="Line"/>
          <p:cNvSpPr/>
          <p:nvPr/>
        </p:nvSpPr>
        <p:spPr>
          <a:xfrm>
            <a:off x="40712" y="1717914"/>
            <a:ext cx="21383631" cy="3"/>
          </a:xfrm>
          <a:prstGeom prst="line">
            <a:avLst/>
          </a:prstGeom>
          <a:ln w="25400">
            <a:solidFill>
              <a:schemeClr val="accent1"/>
            </a:solidFill>
          </a:ln>
          <a:effectLst>
            <a:outerShdw blurRad="38100" dist="20000" dir="5400000" rotWithShape="0">
              <a:srgbClr val="000000">
                <a:alpha val="38000"/>
              </a:srgbClr>
            </a:outerShdw>
          </a:effectLst>
        </p:spPr>
        <p:txBody>
          <a:bodyPr lIns="129377" rIns="129377"/>
          <a:lstStyle/>
          <a:p>
            <a:endParaRPr lang="en-US" sz="12825"/>
          </a:p>
        </p:txBody>
      </p:sp>
      <p:pic>
        <p:nvPicPr>
          <p:cNvPr id="60" name="Afbeelding 7" descr="Afbeelding 7"/>
          <p:cNvPicPr>
            <a:picLocks noChangeAspect="1"/>
          </p:cNvPicPr>
          <p:nvPr/>
        </p:nvPicPr>
        <p:blipFill>
          <a:blip r:embed="rId3"/>
          <a:stretch>
            <a:fillRect/>
          </a:stretch>
        </p:blipFill>
        <p:spPr>
          <a:xfrm>
            <a:off x="369597" y="477632"/>
            <a:ext cx="3063952" cy="1093085"/>
          </a:xfrm>
          <a:prstGeom prst="rect">
            <a:avLst/>
          </a:prstGeom>
          <a:ln w="12700">
            <a:miter lim="400000"/>
          </a:ln>
        </p:spPr>
      </p:pic>
      <p:pic>
        <p:nvPicPr>
          <p:cNvPr id="61" name="Graphic 10" descr="Graphic 10"/>
          <p:cNvPicPr>
            <a:picLocks noChangeAspect="1"/>
          </p:cNvPicPr>
          <p:nvPr/>
        </p:nvPicPr>
        <p:blipFill>
          <a:blip r:embed="rId4"/>
          <a:stretch>
            <a:fillRect/>
          </a:stretch>
        </p:blipFill>
        <p:spPr>
          <a:xfrm>
            <a:off x="3687568" y="67880"/>
            <a:ext cx="2637873" cy="1558468"/>
          </a:xfrm>
          <a:prstGeom prst="rect">
            <a:avLst/>
          </a:prstGeom>
          <a:ln w="12700">
            <a:miter lim="400000"/>
          </a:ln>
        </p:spPr>
      </p:pic>
      <p:cxnSp>
        <p:nvCxnSpPr>
          <p:cNvPr id="7" name="Straight Connector 6">
            <a:extLst>
              <a:ext uri="{FF2B5EF4-FFF2-40B4-BE49-F238E27FC236}">
                <a16:creationId xmlns:a16="http://schemas.microsoft.com/office/drawing/2014/main" id="{C30E2F51-E988-7A5C-3F42-C71AF938CE10}"/>
              </a:ext>
            </a:extLst>
          </p:cNvPr>
          <p:cNvCxnSpPr>
            <a:cxnSpLocks/>
          </p:cNvCxnSpPr>
          <p:nvPr/>
        </p:nvCxnSpPr>
        <p:spPr>
          <a:xfrm>
            <a:off x="10691806" y="2089460"/>
            <a:ext cx="80379" cy="24171106"/>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5" name="TextBox 14">
            <a:extLst>
              <a:ext uri="{FF2B5EF4-FFF2-40B4-BE49-F238E27FC236}">
                <a16:creationId xmlns:a16="http://schemas.microsoft.com/office/drawing/2014/main" id="{92A8A40A-7EC1-8A0D-20E4-59A347C53C8D}"/>
              </a:ext>
            </a:extLst>
          </p:cNvPr>
          <p:cNvSpPr txBox="1"/>
          <p:nvPr/>
        </p:nvSpPr>
        <p:spPr>
          <a:xfrm>
            <a:off x="504627" y="2277064"/>
            <a:ext cx="9586795" cy="226215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Motivation</a:t>
            </a:r>
          </a:p>
          <a:p>
            <a:pPr marL="0" marR="0" indent="0" algn="l" defTabSz="41148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marL="0" marR="0" indent="0" algn="l" defTabSz="41148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	Given a program that returns the solvability and solutions on mathematical and 	logical problems with complex constraints, how would we test that it always give 	the correct solution?</a:t>
            </a:r>
          </a:p>
          <a:p>
            <a:pPr marL="0" marR="0" indent="0" algn="l" defTabSz="411480" rtl="0" fontAlgn="auto" latinLnBrk="0" hangingPunct="0">
              <a:lnSpc>
                <a:spcPct val="100000"/>
              </a:lnSpc>
              <a:spcBef>
                <a:spcPts val="0"/>
              </a:spcBef>
              <a:spcAft>
                <a:spcPts val="0"/>
              </a:spcAft>
              <a:buClrTx/>
              <a:buSzTx/>
              <a:buFontTx/>
              <a:buNone/>
              <a:tabLst/>
            </a:pPr>
            <a:endParaRPr lang="en-US" sz="2000" dirty="0">
              <a:solidFill>
                <a:srgbClr val="000000"/>
              </a:solidFill>
              <a:latin typeface="Arial" panose="020B0604020202020204" pitchFamily="34" charset="0"/>
              <a:cs typeface="Arial" panose="020B0604020202020204" pitchFamily="34" charset="0"/>
            </a:endParaRPr>
          </a:p>
          <a:p>
            <a:pPr lvl="6" indent="0" defTabSz="411480"/>
            <a:r>
              <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	Code review? 			(Lot of work, can it find complex combinations bugs)</a:t>
            </a:r>
          </a:p>
          <a:p>
            <a:pPr lvl="6" indent="0" defTabSz="411480"/>
            <a:r>
              <a:rPr lang="en-US" sz="1600" dirty="0">
                <a:solidFill>
                  <a:srgbClr val="000000"/>
                </a:solidFill>
                <a:latin typeface="Arial" panose="020B0604020202020204" pitchFamily="34" charset="0"/>
                <a:cs typeface="Arial" panose="020B0604020202020204" pitchFamily="34" charset="0"/>
              </a:rPr>
              <a:t>	Regression tests?			(no focus on finding new bugs)</a:t>
            </a:r>
            <a:endPar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lvl="6" indent="0" defTabSz="411480"/>
            <a:r>
              <a:rPr lang="en-US" sz="1600" dirty="0">
                <a:solidFill>
                  <a:srgbClr val="000000"/>
                </a:solidFill>
                <a:latin typeface="Arial" panose="020B0604020202020204" pitchFamily="34" charset="0"/>
                <a:cs typeface="Arial" panose="020B0604020202020204" pitchFamily="34" charset="0"/>
              </a:rPr>
              <a:t>	Unit tests?				(Lot of work to make and keep up to date)</a:t>
            </a:r>
          </a:p>
          <a:p>
            <a:pPr lvl="6" indent="0" defTabSz="411480"/>
            <a:r>
              <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	Integration tests?			(Combinatorial explosions, to much to test)</a:t>
            </a:r>
          </a:p>
          <a:p>
            <a:pPr lvl="6" indent="0" defTabSz="411480"/>
            <a:r>
              <a:rPr lang="en-US" sz="1600" dirty="0">
                <a:solidFill>
                  <a:srgbClr val="000000"/>
                </a:solidFill>
                <a:latin typeface="Arial" panose="020B0604020202020204" pitchFamily="34" charset="0"/>
                <a:cs typeface="Arial" panose="020B0604020202020204" pitchFamily="34" charset="0"/>
              </a:rPr>
              <a:t>	Fuzz tests?				(Excels in creating and testing of newly unseen inputs)</a:t>
            </a:r>
          </a:p>
          <a:p>
            <a:pPr lvl="6" indent="0" defTabSz="411480"/>
            <a:endParaRPr lang="en-US" sz="2000" dirty="0">
              <a:solidFill>
                <a:srgbClr val="000000"/>
              </a:solidFill>
              <a:latin typeface="Arial" panose="020B0604020202020204" pitchFamily="34" charset="0"/>
              <a:cs typeface="Arial" panose="020B0604020202020204" pitchFamily="34" charset="0"/>
            </a:endParaRPr>
          </a:p>
          <a:p>
            <a:pPr marL="0" marR="0" indent="0" algn="l" defTabSz="41148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Problem</a:t>
            </a:r>
            <a:endParaRPr kumimoji="0" lang="en-US" sz="1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r>
              <a:rPr lang="en-GB" sz="2000" dirty="0">
                <a:solidFill>
                  <a:srgbClr val="000000"/>
                </a:solidFill>
                <a:effectLst/>
                <a:latin typeface="Arial" panose="020B0604020202020204" pitchFamily="34" charset="0"/>
                <a:cs typeface="Arial" panose="020B0604020202020204" pitchFamily="34" charset="0"/>
              </a:rPr>
              <a:t>	Bugs are practically unavoidable and always unwanted, especially when a user 	can not easily doublecheck the result, which is the case in constraint 	programming (CP). On top of that, CP often requires combinations of constraints 	to model a problem, these combinations of constraints may have never been 	seen by a CP-solver and therefore include untested code and bugs. </a:t>
            </a:r>
          </a:p>
          <a:p>
            <a:pPr defTabSz="411480"/>
            <a:r>
              <a:rPr lang="en-GB" sz="2000" dirty="0">
                <a:solidFill>
                  <a:srgbClr val="000000"/>
                </a:solidFill>
                <a:effectLst/>
                <a:latin typeface="Arial" panose="020B0604020202020204" pitchFamily="34" charset="0"/>
                <a:cs typeface="Arial" panose="020B0604020202020204" pitchFamily="34" charset="0"/>
              </a:rPr>
              <a:t>	With fuzz testing we can create new (and hopefully unseen) problems but we will 	need to know the true solution of the problem, since we can not trust the solution 	given by the CP-solvers to detect mistakes made by the solvers.</a:t>
            </a:r>
          </a:p>
          <a:p>
            <a:pPr defTabSz="411480"/>
            <a:endParaRPr lang="en-GB" sz="2000" dirty="0">
              <a:solidFill>
                <a:srgbClr val="000000"/>
              </a:solidFill>
              <a:effectLst/>
              <a:latin typeface="Arial" panose="020B0604020202020204" pitchFamily="34" charset="0"/>
              <a:cs typeface="Arial" panose="020B0604020202020204" pitchFamily="34" charset="0"/>
            </a:endParaRPr>
          </a:p>
          <a:p>
            <a:pPr marL="0" marR="0" indent="0" algn="l" defTabSz="41148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Background</a:t>
            </a:r>
            <a:endPar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defTabSz="411480"/>
            <a:r>
              <a:rPr lang="en-US" sz="2000" dirty="0">
                <a:solidFill>
                  <a:srgbClr val="000000"/>
                </a:solidFill>
                <a:latin typeface="Arial" panose="020B0604020202020204" pitchFamily="34" charset="0"/>
                <a:cs typeface="Arial" panose="020B0604020202020204" pitchFamily="34" charset="0"/>
              </a:rPr>
              <a:t>	</a:t>
            </a:r>
          </a:p>
          <a:p>
            <a:pPr defTabSz="411480"/>
            <a:r>
              <a:rPr lang="en-US" sz="2000" dirty="0">
                <a:solidFill>
                  <a:srgbClr val="000000"/>
                </a:solidFill>
                <a:latin typeface="Arial" panose="020B0604020202020204" pitchFamily="34" charset="0"/>
                <a:cs typeface="Arial" panose="020B0604020202020204" pitchFamily="34" charset="0"/>
              </a:rPr>
              <a:t>	Constraint programming (CP) is used to give solutions to </a:t>
            </a:r>
            <a:r>
              <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mathematical</a:t>
            </a:r>
            <a:r>
              <a:rPr lang="en-US" sz="2000" dirty="0">
                <a:solidFill>
                  <a:srgbClr val="000000"/>
                </a:solidFill>
                <a:latin typeface="Arial" panose="020B0604020202020204" pitchFamily="34" charset="0"/>
                <a:cs typeface="Arial" panose="020B0604020202020204" pitchFamily="34" charset="0"/>
              </a:rPr>
              <a:t> and 	logical problems in the form of constraints. In order to convey the problem to the 	solver, modeling languages have been like MiniZinc and CPMpy. </a:t>
            </a:r>
          </a:p>
          <a:p>
            <a:pPr defTabSz="411480"/>
            <a:r>
              <a:rPr lang="en-US" sz="2000" dirty="0">
                <a:solidFill>
                  <a:srgbClr val="000000"/>
                </a:solidFill>
                <a:latin typeface="Arial" panose="020B0604020202020204" pitchFamily="34" charset="0"/>
                <a:cs typeface="Arial" panose="020B0604020202020204" pitchFamily="34" charset="0"/>
              </a:rPr>
              <a:t>	Fuzz testing is a way of creating new and complex inputs to test them on the 	software.</a:t>
            </a: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r>
              <a:rPr kumimoji="0" lang="en-US" sz="2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Approach</a:t>
            </a:r>
            <a:endPar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r>
              <a:rPr lang="en-US" sz="2000" dirty="0">
                <a:solidFill>
                  <a:srgbClr val="000000"/>
                </a:solidFill>
                <a:latin typeface="Arial" panose="020B0604020202020204" pitchFamily="34" charset="0"/>
                <a:cs typeface="Arial" panose="020B0604020202020204" pitchFamily="34" charset="0"/>
              </a:rPr>
              <a:t>	In order to create new inputs we need seed-inputs, since generating problems 	often results in the parser complaining that the problem does not make sense. 	We want to test deeper in the program, not just the parser.</a:t>
            </a:r>
          </a:p>
          <a:p>
            <a:pPr defTabSz="411480"/>
            <a:endParaRPr lang="en-US" sz="24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400" dirty="0">
              <a:solidFill>
                <a:srgbClr val="000000"/>
              </a:solidFill>
              <a:latin typeface="Arial" panose="020B0604020202020204" pitchFamily="34" charset="0"/>
              <a:cs typeface="Arial" panose="020B0604020202020204" pitchFamily="34" charset="0"/>
            </a:endParaRPr>
          </a:p>
          <a:p>
            <a:pPr defTabSz="411480"/>
            <a:endParaRPr lang="en-US" sz="2400" dirty="0">
              <a:solidFill>
                <a:srgbClr val="000000"/>
              </a:solidFill>
              <a:latin typeface="Arial" panose="020B0604020202020204" pitchFamily="34" charset="0"/>
              <a:cs typeface="Arial" panose="020B0604020202020204" pitchFamily="34" charset="0"/>
            </a:endParaRPr>
          </a:p>
          <a:p>
            <a:pPr defTabSz="411480"/>
            <a:endParaRPr lang="en-US" sz="2400" dirty="0">
              <a:solidFill>
                <a:srgbClr val="000000"/>
              </a:solidFill>
              <a:latin typeface="Arial" panose="020B0604020202020204" pitchFamily="34" charset="0"/>
              <a:cs typeface="Arial" panose="020B0604020202020204" pitchFamily="34" charset="0"/>
            </a:endParaRPr>
          </a:p>
          <a:p>
            <a:pPr defTabSz="411480"/>
            <a:r>
              <a:rPr lang="en-US" sz="2400" dirty="0">
                <a:solidFill>
                  <a:srgbClr val="000000"/>
                </a:solidFill>
                <a:latin typeface="Arial" panose="020B0604020202020204" pitchFamily="34" charset="0"/>
                <a:cs typeface="Arial" panose="020B0604020202020204" pitchFamily="34" charset="0"/>
              </a:rPr>
              <a:t>Technique 1: CTORM</a:t>
            </a:r>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r>
              <a:rPr lang="en-US" sz="2000" dirty="0">
                <a:solidFill>
                  <a:srgbClr val="000000"/>
                </a:solidFill>
                <a:latin typeface="Arial" panose="020B0604020202020204" pitchFamily="34" charset="0"/>
                <a:cs typeface="Arial" panose="020B0604020202020204" pitchFamily="34" charset="0"/>
              </a:rPr>
              <a:t>	The first technique starts from an existing SMT fuzz tester, STORM and converts 	it to a CP fuzz tester.</a:t>
            </a: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9BC7326C-3A95-97F1-32A0-CCF5AADCF91C}"/>
              </a:ext>
            </a:extLst>
          </p:cNvPr>
          <p:cNvSpPr/>
          <p:nvPr/>
        </p:nvSpPr>
        <p:spPr>
          <a:xfrm>
            <a:off x="4182527" y="14092181"/>
            <a:ext cx="2190176" cy="1569658"/>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3200" b="0" i="0" u="none" strike="noStrike" cap="none" spc="0" normalizeH="0" baseline="0" dirty="0">
                <a:ln>
                  <a:noFill/>
                </a:ln>
                <a:solidFill>
                  <a:srgbClr val="3C3C3B"/>
                </a:solidFill>
                <a:effectLst/>
                <a:uFillTx/>
                <a:latin typeface="Gill Sans Nova"/>
                <a:ea typeface="Gill Sans Nova"/>
                <a:cs typeface="Gill Sans Nova"/>
                <a:sym typeface="Gill Sans Nova"/>
              </a:rPr>
              <a:t>Temporary modified CPMpy</a:t>
            </a:r>
            <a:endParaRPr kumimoji="0" lang="en-US" sz="3200" b="0" i="0" u="none" strike="noStrike" cap="none" spc="0" normalizeH="0" baseline="0" dirty="0">
              <a:ln>
                <a:noFill/>
              </a:ln>
              <a:solidFill>
                <a:srgbClr val="3C3C3B"/>
              </a:solidFill>
              <a:effectLst/>
              <a:uFillTx/>
              <a:latin typeface="Gill Sans Nova"/>
              <a:ea typeface="Gill Sans Nova"/>
              <a:cs typeface="Gill Sans Nova"/>
              <a:sym typeface="Gill Sans Nova"/>
            </a:endParaRPr>
          </a:p>
        </p:txBody>
      </p:sp>
      <p:sp>
        <p:nvSpPr>
          <p:cNvPr id="45" name="TextBox 44">
            <a:extLst>
              <a:ext uri="{FF2B5EF4-FFF2-40B4-BE49-F238E27FC236}">
                <a16:creationId xmlns:a16="http://schemas.microsoft.com/office/drawing/2014/main" id="{3B832973-C3E0-5917-E0C3-1FB936CC166D}"/>
              </a:ext>
            </a:extLst>
          </p:cNvPr>
          <p:cNvSpPr txBox="1"/>
          <p:nvPr/>
        </p:nvSpPr>
        <p:spPr>
          <a:xfrm>
            <a:off x="994845" y="13665480"/>
            <a:ext cx="3099098" cy="20928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GB" sz="3200" b="0" i="0" u="none" strike="noStrike" cap="none" spc="0" normalizeH="0" baseline="0" dirty="0">
                <a:ln>
                  <a:noFill/>
                </a:ln>
                <a:solidFill>
                  <a:srgbClr val="000000"/>
                </a:solidFill>
                <a:effectLst/>
                <a:uFillTx/>
                <a:latin typeface="Gill Sans Nova"/>
                <a:ea typeface="Gill Sans Nova"/>
                <a:cs typeface="Gill Sans Nova"/>
                <a:sym typeface="Gill Sans Nova"/>
              </a:rPr>
              <a:t>CPMpy example problems</a:t>
            </a:r>
            <a:endParaRPr kumimoji="0" lang="en-GB" sz="1600" b="0" i="0" u="none" strike="noStrike" cap="none" spc="0" normalizeH="0" baseline="0" dirty="0">
              <a:ln>
                <a:noFill/>
              </a:ln>
              <a:solidFill>
                <a:srgbClr val="000000"/>
              </a:solidFill>
              <a:effectLst/>
              <a:uFillTx/>
              <a:latin typeface="Gill Sans Nova"/>
              <a:ea typeface="Gill Sans Nova"/>
              <a:cs typeface="Gill Sans Nova"/>
              <a:sym typeface="Gill Sans Nova"/>
            </a:endParaRPr>
          </a:p>
          <a:p>
            <a:pPr marL="0" marR="0" indent="0" algn="l" defTabSz="411480" rtl="0" fontAlgn="auto" latinLnBrk="0" hangingPunct="0">
              <a:lnSpc>
                <a:spcPct val="100000"/>
              </a:lnSpc>
              <a:spcBef>
                <a:spcPts val="0"/>
              </a:spcBef>
              <a:spcAft>
                <a:spcPts val="0"/>
              </a:spcAft>
              <a:buClrTx/>
              <a:buSzTx/>
              <a:buFontTx/>
              <a:buNone/>
              <a:tabLst/>
            </a:pPr>
            <a:br>
              <a:rPr kumimoji="0" lang="en-GB" sz="1600" b="0" i="0" u="none" strike="noStrike" cap="none" spc="0" normalizeH="0" baseline="0" dirty="0">
                <a:ln>
                  <a:noFill/>
                </a:ln>
                <a:solidFill>
                  <a:srgbClr val="000000"/>
                </a:solidFill>
                <a:effectLst/>
                <a:uFillTx/>
                <a:latin typeface="Gill Sans Nova"/>
                <a:ea typeface="Gill Sans Nova"/>
                <a:cs typeface="Gill Sans Nova"/>
                <a:sym typeface="Gill Sans Nova"/>
              </a:rPr>
            </a:b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with other imports</a:t>
            </a:r>
            <a:r>
              <a:rPr lang="en-GB" sz="2400" dirty="0">
                <a:solidFill>
                  <a:srgbClr val="000000"/>
                </a:solidFill>
              </a:rPr>
              <a:t>, multiple models per file</a:t>
            </a:r>
            <a:endParaRPr kumimoji="0" lang="en-US" sz="20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cxnSp>
        <p:nvCxnSpPr>
          <p:cNvPr id="46" name="Straight Arrow Connector 45">
            <a:extLst>
              <a:ext uri="{FF2B5EF4-FFF2-40B4-BE49-F238E27FC236}">
                <a16:creationId xmlns:a16="http://schemas.microsoft.com/office/drawing/2014/main" id="{3678985D-5710-E419-0059-F7360E8704D3}"/>
              </a:ext>
            </a:extLst>
          </p:cNvPr>
          <p:cNvCxnSpPr>
            <a:cxnSpLocks/>
          </p:cNvCxnSpPr>
          <p:nvPr/>
        </p:nvCxnSpPr>
        <p:spPr>
          <a:xfrm>
            <a:off x="994845" y="14877010"/>
            <a:ext cx="3187682" cy="1"/>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47" name="Straight Arrow Connector 46">
            <a:extLst>
              <a:ext uri="{FF2B5EF4-FFF2-40B4-BE49-F238E27FC236}">
                <a16:creationId xmlns:a16="http://schemas.microsoft.com/office/drawing/2014/main" id="{57522CD0-D7AD-673E-4FEA-D29B6983837B}"/>
              </a:ext>
            </a:extLst>
          </p:cNvPr>
          <p:cNvCxnSpPr>
            <a:cxnSpLocks/>
          </p:cNvCxnSpPr>
          <p:nvPr/>
        </p:nvCxnSpPr>
        <p:spPr>
          <a:xfrm>
            <a:off x="6409208" y="14877010"/>
            <a:ext cx="2893447" cy="0"/>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48" name="TextBox 47">
            <a:extLst>
              <a:ext uri="{FF2B5EF4-FFF2-40B4-BE49-F238E27FC236}">
                <a16:creationId xmlns:a16="http://schemas.microsoft.com/office/drawing/2014/main" id="{414A9A17-5D3F-575E-C641-B9A8838A26AB}"/>
              </a:ext>
            </a:extLst>
          </p:cNvPr>
          <p:cNvSpPr txBox="1"/>
          <p:nvPr/>
        </p:nvSpPr>
        <p:spPr>
          <a:xfrm>
            <a:off x="6530302" y="14188701"/>
            <a:ext cx="3039388"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GB" sz="3200" b="0" i="0" u="none" strike="noStrike" cap="none" spc="0" normalizeH="0" baseline="0" dirty="0">
                <a:ln>
                  <a:noFill/>
                </a:ln>
                <a:solidFill>
                  <a:srgbClr val="3C3C3B"/>
                </a:solidFill>
                <a:effectLst/>
                <a:uFillTx/>
                <a:latin typeface="Gill Sans Nova"/>
                <a:ea typeface="Gill Sans Nova"/>
                <a:cs typeface="Gill Sans Nova"/>
                <a:sym typeface="Gill Sans Nova"/>
              </a:rPr>
              <a:t>CP Seed files</a:t>
            </a:r>
            <a:r>
              <a:rPr kumimoji="0" lang="en-GB" sz="1600" b="0" i="0" u="none" strike="noStrike" cap="none" spc="0" normalizeH="0" baseline="0" dirty="0">
                <a:ln>
                  <a:noFill/>
                </a:ln>
                <a:solidFill>
                  <a:srgbClr val="3C3C3B"/>
                </a:solidFill>
                <a:effectLst/>
                <a:uFillTx/>
                <a:latin typeface="Gill Sans Nova"/>
                <a:ea typeface="Gill Sans Nova"/>
                <a:cs typeface="Gill Sans Nova"/>
                <a:sym typeface="Gill Sans Nova"/>
              </a:rPr>
              <a:t> </a:t>
            </a:r>
            <a:br>
              <a:rPr kumimoji="0" lang="en-GB" sz="1600" b="0" i="0" u="none" strike="noStrike" cap="none" spc="0" normalizeH="0" baseline="0" dirty="0">
                <a:ln>
                  <a:noFill/>
                </a:ln>
                <a:solidFill>
                  <a:srgbClr val="3C3C3B"/>
                </a:solidFill>
                <a:effectLst/>
                <a:uFillTx/>
                <a:latin typeface="Gill Sans Nova"/>
                <a:ea typeface="Gill Sans Nova"/>
                <a:cs typeface="Gill Sans Nova"/>
                <a:sym typeface="Gill Sans Nova"/>
              </a:rPr>
            </a:br>
            <a:br>
              <a:rPr kumimoji="0" lang="en-GB" sz="1600" b="0" i="0" u="none" strike="noStrike" cap="none" spc="0" normalizeH="0" baseline="0" dirty="0">
                <a:ln>
                  <a:noFill/>
                </a:ln>
                <a:solidFill>
                  <a:srgbClr val="3C3C3B"/>
                </a:solidFill>
                <a:effectLst/>
                <a:uFillTx/>
                <a:latin typeface="Gill Sans Nova"/>
                <a:ea typeface="Gill Sans Nova"/>
                <a:cs typeface="Gill Sans Nova"/>
                <a:sym typeface="Gill Sans Nova"/>
              </a:rPr>
            </a:b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variables, constraints, objective function </a:t>
            </a:r>
            <a:endParaRPr kumimoji="0" lang="en-US" sz="1600" b="0" i="0" u="none" strike="noStrike" cap="none" spc="0" normalizeH="0" baseline="0" dirty="0">
              <a:ln>
                <a:noFill/>
              </a:ln>
              <a:solidFill>
                <a:srgbClr val="3C3C3B"/>
              </a:solidFill>
              <a:effectLst/>
              <a:uFillTx/>
              <a:latin typeface="Gill Sans Nova"/>
              <a:ea typeface="Gill Sans Nova"/>
              <a:cs typeface="Gill Sans Nova"/>
              <a:sym typeface="Gill Sans Nova"/>
            </a:endParaRPr>
          </a:p>
        </p:txBody>
      </p:sp>
      <p:sp>
        <p:nvSpPr>
          <p:cNvPr id="63" name="TextBox 62">
            <a:extLst>
              <a:ext uri="{FF2B5EF4-FFF2-40B4-BE49-F238E27FC236}">
                <a16:creationId xmlns:a16="http://schemas.microsoft.com/office/drawing/2014/main" id="{1820E2A3-D0CB-9DC0-79F9-BEF820B59065}"/>
              </a:ext>
            </a:extLst>
          </p:cNvPr>
          <p:cNvSpPr txBox="1"/>
          <p:nvPr/>
        </p:nvSpPr>
        <p:spPr>
          <a:xfrm>
            <a:off x="58899" y="19460452"/>
            <a:ext cx="1574196"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SMT seeds</a:t>
            </a:r>
            <a:endParaRPr kumimoji="0" lang="en-US" sz="16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cxnSp>
        <p:nvCxnSpPr>
          <p:cNvPr id="64" name="Straight Arrow Connector 63">
            <a:extLst>
              <a:ext uri="{FF2B5EF4-FFF2-40B4-BE49-F238E27FC236}">
                <a16:creationId xmlns:a16="http://schemas.microsoft.com/office/drawing/2014/main" id="{11CBFF6A-DFB0-6A44-0C13-80F27C018592}"/>
              </a:ext>
            </a:extLst>
          </p:cNvPr>
          <p:cNvCxnSpPr>
            <a:cxnSpLocks/>
          </p:cNvCxnSpPr>
          <p:nvPr/>
        </p:nvCxnSpPr>
        <p:spPr>
          <a:xfrm>
            <a:off x="180587" y="19244279"/>
            <a:ext cx="1397675" cy="0"/>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mc:AlternateContent xmlns:mc="http://schemas.openxmlformats.org/markup-compatibility/2006">
        <mc:Choice xmlns:a14="http://schemas.microsoft.com/office/drawing/2010/main" Requires="a14">
          <p:sp>
            <p:nvSpPr>
              <p:cNvPr id="66" name="TextBox 65">
                <a:extLst>
                  <a:ext uri="{FF2B5EF4-FFF2-40B4-BE49-F238E27FC236}">
                    <a16:creationId xmlns:a16="http://schemas.microsoft.com/office/drawing/2014/main" id="{C450AD40-2CE6-719B-B4B6-EC5777CAF6ED}"/>
                  </a:ext>
                </a:extLst>
              </p:cNvPr>
              <p:cNvSpPr txBox="1"/>
              <p:nvPr/>
            </p:nvSpPr>
            <p:spPr>
              <a:xfrm>
                <a:off x="1565618" y="17822746"/>
                <a:ext cx="7647854" cy="5416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p>
                        <m:sSupPr>
                          <m:ctrlPr>
                            <a:rPr kumimoji="0" lang="en-GB" sz="2800" b="0" i="1" u="none" strike="noStrike" cap="none" spc="0" normalizeH="0" baseline="0" smtClean="0">
                              <a:ln>
                                <a:noFill/>
                              </a:ln>
                              <a:solidFill>
                                <a:srgbClr val="3C3C3B"/>
                              </a:solidFill>
                              <a:effectLst/>
                              <a:uFillTx/>
                              <a:latin typeface="Cambria Math" panose="02040503050406030204" pitchFamily="18" charset="0"/>
                              <a:sym typeface="Gill Sans Nova"/>
                            </a:rPr>
                          </m:ctrlPr>
                        </m:sSupPr>
                        <m:e>
                          <m:r>
                            <m:rPr>
                              <m:sty m:val="p"/>
                            </m:rPr>
                            <a:rPr kumimoji="0" lang="en-GB" sz="2800" b="0" i="0" u="none" strike="noStrike" cap="none" spc="0" normalizeH="0" baseline="0" smtClean="0">
                              <a:ln>
                                <a:noFill/>
                              </a:ln>
                              <a:solidFill>
                                <a:srgbClr val="3C3C3B"/>
                              </a:solidFill>
                              <a:effectLst/>
                              <a:uFillTx/>
                              <a:latin typeface="Cambria Math" panose="02040503050406030204" pitchFamily="18" charset="0"/>
                              <a:sym typeface="Gill Sans Nova"/>
                            </a:rPr>
                            <m:t>STORM</m:t>
                          </m:r>
                        </m:e>
                        <m:sup>
                          <m:r>
                            <a:rPr kumimoji="0" lang="en-GB" sz="2800" b="0" i="1" u="none" strike="noStrike" cap="none" spc="0" normalizeH="0" baseline="0" smtClean="0">
                              <a:ln>
                                <a:noFill/>
                              </a:ln>
                              <a:solidFill>
                                <a:srgbClr val="3C3C3B"/>
                              </a:solidFill>
                              <a:effectLst/>
                              <a:uFillTx/>
                              <a:latin typeface="Cambria Math" panose="02040503050406030204" pitchFamily="18" charset="0"/>
                              <a:sym typeface="Gill Sans Nova"/>
                            </a:rPr>
                            <m:t>[1]</m:t>
                          </m:r>
                        </m:sup>
                      </m:sSup>
                    </m:oMath>
                  </m:oMathPara>
                </a14:m>
                <a:endParaRPr kumimoji="0" lang="en-US" sz="1600" b="0" i="0" u="none" strike="noStrike" cap="none" spc="0" normalizeH="0" baseline="0" dirty="0">
                  <a:ln>
                    <a:noFill/>
                  </a:ln>
                  <a:solidFill>
                    <a:srgbClr val="3C3C3B"/>
                  </a:solidFill>
                  <a:effectLst/>
                  <a:uFillTx/>
                  <a:latin typeface="Gill Sans Nova"/>
                  <a:ea typeface="Gill Sans Nova"/>
                  <a:cs typeface="Gill Sans Nova"/>
                  <a:sym typeface="Gill Sans Nova"/>
                </a:endParaRPr>
              </a:p>
            </p:txBody>
          </p:sp>
        </mc:Choice>
        <mc:Fallback>
          <p:sp>
            <p:nvSpPr>
              <p:cNvPr id="66" name="TextBox 65">
                <a:extLst>
                  <a:ext uri="{FF2B5EF4-FFF2-40B4-BE49-F238E27FC236}">
                    <a16:creationId xmlns:a16="http://schemas.microsoft.com/office/drawing/2014/main" id="{C450AD40-2CE6-719B-B4B6-EC5777CAF6ED}"/>
                  </a:ext>
                </a:extLst>
              </p:cNvPr>
              <p:cNvSpPr txBox="1">
                <a:spLocks noRot="1" noChangeAspect="1" noMove="1" noResize="1" noEditPoints="1" noAdjustHandles="1" noChangeArrowheads="1" noChangeShapeType="1" noTextEdit="1"/>
              </p:cNvSpPr>
              <p:nvPr/>
            </p:nvSpPr>
            <p:spPr>
              <a:xfrm>
                <a:off x="1565618" y="17822746"/>
                <a:ext cx="7647854" cy="541621"/>
              </a:xfrm>
              <a:prstGeom prst="rect">
                <a:avLst/>
              </a:prstGeom>
              <a:blipFill>
                <a:blip r:embed="rId5"/>
                <a:stretch>
                  <a:fillRect/>
                </a:stretch>
              </a:blipFill>
              <a:ln w="12700" cap="flat">
                <a:noFill/>
                <a:miter lim="400000"/>
              </a:ln>
              <a:effectLst/>
            </p:spPr>
            <p:txBody>
              <a:bodyPr/>
              <a:lstStyle/>
              <a:p>
                <a:r>
                  <a:rPr lang="en-US">
                    <a:noFill/>
                  </a:rPr>
                  <a:t> </a:t>
                </a:r>
              </a:p>
            </p:txBody>
          </p:sp>
        </mc:Fallback>
      </mc:AlternateContent>
      <p:sp>
        <p:nvSpPr>
          <p:cNvPr id="68" name="Rectangle 67">
            <a:extLst>
              <a:ext uri="{FF2B5EF4-FFF2-40B4-BE49-F238E27FC236}">
                <a16:creationId xmlns:a16="http://schemas.microsoft.com/office/drawing/2014/main" id="{24D340A2-E2AD-FFB7-B4BC-1D0939176FBF}"/>
              </a:ext>
            </a:extLst>
          </p:cNvPr>
          <p:cNvSpPr/>
          <p:nvPr/>
        </p:nvSpPr>
        <p:spPr>
          <a:xfrm>
            <a:off x="1699174" y="18536023"/>
            <a:ext cx="1355888"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Solve original SMT seed</a:t>
            </a:r>
            <a:endParaRPr kumimoji="0" lang="en-US" sz="2400" b="0" i="0" u="none" strike="noStrike" cap="none" spc="0" normalizeH="0" baseline="0" dirty="0">
              <a:ln>
                <a:noFill/>
              </a:ln>
              <a:solidFill>
                <a:srgbClr val="3C3C3B"/>
              </a:solidFill>
              <a:effectLst/>
              <a:uFillTx/>
              <a:latin typeface="Gill Sans Nova"/>
              <a:ea typeface="Gill Sans Nova"/>
              <a:cs typeface="Gill Sans Nova"/>
              <a:sym typeface="Gill Sans Nova"/>
            </a:endParaRPr>
          </a:p>
        </p:txBody>
      </p:sp>
      <p:cxnSp>
        <p:nvCxnSpPr>
          <p:cNvPr id="70" name="Straight Arrow Connector 69">
            <a:extLst>
              <a:ext uri="{FF2B5EF4-FFF2-40B4-BE49-F238E27FC236}">
                <a16:creationId xmlns:a16="http://schemas.microsoft.com/office/drawing/2014/main" id="{0EEE5B16-48D3-EF8D-F1C1-053876230A3A}"/>
              </a:ext>
            </a:extLst>
          </p:cNvPr>
          <p:cNvCxnSpPr>
            <a:cxnSpLocks/>
          </p:cNvCxnSpPr>
          <p:nvPr/>
        </p:nvCxnSpPr>
        <p:spPr>
          <a:xfrm>
            <a:off x="3109835" y="19101098"/>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73" name="Rectangle 72">
            <a:extLst>
              <a:ext uri="{FF2B5EF4-FFF2-40B4-BE49-F238E27FC236}">
                <a16:creationId xmlns:a16="http://schemas.microsoft.com/office/drawing/2014/main" id="{FD656D44-5F4A-2DED-FF79-943729081E7F}"/>
              </a:ext>
            </a:extLst>
          </p:cNvPr>
          <p:cNvSpPr/>
          <p:nvPr/>
        </p:nvSpPr>
        <p:spPr>
          <a:xfrm>
            <a:off x="3532026" y="18536023"/>
            <a:ext cx="1499988"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Label constraints True/False</a:t>
            </a:r>
            <a:endParaRPr kumimoji="0" lang="en-US" sz="2400" b="0" i="0" u="none" strike="noStrike" cap="none" spc="0" normalizeH="0" baseline="0" dirty="0">
              <a:ln>
                <a:noFill/>
              </a:ln>
              <a:solidFill>
                <a:srgbClr val="3C3C3B"/>
              </a:solidFill>
              <a:effectLst/>
              <a:uFillTx/>
              <a:latin typeface="Gill Sans Nova"/>
              <a:ea typeface="Gill Sans Nova"/>
              <a:cs typeface="Gill Sans Nova"/>
              <a:sym typeface="Gill Sans Nova"/>
            </a:endParaRPr>
          </a:p>
        </p:txBody>
      </p:sp>
      <p:cxnSp>
        <p:nvCxnSpPr>
          <p:cNvPr id="74" name="Straight Arrow Connector 73">
            <a:extLst>
              <a:ext uri="{FF2B5EF4-FFF2-40B4-BE49-F238E27FC236}">
                <a16:creationId xmlns:a16="http://schemas.microsoft.com/office/drawing/2014/main" id="{329083B6-EB7B-0E1B-B667-BF9E96C280E8}"/>
              </a:ext>
            </a:extLst>
          </p:cNvPr>
          <p:cNvCxnSpPr>
            <a:cxnSpLocks/>
          </p:cNvCxnSpPr>
          <p:nvPr/>
        </p:nvCxnSpPr>
        <p:spPr>
          <a:xfrm>
            <a:off x="5057501" y="19101098"/>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77" name="Rectangle 76">
            <a:extLst>
              <a:ext uri="{FF2B5EF4-FFF2-40B4-BE49-F238E27FC236}">
                <a16:creationId xmlns:a16="http://schemas.microsoft.com/office/drawing/2014/main" id="{EDBAB843-474E-9B99-22E9-8F3282BB6C31}"/>
              </a:ext>
            </a:extLst>
          </p:cNvPr>
          <p:cNvSpPr/>
          <p:nvPr/>
        </p:nvSpPr>
        <p:spPr>
          <a:xfrm>
            <a:off x="5486692" y="18572164"/>
            <a:ext cx="1836391"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Create new</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combinations</a:t>
            </a:r>
          </a:p>
        </p:txBody>
      </p:sp>
      <p:sp>
        <p:nvSpPr>
          <p:cNvPr id="78" name="Rectangle 77">
            <a:extLst>
              <a:ext uri="{FF2B5EF4-FFF2-40B4-BE49-F238E27FC236}">
                <a16:creationId xmlns:a16="http://schemas.microsoft.com/office/drawing/2014/main" id="{25753215-E25D-7494-EB8C-47D304923398}"/>
              </a:ext>
            </a:extLst>
          </p:cNvPr>
          <p:cNvSpPr/>
          <p:nvPr/>
        </p:nvSpPr>
        <p:spPr>
          <a:xfrm>
            <a:off x="7746354" y="18593762"/>
            <a:ext cx="1355888"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Solve new SMT problem</a:t>
            </a:r>
            <a:endParaRPr kumimoji="0" lang="en-US" sz="2400" b="0" i="0" u="none" strike="noStrike" cap="none" spc="0" normalizeH="0" baseline="0" dirty="0">
              <a:ln>
                <a:noFill/>
              </a:ln>
              <a:solidFill>
                <a:srgbClr val="3C3C3B"/>
              </a:solidFill>
              <a:effectLst/>
              <a:uFillTx/>
              <a:latin typeface="Gill Sans Nova"/>
              <a:ea typeface="Gill Sans Nova"/>
              <a:cs typeface="Gill Sans Nova"/>
              <a:sym typeface="Gill Sans Nova"/>
            </a:endParaRPr>
          </a:p>
        </p:txBody>
      </p:sp>
      <p:cxnSp>
        <p:nvCxnSpPr>
          <p:cNvPr id="82" name="Straight Arrow Connector 81">
            <a:extLst>
              <a:ext uri="{FF2B5EF4-FFF2-40B4-BE49-F238E27FC236}">
                <a16:creationId xmlns:a16="http://schemas.microsoft.com/office/drawing/2014/main" id="{A03230E9-9CF1-BEE5-DAFB-8EE19E14BA69}"/>
              </a:ext>
            </a:extLst>
          </p:cNvPr>
          <p:cNvCxnSpPr>
            <a:cxnSpLocks/>
          </p:cNvCxnSpPr>
          <p:nvPr/>
        </p:nvCxnSpPr>
        <p:spPr>
          <a:xfrm>
            <a:off x="7363557" y="19244279"/>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83" name="Straight Arrow Connector 82">
            <a:extLst>
              <a:ext uri="{FF2B5EF4-FFF2-40B4-BE49-F238E27FC236}">
                <a16:creationId xmlns:a16="http://schemas.microsoft.com/office/drawing/2014/main" id="{19DC3A03-1EF1-5874-BD5A-B3BDDF435A88}"/>
              </a:ext>
            </a:extLst>
          </p:cNvPr>
          <p:cNvCxnSpPr>
            <a:cxnSpLocks/>
          </p:cNvCxnSpPr>
          <p:nvPr/>
        </p:nvCxnSpPr>
        <p:spPr>
          <a:xfrm rot="5400000">
            <a:off x="6226242" y="19927749"/>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85" name="Rectangle 84">
            <a:extLst>
              <a:ext uri="{FF2B5EF4-FFF2-40B4-BE49-F238E27FC236}">
                <a16:creationId xmlns:a16="http://schemas.microsoft.com/office/drawing/2014/main" id="{63571BBE-94EF-DE3E-BFEC-0546B5181ADE}"/>
              </a:ext>
            </a:extLst>
          </p:cNvPr>
          <p:cNvSpPr/>
          <p:nvPr/>
        </p:nvSpPr>
        <p:spPr>
          <a:xfrm>
            <a:off x="5623079" y="20190548"/>
            <a:ext cx="3479163" cy="890023"/>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Compare </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expected to gotten result</a:t>
            </a:r>
            <a:endParaRPr kumimoji="0" lang="en-US" sz="2400" b="0" i="0" u="none" strike="noStrike" cap="none" spc="0" normalizeH="0" baseline="0" dirty="0">
              <a:ln>
                <a:noFill/>
              </a:ln>
              <a:solidFill>
                <a:srgbClr val="3C3C3B"/>
              </a:solidFill>
              <a:effectLst/>
              <a:uFillTx/>
              <a:latin typeface="Gill Sans Nova"/>
              <a:ea typeface="Gill Sans Nova"/>
              <a:cs typeface="Gill Sans Nova"/>
              <a:sym typeface="Gill Sans Nova"/>
            </a:endParaRPr>
          </a:p>
        </p:txBody>
      </p:sp>
      <p:cxnSp>
        <p:nvCxnSpPr>
          <p:cNvPr id="86" name="Straight Arrow Connector 85">
            <a:extLst>
              <a:ext uri="{FF2B5EF4-FFF2-40B4-BE49-F238E27FC236}">
                <a16:creationId xmlns:a16="http://schemas.microsoft.com/office/drawing/2014/main" id="{27BB3B96-EB3B-67D6-D6A7-739CCCD6F18A}"/>
              </a:ext>
            </a:extLst>
          </p:cNvPr>
          <p:cNvCxnSpPr>
            <a:cxnSpLocks/>
          </p:cNvCxnSpPr>
          <p:nvPr/>
        </p:nvCxnSpPr>
        <p:spPr>
          <a:xfrm rot="5400000">
            <a:off x="8110070" y="20007824"/>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87" name="TextBox 86">
            <a:extLst>
              <a:ext uri="{FF2B5EF4-FFF2-40B4-BE49-F238E27FC236}">
                <a16:creationId xmlns:a16="http://schemas.microsoft.com/office/drawing/2014/main" id="{EA98B722-3896-392E-83CC-A271533E5615}"/>
              </a:ext>
            </a:extLst>
          </p:cNvPr>
          <p:cNvSpPr txBox="1"/>
          <p:nvPr/>
        </p:nvSpPr>
        <p:spPr>
          <a:xfrm>
            <a:off x="9400938" y="20105297"/>
            <a:ext cx="784353"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bugs</a:t>
            </a:r>
            <a:endParaRPr kumimoji="0" lang="en-US" sz="16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cxnSp>
        <p:nvCxnSpPr>
          <p:cNvPr id="88" name="Straight Arrow Connector 87">
            <a:extLst>
              <a:ext uri="{FF2B5EF4-FFF2-40B4-BE49-F238E27FC236}">
                <a16:creationId xmlns:a16="http://schemas.microsoft.com/office/drawing/2014/main" id="{53E4FF8C-2A2E-FC80-16CF-CF72403DFB66}"/>
              </a:ext>
            </a:extLst>
          </p:cNvPr>
          <p:cNvCxnSpPr>
            <a:cxnSpLocks/>
          </p:cNvCxnSpPr>
          <p:nvPr/>
        </p:nvCxnSpPr>
        <p:spPr>
          <a:xfrm>
            <a:off x="9229618" y="20736856"/>
            <a:ext cx="1066805" cy="0"/>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97" name="Rectangle 96">
            <a:extLst>
              <a:ext uri="{FF2B5EF4-FFF2-40B4-BE49-F238E27FC236}">
                <a16:creationId xmlns:a16="http://schemas.microsoft.com/office/drawing/2014/main" id="{CA86F9F9-8AEC-20D5-901B-DE2E882ED565}"/>
              </a:ext>
            </a:extLst>
          </p:cNvPr>
          <p:cNvSpPr/>
          <p:nvPr/>
        </p:nvSpPr>
        <p:spPr>
          <a:xfrm>
            <a:off x="1590880" y="22393141"/>
            <a:ext cx="7638738" cy="3530822"/>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1148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endParaRPr>
          </a:p>
        </p:txBody>
      </p:sp>
      <p:sp>
        <p:nvSpPr>
          <p:cNvPr id="98" name="TextBox 97">
            <a:extLst>
              <a:ext uri="{FF2B5EF4-FFF2-40B4-BE49-F238E27FC236}">
                <a16:creationId xmlns:a16="http://schemas.microsoft.com/office/drawing/2014/main" id="{5A300432-DA48-06C1-AC7F-91401E234379}"/>
              </a:ext>
            </a:extLst>
          </p:cNvPr>
          <p:cNvSpPr txBox="1"/>
          <p:nvPr/>
        </p:nvSpPr>
        <p:spPr>
          <a:xfrm>
            <a:off x="71516" y="23490662"/>
            <a:ext cx="1574196"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FF0000"/>
                </a:solidFill>
                <a:effectLst/>
                <a:uFillTx/>
                <a:latin typeface="Gill Sans Nova"/>
                <a:ea typeface="Gill Sans Nova"/>
                <a:cs typeface="Gill Sans Nova"/>
                <a:sym typeface="Gill Sans Nova"/>
              </a:rPr>
              <a:t>CP</a:t>
            </a: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 seeds</a:t>
            </a:r>
            <a:endParaRPr kumimoji="0" lang="en-US" sz="16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cxnSp>
        <p:nvCxnSpPr>
          <p:cNvPr id="99" name="Straight Arrow Connector 98">
            <a:extLst>
              <a:ext uri="{FF2B5EF4-FFF2-40B4-BE49-F238E27FC236}">
                <a16:creationId xmlns:a16="http://schemas.microsoft.com/office/drawing/2014/main" id="{3BBD1941-D02B-775D-C0BF-696ED098824B}"/>
              </a:ext>
            </a:extLst>
          </p:cNvPr>
          <p:cNvCxnSpPr>
            <a:cxnSpLocks/>
          </p:cNvCxnSpPr>
          <p:nvPr/>
        </p:nvCxnSpPr>
        <p:spPr>
          <a:xfrm>
            <a:off x="193204" y="23274489"/>
            <a:ext cx="1397675" cy="0"/>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00" name="TextBox 99">
            <a:extLst>
              <a:ext uri="{FF2B5EF4-FFF2-40B4-BE49-F238E27FC236}">
                <a16:creationId xmlns:a16="http://schemas.microsoft.com/office/drawing/2014/main" id="{80A8615A-42F7-0E4C-C513-80E1A4D93422}"/>
              </a:ext>
            </a:extLst>
          </p:cNvPr>
          <p:cNvSpPr txBox="1"/>
          <p:nvPr/>
        </p:nvSpPr>
        <p:spPr>
          <a:xfrm>
            <a:off x="1581763" y="21860246"/>
            <a:ext cx="7647854"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lang="en-GB" sz="2800" dirty="0">
                <a:solidFill>
                  <a:srgbClr val="FF0000"/>
                </a:solidFill>
              </a:rPr>
              <a:t>C</a:t>
            </a:r>
            <a:r>
              <a:rPr kumimoji="0" lang="en-GB" sz="2800" b="0" i="0" u="none" strike="noStrike" cap="none" spc="0" normalizeH="0" baseline="0" dirty="0">
                <a:ln>
                  <a:noFill/>
                </a:ln>
                <a:solidFill>
                  <a:srgbClr val="3C3C3B"/>
                </a:solidFill>
                <a:effectLst/>
                <a:uFillTx/>
                <a:latin typeface="Gill Sans Nova"/>
                <a:ea typeface="Gill Sans Nova"/>
                <a:cs typeface="Gill Sans Nova"/>
                <a:sym typeface="Gill Sans Nova"/>
              </a:rPr>
              <a:t>TORM</a:t>
            </a:r>
            <a:endParaRPr kumimoji="0" lang="en-US" sz="1600" b="0" i="0" u="none" strike="noStrike" cap="none" spc="0" normalizeH="0" baseline="0" dirty="0">
              <a:ln>
                <a:noFill/>
              </a:ln>
              <a:solidFill>
                <a:srgbClr val="3C3C3B"/>
              </a:solidFill>
              <a:effectLst/>
              <a:uFillTx/>
              <a:latin typeface="Gill Sans Nova"/>
              <a:ea typeface="Gill Sans Nova"/>
              <a:cs typeface="Gill Sans Nova"/>
              <a:sym typeface="Gill Sans Nova"/>
            </a:endParaRPr>
          </a:p>
        </p:txBody>
      </p:sp>
      <p:sp>
        <p:nvSpPr>
          <p:cNvPr id="101" name="Rectangle 100">
            <a:extLst>
              <a:ext uri="{FF2B5EF4-FFF2-40B4-BE49-F238E27FC236}">
                <a16:creationId xmlns:a16="http://schemas.microsoft.com/office/drawing/2014/main" id="{572B3FB5-F734-539C-184C-04B25762F5F7}"/>
              </a:ext>
            </a:extLst>
          </p:cNvPr>
          <p:cNvSpPr/>
          <p:nvPr/>
        </p:nvSpPr>
        <p:spPr>
          <a:xfrm>
            <a:off x="1711791" y="22566233"/>
            <a:ext cx="1355888"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Solve original </a:t>
            </a:r>
            <a:r>
              <a:rPr kumimoji="0" lang="en-GB" sz="2400" b="0" i="0" u="none" strike="noStrike" cap="none" spc="0" normalizeH="0" baseline="0" dirty="0">
                <a:ln>
                  <a:noFill/>
                </a:ln>
                <a:solidFill>
                  <a:srgbClr val="FF0000"/>
                </a:solidFill>
                <a:effectLst/>
                <a:uFillTx/>
                <a:latin typeface="Gill Sans Nova"/>
                <a:ea typeface="Gill Sans Nova"/>
                <a:cs typeface="Gill Sans Nova"/>
                <a:sym typeface="Gill Sans Nova"/>
              </a:rPr>
              <a:t>CP</a:t>
            </a: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 seed</a:t>
            </a:r>
            <a:endParaRPr kumimoji="0" lang="en-US" sz="2400" b="0" i="0" u="none" strike="noStrike" cap="none" spc="0" normalizeH="0" baseline="0" dirty="0">
              <a:ln>
                <a:noFill/>
              </a:ln>
              <a:solidFill>
                <a:srgbClr val="3C3C3B"/>
              </a:solidFill>
              <a:effectLst/>
              <a:uFillTx/>
              <a:latin typeface="Gill Sans Nova"/>
              <a:ea typeface="Gill Sans Nova"/>
              <a:cs typeface="Gill Sans Nova"/>
              <a:sym typeface="Gill Sans Nova"/>
            </a:endParaRPr>
          </a:p>
        </p:txBody>
      </p:sp>
      <p:cxnSp>
        <p:nvCxnSpPr>
          <p:cNvPr id="102" name="Straight Arrow Connector 101">
            <a:extLst>
              <a:ext uri="{FF2B5EF4-FFF2-40B4-BE49-F238E27FC236}">
                <a16:creationId xmlns:a16="http://schemas.microsoft.com/office/drawing/2014/main" id="{2A0D8023-067D-CE8A-4A74-236F9680550D}"/>
              </a:ext>
            </a:extLst>
          </p:cNvPr>
          <p:cNvCxnSpPr>
            <a:cxnSpLocks/>
          </p:cNvCxnSpPr>
          <p:nvPr/>
        </p:nvCxnSpPr>
        <p:spPr>
          <a:xfrm>
            <a:off x="3122452" y="23131308"/>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03" name="Rectangle 102">
            <a:extLst>
              <a:ext uri="{FF2B5EF4-FFF2-40B4-BE49-F238E27FC236}">
                <a16:creationId xmlns:a16="http://schemas.microsoft.com/office/drawing/2014/main" id="{9ED5FA4D-0AD6-C8C3-45E7-7FFBD727066E}"/>
              </a:ext>
            </a:extLst>
          </p:cNvPr>
          <p:cNvSpPr/>
          <p:nvPr/>
        </p:nvSpPr>
        <p:spPr>
          <a:xfrm>
            <a:off x="3544643" y="22566233"/>
            <a:ext cx="1499988"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Label constraints True/False</a:t>
            </a:r>
            <a:endParaRPr kumimoji="0" lang="en-US" sz="2400" b="0" i="0" u="none" strike="noStrike" cap="none" spc="0" normalizeH="0" baseline="0" dirty="0">
              <a:ln>
                <a:noFill/>
              </a:ln>
              <a:solidFill>
                <a:srgbClr val="3C3C3B"/>
              </a:solidFill>
              <a:effectLst/>
              <a:uFillTx/>
              <a:latin typeface="Gill Sans Nova"/>
              <a:ea typeface="Gill Sans Nova"/>
              <a:cs typeface="Gill Sans Nova"/>
              <a:sym typeface="Gill Sans Nova"/>
            </a:endParaRPr>
          </a:p>
        </p:txBody>
      </p:sp>
      <p:cxnSp>
        <p:nvCxnSpPr>
          <p:cNvPr id="104" name="Straight Arrow Connector 103">
            <a:extLst>
              <a:ext uri="{FF2B5EF4-FFF2-40B4-BE49-F238E27FC236}">
                <a16:creationId xmlns:a16="http://schemas.microsoft.com/office/drawing/2014/main" id="{8DCF3C40-7935-715C-151C-67CD7C9202D7}"/>
              </a:ext>
            </a:extLst>
          </p:cNvPr>
          <p:cNvCxnSpPr>
            <a:cxnSpLocks/>
          </p:cNvCxnSpPr>
          <p:nvPr/>
        </p:nvCxnSpPr>
        <p:spPr>
          <a:xfrm>
            <a:off x="5070118" y="23131308"/>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05" name="Rectangle 104">
            <a:extLst>
              <a:ext uri="{FF2B5EF4-FFF2-40B4-BE49-F238E27FC236}">
                <a16:creationId xmlns:a16="http://schemas.microsoft.com/office/drawing/2014/main" id="{9E7C1423-3BEB-2161-3F6D-54EA2407F01F}"/>
              </a:ext>
            </a:extLst>
          </p:cNvPr>
          <p:cNvSpPr/>
          <p:nvPr/>
        </p:nvSpPr>
        <p:spPr>
          <a:xfrm>
            <a:off x="5499309" y="22602374"/>
            <a:ext cx="1836391"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Create new</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combinations</a:t>
            </a:r>
          </a:p>
        </p:txBody>
      </p:sp>
      <p:sp>
        <p:nvSpPr>
          <p:cNvPr id="106" name="Rectangle 105">
            <a:extLst>
              <a:ext uri="{FF2B5EF4-FFF2-40B4-BE49-F238E27FC236}">
                <a16:creationId xmlns:a16="http://schemas.microsoft.com/office/drawing/2014/main" id="{1F77A79A-9DA8-125C-5D10-679CE646F21F}"/>
              </a:ext>
            </a:extLst>
          </p:cNvPr>
          <p:cNvSpPr/>
          <p:nvPr/>
        </p:nvSpPr>
        <p:spPr>
          <a:xfrm>
            <a:off x="7758971" y="22623972"/>
            <a:ext cx="1355888"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Solve new </a:t>
            </a:r>
            <a:r>
              <a:rPr kumimoji="0" lang="en-GB" sz="2400" b="0" i="0" u="none" strike="noStrike" cap="none" spc="0" normalizeH="0" baseline="0" dirty="0">
                <a:ln>
                  <a:noFill/>
                </a:ln>
                <a:solidFill>
                  <a:srgbClr val="FF0000"/>
                </a:solidFill>
                <a:effectLst/>
                <a:uFillTx/>
                <a:latin typeface="Gill Sans Nova"/>
                <a:ea typeface="Gill Sans Nova"/>
                <a:cs typeface="Gill Sans Nova"/>
                <a:sym typeface="Gill Sans Nova"/>
              </a:rPr>
              <a:t>CP</a:t>
            </a: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 problem</a:t>
            </a:r>
            <a:endParaRPr kumimoji="0" lang="en-US" sz="2400" b="0" i="0" u="none" strike="noStrike" cap="none" spc="0" normalizeH="0" baseline="0" dirty="0">
              <a:ln>
                <a:noFill/>
              </a:ln>
              <a:solidFill>
                <a:srgbClr val="3C3C3B"/>
              </a:solidFill>
              <a:effectLst/>
              <a:uFillTx/>
              <a:latin typeface="Gill Sans Nova"/>
              <a:ea typeface="Gill Sans Nova"/>
              <a:cs typeface="Gill Sans Nova"/>
              <a:sym typeface="Gill Sans Nova"/>
            </a:endParaRPr>
          </a:p>
        </p:txBody>
      </p:sp>
      <p:cxnSp>
        <p:nvCxnSpPr>
          <p:cNvPr id="107" name="Straight Arrow Connector 106">
            <a:extLst>
              <a:ext uri="{FF2B5EF4-FFF2-40B4-BE49-F238E27FC236}">
                <a16:creationId xmlns:a16="http://schemas.microsoft.com/office/drawing/2014/main" id="{566CBB2A-1858-495A-7082-38AB19A4396F}"/>
              </a:ext>
            </a:extLst>
          </p:cNvPr>
          <p:cNvCxnSpPr>
            <a:cxnSpLocks/>
          </p:cNvCxnSpPr>
          <p:nvPr/>
        </p:nvCxnSpPr>
        <p:spPr>
          <a:xfrm>
            <a:off x="7376174" y="23274489"/>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08" name="Straight Arrow Connector 107">
            <a:extLst>
              <a:ext uri="{FF2B5EF4-FFF2-40B4-BE49-F238E27FC236}">
                <a16:creationId xmlns:a16="http://schemas.microsoft.com/office/drawing/2014/main" id="{6F142D78-4B08-6731-2295-D98DE250D6F7}"/>
              </a:ext>
            </a:extLst>
          </p:cNvPr>
          <p:cNvCxnSpPr>
            <a:cxnSpLocks/>
          </p:cNvCxnSpPr>
          <p:nvPr/>
        </p:nvCxnSpPr>
        <p:spPr>
          <a:xfrm rot="5400000">
            <a:off x="6238859" y="23957959"/>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09" name="Rectangle 108">
            <a:extLst>
              <a:ext uri="{FF2B5EF4-FFF2-40B4-BE49-F238E27FC236}">
                <a16:creationId xmlns:a16="http://schemas.microsoft.com/office/drawing/2014/main" id="{E20F5A74-E270-0D62-D8C0-54A0F2950017}"/>
              </a:ext>
            </a:extLst>
          </p:cNvPr>
          <p:cNvSpPr/>
          <p:nvPr/>
        </p:nvSpPr>
        <p:spPr>
          <a:xfrm>
            <a:off x="5635696" y="24220758"/>
            <a:ext cx="3479163" cy="1569658"/>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Compare </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expected to gotten result</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FF0000"/>
                </a:solidFill>
                <a:effectLst/>
                <a:uFillTx/>
                <a:latin typeface="Gill Sans Nova"/>
                <a:ea typeface="Gill Sans Nova"/>
                <a:cs typeface="Gill Sans Nova"/>
                <a:sym typeface="Gill Sans Nova"/>
              </a:rPr>
              <a:t>crashed? </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FF0000"/>
                </a:solidFill>
                <a:effectLst/>
                <a:uFillTx/>
                <a:latin typeface="Gill Sans Nova"/>
                <a:ea typeface="Gill Sans Nova"/>
                <a:cs typeface="Gill Sans Nova"/>
                <a:sym typeface="Gill Sans Nova"/>
              </a:rPr>
              <a:t>hanging?</a:t>
            </a:r>
            <a:endParaRPr kumimoji="0" lang="en-US" sz="2400" b="0" i="0" u="none" strike="noStrike" cap="none" spc="0" normalizeH="0" baseline="0" dirty="0">
              <a:ln>
                <a:noFill/>
              </a:ln>
              <a:solidFill>
                <a:srgbClr val="FF0000"/>
              </a:solidFill>
              <a:effectLst/>
              <a:uFillTx/>
              <a:latin typeface="Gill Sans Nova"/>
              <a:ea typeface="Gill Sans Nova"/>
              <a:cs typeface="Gill Sans Nova"/>
              <a:sym typeface="Gill Sans Nova"/>
            </a:endParaRPr>
          </a:p>
        </p:txBody>
      </p:sp>
      <p:cxnSp>
        <p:nvCxnSpPr>
          <p:cNvPr id="110" name="Straight Arrow Connector 109">
            <a:extLst>
              <a:ext uri="{FF2B5EF4-FFF2-40B4-BE49-F238E27FC236}">
                <a16:creationId xmlns:a16="http://schemas.microsoft.com/office/drawing/2014/main" id="{C8033A59-468D-C389-D032-AB5190725B06}"/>
              </a:ext>
            </a:extLst>
          </p:cNvPr>
          <p:cNvCxnSpPr>
            <a:cxnSpLocks/>
          </p:cNvCxnSpPr>
          <p:nvPr/>
        </p:nvCxnSpPr>
        <p:spPr>
          <a:xfrm rot="5400000">
            <a:off x="8122687" y="24038034"/>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11" name="TextBox 110">
            <a:extLst>
              <a:ext uri="{FF2B5EF4-FFF2-40B4-BE49-F238E27FC236}">
                <a16:creationId xmlns:a16="http://schemas.microsoft.com/office/drawing/2014/main" id="{2B5C8CBE-6289-FC70-22F5-11AE6C358EF2}"/>
              </a:ext>
            </a:extLst>
          </p:cNvPr>
          <p:cNvSpPr txBox="1"/>
          <p:nvPr/>
        </p:nvSpPr>
        <p:spPr>
          <a:xfrm>
            <a:off x="9413560" y="24229433"/>
            <a:ext cx="784353"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bugs</a:t>
            </a:r>
            <a:endParaRPr kumimoji="0" lang="en-US" sz="16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cxnSp>
        <p:nvCxnSpPr>
          <p:cNvPr id="112" name="Straight Arrow Connector 111">
            <a:extLst>
              <a:ext uri="{FF2B5EF4-FFF2-40B4-BE49-F238E27FC236}">
                <a16:creationId xmlns:a16="http://schemas.microsoft.com/office/drawing/2014/main" id="{BFF204FF-ADBD-8054-98DA-EF1A703AF6A6}"/>
              </a:ext>
            </a:extLst>
          </p:cNvPr>
          <p:cNvCxnSpPr>
            <a:cxnSpLocks/>
          </p:cNvCxnSpPr>
          <p:nvPr/>
        </p:nvCxnSpPr>
        <p:spPr>
          <a:xfrm>
            <a:off x="9229617" y="24970266"/>
            <a:ext cx="1066805" cy="0"/>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13" name="Rectangle 112">
            <a:extLst>
              <a:ext uri="{FF2B5EF4-FFF2-40B4-BE49-F238E27FC236}">
                <a16:creationId xmlns:a16="http://schemas.microsoft.com/office/drawing/2014/main" id="{23999B5A-246E-F5ED-E55C-F892A0F873CD}"/>
              </a:ext>
            </a:extLst>
          </p:cNvPr>
          <p:cNvSpPr/>
          <p:nvPr/>
        </p:nvSpPr>
        <p:spPr>
          <a:xfrm>
            <a:off x="13359556" y="4679882"/>
            <a:ext cx="6221283" cy="3563588"/>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1148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endParaRPr>
          </a:p>
        </p:txBody>
      </p:sp>
      <p:sp>
        <p:nvSpPr>
          <p:cNvPr id="114" name="TextBox 113">
            <a:extLst>
              <a:ext uri="{FF2B5EF4-FFF2-40B4-BE49-F238E27FC236}">
                <a16:creationId xmlns:a16="http://schemas.microsoft.com/office/drawing/2014/main" id="{695032F4-EA2C-4F00-038E-153E2CBF317B}"/>
              </a:ext>
            </a:extLst>
          </p:cNvPr>
          <p:cNvSpPr txBox="1"/>
          <p:nvPr/>
        </p:nvSpPr>
        <p:spPr>
          <a:xfrm>
            <a:off x="11668916" y="4915970"/>
            <a:ext cx="1204435"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CP seeds</a:t>
            </a:r>
            <a:endParaRPr kumimoji="0" lang="en-US" sz="16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cxnSp>
        <p:nvCxnSpPr>
          <p:cNvPr id="115" name="Straight Arrow Connector 114">
            <a:extLst>
              <a:ext uri="{FF2B5EF4-FFF2-40B4-BE49-F238E27FC236}">
                <a16:creationId xmlns:a16="http://schemas.microsoft.com/office/drawing/2014/main" id="{94AECBE7-B84C-0988-7C3A-7DC48EF75DC5}"/>
              </a:ext>
            </a:extLst>
          </p:cNvPr>
          <p:cNvCxnSpPr>
            <a:cxnSpLocks/>
          </p:cNvCxnSpPr>
          <p:nvPr/>
        </p:nvCxnSpPr>
        <p:spPr>
          <a:xfrm flipV="1">
            <a:off x="11629092" y="5405383"/>
            <a:ext cx="1730463" cy="7335"/>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17" name="Rectangle 116">
            <a:extLst>
              <a:ext uri="{FF2B5EF4-FFF2-40B4-BE49-F238E27FC236}">
                <a16:creationId xmlns:a16="http://schemas.microsoft.com/office/drawing/2014/main" id="{69A310BF-B6A2-E143-D2F9-BEF858AD0E8A}"/>
              </a:ext>
            </a:extLst>
          </p:cNvPr>
          <p:cNvSpPr/>
          <p:nvPr/>
        </p:nvSpPr>
        <p:spPr>
          <a:xfrm>
            <a:off x="13523841" y="6632226"/>
            <a:ext cx="1355888"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Solve original CP seed</a:t>
            </a:r>
            <a:endParaRPr kumimoji="0" lang="en-US" sz="24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cxnSp>
        <p:nvCxnSpPr>
          <p:cNvPr id="118" name="Straight Arrow Connector 117">
            <a:extLst>
              <a:ext uri="{FF2B5EF4-FFF2-40B4-BE49-F238E27FC236}">
                <a16:creationId xmlns:a16="http://schemas.microsoft.com/office/drawing/2014/main" id="{FEA40C5E-FF9C-7740-E2DE-E6874A44F133}"/>
              </a:ext>
            </a:extLst>
          </p:cNvPr>
          <p:cNvCxnSpPr>
            <a:cxnSpLocks/>
          </p:cNvCxnSpPr>
          <p:nvPr/>
        </p:nvCxnSpPr>
        <p:spPr>
          <a:xfrm>
            <a:off x="13414388" y="5377630"/>
            <a:ext cx="500699"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19" name="Rectangle 118">
            <a:extLst>
              <a:ext uri="{FF2B5EF4-FFF2-40B4-BE49-F238E27FC236}">
                <a16:creationId xmlns:a16="http://schemas.microsoft.com/office/drawing/2014/main" id="{F6B08CF6-303A-3585-AFF0-C711FF578D5C}"/>
              </a:ext>
            </a:extLst>
          </p:cNvPr>
          <p:cNvSpPr/>
          <p:nvPr/>
        </p:nvSpPr>
        <p:spPr>
          <a:xfrm>
            <a:off x="13954481" y="4812555"/>
            <a:ext cx="3776758"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Transform constraints to complex but equivalent</a:t>
            </a:r>
          </a:p>
          <a:p>
            <a:pPr marL="0" marR="0" indent="0" algn="ctr" defTabSz="411480" rtl="0" fontAlgn="auto" latinLnBrk="0" hangingPunct="0">
              <a:lnSpc>
                <a:spcPct val="100000"/>
              </a:lnSpc>
              <a:spcBef>
                <a:spcPts val="0"/>
              </a:spcBef>
              <a:spcAft>
                <a:spcPts val="0"/>
              </a:spcAft>
              <a:buClrTx/>
              <a:buSzTx/>
              <a:buFontTx/>
              <a:buNone/>
              <a:tabLst/>
            </a:pPr>
            <a:r>
              <a:rPr lang="en-GB" sz="2400" dirty="0"/>
              <a:t>constraints</a:t>
            </a:r>
            <a:endParaRPr kumimoji="0" lang="en-US" sz="2400" b="0" i="0" u="none" strike="noStrike" cap="none" spc="0" normalizeH="0" baseline="0" dirty="0">
              <a:ln>
                <a:noFill/>
              </a:ln>
              <a:solidFill>
                <a:srgbClr val="3C3C3B"/>
              </a:solidFill>
              <a:effectLst/>
              <a:uFillTx/>
              <a:latin typeface="Gill Sans Nova"/>
              <a:ea typeface="Gill Sans Nova"/>
              <a:cs typeface="Gill Sans Nova"/>
              <a:sym typeface="Gill Sans Nova"/>
            </a:endParaRPr>
          </a:p>
        </p:txBody>
      </p:sp>
      <p:sp>
        <p:nvSpPr>
          <p:cNvPr id="122" name="Rectangle 121">
            <a:extLst>
              <a:ext uri="{FF2B5EF4-FFF2-40B4-BE49-F238E27FC236}">
                <a16:creationId xmlns:a16="http://schemas.microsoft.com/office/drawing/2014/main" id="{4106A76A-72CF-F78C-23FA-D5F4AA0CAF99}"/>
              </a:ext>
            </a:extLst>
          </p:cNvPr>
          <p:cNvSpPr/>
          <p:nvPr/>
        </p:nvSpPr>
        <p:spPr>
          <a:xfrm>
            <a:off x="18131250" y="4983870"/>
            <a:ext cx="1355888"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Solve new CP problem</a:t>
            </a:r>
            <a:endParaRPr kumimoji="0" lang="en-US" sz="24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cxnSp>
        <p:nvCxnSpPr>
          <p:cNvPr id="123" name="Straight Arrow Connector 122">
            <a:extLst>
              <a:ext uri="{FF2B5EF4-FFF2-40B4-BE49-F238E27FC236}">
                <a16:creationId xmlns:a16="http://schemas.microsoft.com/office/drawing/2014/main" id="{0FCC7ADA-F74F-BB1E-B0FE-27514048BBB9}"/>
              </a:ext>
            </a:extLst>
          </p:cNvPr>
          <p:cNvCxnSpPr>
            <a:cxnSpLocks/>
          </p:cNvCxnSpPr>
          <p:nvPr/>
        </p:nvCxnSpPr>
        <p:spPr>
          <a:xfrm>
            <a:off x="17748453" y="5463072"/>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25" name="Rectangle 124">
            <a:extLst>
              <a:ext uri="{FF2B5EF4-FFF2-40B4-BE49-F238E27FC236}">
                <a16:creationId xmlns:a16="http://schemas.microsoft.com/office/drawing/2014/main" id="{67CDE903-B9C7-81AA-DD6A-F72AF18BD007}"/>
              </a:ext>
            </a:extLst>
          </p:cNvPr>
          <p:cNvSpPr/>
          <p:nvPr/>
        </p:nvSpPr>
        <p:spPr>
          <a:xfrm>
            <a:off x="16008871" y="6583890"/>
            <a:ext cx="3479163" cy="1569658"/>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Compare </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expected to gotten result</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crashed? </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hanging?</a:t>
            </a:r>
            <a:endParaRPr kumimoji="0" lang="en-US" sz="24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cxnSp>
        <p:nvCxnSpPr>
          <p:cNvPr id="126" name="Straight Arrow Connector 125">
            <a:extLst>
              <a:ext uri="{FF2B5EF4-FFF2-40B4-BE49-F238E27FC236}">
                <a16:creationId xmlns:a16="http://schemas.microsoft.com/office/drawing/2014/main" id="{1429DD9A-FEC3-A1F8-7456-11FE949F9D68}"/>
              </a:ext>
            </a:extLst>
          </p:cNvPr>
          <p:cNvCxnSpPr>
            <a:cxnSpLocks/>
          </p:cNvCxnSpPr>
          <p:nvPr/>
        </p:nvCxnSpPr>
        <p:spPr>
          <a:xfrm rot="5400000">
            <a:off x="18675833" y="6371516"/>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27" name="TextBox 126">
            <a:extLst>
              <a:ext uri="{FF2B5EF4-FFF2-40B4-BE49-F238E27FC236}">
                <a16:creationId xmlns:a16="http://schemas.microsoft.com/office/drawing/2014/main" id="{A9485DEC-3BFE-A06D-A75D-9A1DA7F5C1B4}"/>
              </a:ext>
            </a:extLst>
          </p:cNvPr>
          <p:cNvSpPr txBox="1"/>
          <p:nvPr/>
        </p:nvSpPr>
        <p:spPr>
          <a:xfrm>
            <a:off x="19597737" y="6687692"/>
            <a:ext cx="734205"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11480" rtl="0" fontAlgn="auto" latinLnBrk="0" hangingPunct="0">
              <a:lnSpc>
                <a:spcPct val="100000"/>
              </a:lnSpc>
              <a:spcBef>
                <a:spcPts val="0"/>
              </a:spcBef>
              <a:spcAft>
                <a:spcPts val="0"/>
              </a:spcAft>
              <a:buClrTx/>
              <a:buSzTx/>
              <a:buFontTx/>
              <a:buNone/>
              <a:tabLst/>
            </a:pPr>
            <a:r>
              <a:rPr lang="en-GB" sz="2400" dirty="0">
                <a:solidFill>
                  <a:srgbClr val="000000"/>
                </a:solidFill>
              </a:rPr>
              <a:t>B</a:t>
            </a: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ugs</a:t>
            </a:r>
            <a:endParaRPr kumimoji="0" lang="en-US" sz="16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cxnSp>
        <p:nvCxnSpPr>
          <p:cNvPr id="128" name="Straight Arrow Connector 127">
            <a:extLst>
              <a:ext uri="{FF2B5EF4-FFF2-40B4-BE49-F238E27FC236}">
                <a16:creationId xmlns:a16="http://schemas.microsoft.com/office/drawing/2014/main" id="{BACC634B-29F7-AF1E-0C62-F92CE26603EB}"/>
              </a:ext>
            </a:extLst>
          </p:cNvPr>
          <p:cNvCxnSpPr>
            <a:cxnSpLocks/>
          </p:cNvCxnSpPr>
          <p:nvPr/>
        </p:nvCxnSpPr>
        <p:spPr>
          <a:xfrm>
            <a:off x="19556617" y="7186102"/>
            <a:ext cx="1203434" cy="0"/>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29" name="Straight Arrow Connector 128">
            <a:extLst>
              <a:ext uri="{FF2B5EF4-FFF2-40B4-BE49-F238E27FC236}">
                <a16:creationId xmlns:a16="http://schemas.microsoft.com/office/drawing/2014/main" id="{3E2D8E60-7F06-37B7-1E44-21042A6B7A66}"/>
              </a:ext>
            </a:extLst>
          </p:cNvPr>
          <p:cNvCxnSpPr>
            <a:cxnSpLocks/>
          </p:cNvCxnSpPr>
          <p:nvPr/>
        </p:nvCxnSpPr>
        <p:spPr>
          <a:xfrm>
            <a:off x="13580840" y="5412718"/>
            <a:ext cx="0" cy="1192303"/>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32" name="Straight Arrow Connector 131">
            <a:extLst>
              <a:ext uri="{FF2B5EF4-FFF2-40B4-BE49-F238E27FC236}">
                <a16:creationId xmlns:a16="http://schemas.microsoft.com/office/drawing/2014/main" id="{C52CBA59-4CC9-CB37-081F-48CF2A6995A7}"/>
              </a:ext>
            </a:extLst>
          </p:cNvPr>
          <p:cNvCxnSpPr>
            <a:cxnSpLocks/>
          </p:cNvCxnSpPr>
          <p:nvPr/>
        </p:nvCxnSpPr>
        <p:spPr>
          <a:xfrm>
            <a:off x="14905076" y="7232389"/>
            <a:ext cx="1103795"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49" name="Rectangle 148">
            <a:extLst>
              <a:ext uri="{FF2B5EF4-FFF2-40B4-BE49-F238E27FC236}">
                <a16:creationId xmlns:a16="http://schemas.microsoft.com/office/drawing/2014/main" id="{DDDBAF2D-25F4-3C73-8B5E-254C258694ED}"/>
              </a:ext>
            </a:extLst>
          </p:cNvPr>
          <p:cNvSpPr/>
          <p:nvPr/>
        </p:nvSpPr>
        <p:spPr>
          <a:xfrm>
            <a:off x="13359556" y="10335589"/>
            <a:ext cx="6221283" cy="2200908"/>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1148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endParaRPr>
          </a:p>
        </p:txBody>
      </p:sp>
      <p:sp>
        <p:nvSpPr>
          <p:cNvPr id="150" name="TextBox 149">
            <a:extLst>
              <a:ext uri="{FF2B5EF4-FFF2-40B4-BE49-F238E27FC236}">
                <a16:creationId xmlns:a16="http://schemas.microsoft.com/office/drawing/2014/main" id="{BF6E570E-3928-C267-7CBD-61856560675D}"/>
              </a:ext>
            </a:extLst>
          </p:cNvPr>
          <p:cNvSpPr txBox="1"/>
          <p:nvPr/>
        </p:nvSpPr>
        <p:spPr>
          <a:xfrm>
            <a:off x="11668916" y="10571676"/>
            <a:ext cx="1204435"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CP seeds</a:t>
            </a:r>
            <a:endParaRPr kumimoji="0" lang="en-US" sz="16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cxnSp>
        <p:nvCxnSpPr>
          <p:cNvPr id="151" name="Straight Arrow Connector 150">
            <a:extLst>
              <a:ext uri="{FF2B5EF4-FFF2-40B4-BE49-F238E27FC236}">
                <a16:creationId xmlns:a16="http://schemas.microsoft.com/office/drawing/2014/main" id="{128210F5-F60B-B0A7-1A18-3DB002C75D6B}"/>
              </a:ext>
            </a:extLst>
          </p:cNvPr>
          <p:cNvCxnSpPr>
            <a:cxnSpLocks/>
          </p:cNvCxnSpPr>
          <p:nvPr/>
        </p:nvCxnSpPr>
        <p:spPr>
          <a:xfrm flipV="1">
            <a:off x="11629092" y="11061089"/>
            <a:ext cx="1730463" cy="7335"/>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54" name="Straight Arrow Connector 153">
            <a:extLst>
              <a:ext uri="{FF2B5EF4-FFF2-40B4-BE49-F238E27FC236}">
                <a16:creationId xmlns:a16="http://schemas.microsoft.com/office/drawing/2014/main" id="{F8C4345B-9BA3-510E-0574-912899E71A87}"/>
              </a:ext>
            </a:extLst>
          </p:cNvPr>
          <p:cNvCxnSpPr>
            <a:cxnSpLocks/>
          </p:cNvCxnSpPr>
          <p:nvPr/>
        </p:nvCxnSpPr>
        <p:spPr>
          <a:xfrm>
            <a:off x="13414388" y="11033336"/>
            <a:ext cx="500699"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56" name="Rectangle 155">
            <a:extLst>
              <a:ext uri="{FF2B5EF4-FFF2-40B4-BE49-F238E27FC236}">
                <a16:creationId xmlns:a16="http://schemas.microsoft.com/office/drawing/2014/main" id="{4465670A-FB04-5C7A-9980-B912C2963DB6}"/>
              </a:ext>
            </a:extLst>
          </p:cNvPr>
          <p:cNvSpPr/>
          <p:nvPr/>
        </p:nvSpPr>
        <p:spPr>
          <a:xfrm>
            <a:off x="13942078" y="10579699"/>
            <a:ext cx="1355888" cy="830995"/>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Solve by solver 1</a:t>
            </a:r>
            <a:endParaRPr kumimoji="0" lang="en-US" sz="24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sp>
        <p:nvSpPr>
          <p:cNvPr id="158" name="Rectangle 157">
            <a:extLst>
              <a:ext uri="{FF2B5EF4-FFF2-40B4-BE49-F238E27FC236}">
                <a16:creationId xmlns:a16="http://schemas.microsoft.com/office/drawing/2014/main" id="{D0767883-13FB-1009-6246-E15A15E397B8}"/>
              </a:ext>
            </a:extLst>
          </p:cNvPr>
          <p:cNvSpPr/>
          <p:nvPr/>
        </p:nvSpPr>
        <p:spPr>
          <a:xfrm>
            <a:off x="15991169" y="10513814"/>
            <a:ext cx="3479163" cy="190304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Compare </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Solution 1 to solution 2 </a:t>
            </a:r>
            <a:r>
              <a:rPr lang="en-GB" sz="2400" dirty="0">
                <a:solidFill>
                  <a:srgbClr val="000000"/>
                </a:solidFill>
              </a:rPr>
              <a:t>and amount of solutions</a:t>
            </a:r>
            <a:endPar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endParaRP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crashed? </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hanging?</a:t>
            </a:r>
            <a:endParaRPr kumimoji="0" lang="en-US" sz="24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sp>
        <p:nvSpPr>
          <p:cNvPr id="160" name="TextBox 159">
            <a:extLst>
              <a:ext uri="{FF2B5EF4-FFF2-40B4-BE49-F238E27FC236}">
                <a16:creationId xmlns:a16="http://schemas.microsoft.com/office/drawing/2014/main" id="{05C5F226-AAD3-A70B-5AB6-5EF9981661A3}"/>
              </a:ext>
            </a:extLst>
          </p:cNvPr>
          <p:cNvSpPr txBox="1"/>
          <p:nvPr/>
        </p:nvSpPr>
        <p:spPr>
          <a:xfrm>
            <a:off x="19597738" y="11194708"/>
            <a:ext cx="734205"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11480" rtl="0" fontAlgn="auto" latinLnBrk="0" hangingPunct="0">
              <a:lnSpc>
                <a:spcPct val="100000"/>
              </a:lnSpc>
              <a:spcBef>
                <a:spcPts val="0"/>
              </a:spcBef>
              <a:spcAft>
                <a:spcPts val="0"/>
              </a:spcAft>
              <a:buClrTx/>
              <a:buSzTx/>
              <a:buFontTx/>
              <a:buNone/>
              <a:tabLst/>
            </a:pPr>
            <a:r>
              <a:rPr lang="en-GB" sz="2400" dirty="0">
                <a:solidFill>
                  <a:srgbClr val="000000"/>
                </a:solidFill>
              </a:rPr>
              <a:t>B</a:t>
            </a: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ugs</a:t>
            </a:r>
            <a:endParaRPr kumimoji="0" lang="en-US" sz="16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cxnSp>
        <p:nvCxnSpPr>
          <p:cNvPr id="161" name="Straight Arrow Connector 160">
            <a:extLst>
              <a:ext uri="{FF2B5EF4-FFF2-40B4-BE49-F238E27FC236}">
                <a16:creationId xmlns:a16="http://schemas.microsoft.com/office/drawing/2014/main" id="{0D5335B1-2C9D-ED13-56F9-B85EFDD5F4CE}"/>
              </a:ext>
            </a:extLst>
          </p:cNvPr>
          <p:cNvCxnSpPr>
            <a:cxnSpLocks/>
          </p:cNvCxnSpPr>
          <p:nvPr/>
        </p:nvCxnSpPr>
        <p:spPr>
          <a:xfrm>
            <a:off x="19556618" y="11693118"/>
            <a:ext cx="1203434" cy="0"/>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62" name="Straight Arrow Connector 161">
            <a:extLst>
              <a:ext uri="{FF2B5EF4-FFF2-40B4-BE49-F238E27FC236}">
                <a16:creationId xmlns:a16="http://schemas.microsoft.com/office/drawing/2014/main" id="{17B5D1CE-B30C-CEE2-2B49-0CE98EAD7DE4}"/>
              </a:ext>
            </a:extLst>
          </p:cNvPr>
          <p:cNvCxnSpPr>
            <a:cxnSpLocks/>
          </p:cNvCxnSpPr>
          <p:nvPr/>
        </p:nvCxnSpPr>
        <p:spPr>
          <a:xfrm>
            <a:off x="13580840" y="11068424"/>
            <a:ext cx="0" cy="849991"/>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63" name="Straight Arrow Connector 162">
            <a:extLst>
              <a:ext uri="{FF2B5EF4-FFF2-40B4-BE49-F238E27FC236}">
                <a16:creationId xmlns:a16="http://schemas.microsoft.com/office/drawing/2014/main" id="{66DF961F-8AB1-D8BF-94DD-C1093A6FBC01}"/>
              </a:ext>
            </a:extLst>
          </p:cNvPr>
          <p:cNvCxnSpPr>
            <a:cxnSpLocks/>
          </p:cNvCxnSpPr>
          <p:nvPr/>
        </p:nvCxnSpPr>
        <p:spPr>
          <a:xfrm>
            <a:off x="15316434" y="11961341"/>
            <a:ext cx="710905"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67" name="Straight Arrow Connector 166">
            <a:extLst>
              <a:ext uri="{FF2B5EF4-FFF2-40B4-BE49-F238E27FC236}">
                <a16:creationId xmlns:a16="http://schemas.microsoft.com/office/drawing/2014/main" id="{D74FC3AF-FFEF-19BB-1B2A-16B7BC6C165E}"/>
              </a:ext>
            </a:extLst>
          </p:cNvPr>
          <p:cNvCxnSpPr>
            <a:cxnSpLocks/>
          </p:cNvCxnSpPr>
          <p:nvPr/>
        </p:nvCxnSpPr>
        <p:spPr>
          <a:xfrm>
            <a:off x="13599308" y="11940483"/>
            <a:ext cx="334247" cy="20858"/>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68" name="Rectangle 167">
            <a:extLst>
              <a:ext uri="{FF2B5EF4-FFF2-40B4-BE49-F238E27FC236}">
                <a16:creationId xmlns:a16="http://schemas.microsoft.com/office/drawing/2014/main" id="{EAE667FC-F35D-96F3-E4E0-DDE5A255C621}"/>
              </a:ext>
            </a:extLst>
          </p:cNvPr>
          <p:cNvSpPr/>
          <p:nvPr/>
        </p:nvSpPr>
        <p:spPr>
          <a:xfrm>
            <a:off x="13960546" y="11507704"/>
            <a:ext cx="1355888" cy="830995"/>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Solve by solver 2</a:t>
            </a:r>
            <a:endParaRPr kumimoji="0" lang="en-US" sz="24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cxnSp>
        <p:nvCxnSpPr>
          <p:cNvPr id="171" name="Straight Arrow Connector 170">
            <a:extLst>
              <a:ext uri="{FF2B5EF4-FFF2-40B4-BE49-F238E27FC236}">
                <a16:creationId xmlns:a16="http://schemas.microsoft.com/office/drawing/2014/main" id="{92DB7DE6-C68C-9045-1899-F5CCA7698B59}"/>
              </a:ext>
            </a:extLst>
          </p:cNvPr>
          <p:cNvCxnSpPr>
            <a:cxnSpLocks/>
          </p:cNvCxnSpPr>
          <p:nvPr/>
        </p:nvCxnSpPr>
        <p:spPr>
          <a:xfrm>
            <a:off x="15297966" y="11033336"/>
            <a:ext cx="710905"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aphicFrame>
        <p:nvGraphicFramePr>
          <p:cNvPr id="172" name="Table 171">
            <a:extLst>
              <a:ext uri="{FF2B5EF4-FFF2-40B4-BE49-F238E27FC236}">
                <a16:creationId xmlns:a16="http://schemas.microsoft.com/office/drawing/2014/main" id="{23155F4C-ABDF-BA7A-511D-4BCB542CEA97}"/>
              </a:ext>
            </a:extLst>
          </p:cNvPr>
          <p:cNvGraphicFramePr>
            <a:graphicFrameLocks noGrp="1"/>
          </p:cNvGraphicFramePr>
          <p:nvPr>
            <p:extLst>
              <p:ext uri="{D42A27DB-BD31-4B8C-83A1-F6EECF244321}">
                <p14:modId xmlns:p14="http://schemas.microsoft.com/office/powerpoint/2010/main" val="4036583298"/>
              </p:ext>
            </p:extLst>
          </p:nvPr>
        </p:nvGraphicFramePr>
        <p:xfrm>
          <a:off x="10945733" y="15665463"/>
          <a:ext cx="10478610" cy="5109930"/>
        </p:xfrm>
        <a:graphic>
          <a:graphicData uri="http://schemas.openxmlformats.org/drawingml/2006/table">
            <a:tbl>
              <a:tblPr bandRow="1">
                <a:tableStyleId>{5C22544A-7EE6-4342-B048-85BDC9FD1C3A}</a:tableStyleId>
              </a:tblPr>
              <a:tblGrid>
                <a:gridCol w="1424625">
                  <a:extLst>
                    <a:ext uri="{9D8B030D-6E8A-4147-A177-3AD203B41FA5}">
                      <a16:colId xmlns:a16="http://schemas.microsoft.com/office/drawing/2014/main" val="1812985436"/>
                    </a:ext>
                  </a:extLst>
                </a:gridCol>
                <a:gridCol w="1515009">
                  <a:extLst>
                    <a:ext uri="{9D8B030D-6E8A-4147-A177-3AD203B41FA5}">
                      <a16:colId xmlns:a16="http://schemas.microsoft.com/office/drawing/2014/main" val="232988425"/>
                    </a:ext>
                  </a:extLst>
                </a:gridCol>
                <a:gridCol w="1695367">
                  <a:extLst>
                    <a:ext uri="{9D8B030D-6E8A-4147-A177-3AD203B41FA5}">
                      <a16:colId xmlns:a16="http://schemas.microsoft.com/office/drawing/2014/main" val="657530299"/>
                    </a:ext>
                  </a:extLst>
                </a:gridCol>
                <a:gridCol w="1161430">
                  <a:extLst>
                    <a:ext uri="{9D8B030D-6E8A-4147-A177-3AD203B41FA5}">
                      <a16:colId xmlns:a16="http://schemas.microsoft.com/office/drawing/2014/main" val="1596028876"/>
                    </a:ext>
                  </a:extLst>
                </a:gridCol>
                <a:gridCol w="1640136">
                  <a:extLst>
                    <a:ext uri="{9D8B030D-6E8A-4147-A177-3AD203B41FA5}">
                      <a16:colId xmlns:a16="http://schemas.microsoft.com/office/drawing/2014/main" val="2350317185"/>
                    </a:ext>
                  </a:extLst>
                </a:gridCol>
                <a:gridCol w="1766905">
                  <a:extLst>
                    <a:ext uri="{9D8B030D-6E8A-4147-A177-3AD203B41FA5}">
                      <a16:colId xmlns:a16="http://schemas.microsoft.com/office/drawing/2014/main" val="4288953535"/>
                    </a:ext>
                  </a:extLst>
                </a:gridCol>
                <a:gridCol w="1275138">
                  <a:extLst>
                    <a:ext uri="{9D8B030D-6E8A-4147-A177-3AD203B41FA5}">
                      <a16:colId xmlns:a16="http://schemas.microsoft.com/office/drawing/2014/main" val="2723608080"/>
                    </a:ext>
                  </a:extLst>
                </a:gridCol>
              </a:tblGrid>
              <a:tr h="676686">
                <a:tc>
                  <a:txBody>
                    <a:bodyPr/>
                    <a:lstStyle/>
                    <a:p>
                      <a:pPr algn="ctr" fontAlgn="b"/>
                      <a:r>
                        <a:rPr lang="en-GB" sz="1400" b="1" i="0" u="none" strike="noStrike" dirty="0">
                          <a:solidFill>
                            <a:srgbClr val="000000"/>
                          </a:solidFill>
                          <a:effectLst/>
                          <a:latin typeface="Calibri" panose="020F0502020204030204" pitchFamily="34" charset="0"/>
                        </a:rPr>
                        <a:t>Location of bug within CPMpy</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GB" sz="1400" b="1" u="none" strike="noStrike" dirty="0">
                          <a:effectLst/>
                        </a:rPr>
                        <a:t>Crash, wrongly (un)sat or wrong nr of Solutions</a:t>
                      </a:r>
                      <a:endParaRPr lang="en-GB"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solver independent Bug</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OR-Tools</a:t>
                      </a:r>
                      <a:br>
                        <a:rPr lang="en-US" sz="1400" b="1" u="none" strike="noStrike" dirty="0">
                          <a:effectLst/>
                        </a:rPr>
                      </a:br>
                      <a:r>
                        <a:rPr lang="en-US" sz="1400" b="1" u="none" strike="noStrike" dirty="0">
                          <a:effectLst/>
                        </a:rPr>
                        <a:t>solver</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Gurobi</a:t>
                      </a:r>
                      <a:br>
                        <a:rPr lang="en-US" sz="1400" b="1" u="none" strike="noStrike" dirty="0">
                          <a:effectLst/>
                        </a:rPr>
                      </a:br>
                      <a:r>
                        <a:rPr lang="en-US" sz="1400" b="1" u="none" strike="noStrike" dirty="0">
                          <a:effectLst/>
                        </a:rPr>
                        <a:t>solver</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MiniZinc subsolvers</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err="1">
                          <a:effectLst/>
                        </a:rPr>
                        <a:t>Pysat</a:t>
                      </a:r>
                      <a:r>
                        <a:rPr lang="en-US" sz="1400" b="1" u="none" strike="noStrike" dirty="0">
                          <a:effectLst/>
                        </a:rPr>
                        <a:t> subsolvers</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0337783"/>
                  </a:ext>
                </a:extLst>
              </a:tr>
              <a:tr h="232177">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400" u="none" strike="noStrike" dirty="0">
                          <a:solidFill>
                            <a:srgbClr val="765B16"/>
                          </a:solidFill>
                          <a:effectLst/>
                        </a:rPr>
                        <a:t>Diff</a:t>
                      </a:r>
                      <a:endParaRPr lang="en-US" sz="1400" b="0" i="0" u="none" strike="noStrike" dirty="0">
                        <a:solidFill>
                          <a:srgbClr val="765B16"/>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49997037"/>
                  </a:ext>
                </a:extLst>
              </a:tr>
              <a:tr h="232177">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UNSATISFIABLE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9333071"/>
                  </a:ext>
                </a:extLst>
              </a:tr>
              <a:tr h="232177">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2732990"/>
                  </a:ext>
                </a:extLst>
              </a:tr>
              <a:tr h="232177">
                <a:tc>
                  <a:txBody>
                    <a:bodyPr/>
                    <a:lstStyle/>
                    <a:p>
                      <a:pPr algn="l" fontAlgn="b"/>
                      <a:r>
                        <a:rPr lang="en-US" sz="1200" u="none" strike="noStrike">
                          <a:effectLst/>
                        </a:rPr>
                        <a:t>Solver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5611804"/>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7876313"/>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8259850"/>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43088254"/>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Wrong Nr of sol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7842169"/>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65321624"/>
                  </a:ext>
                </a:extLst>
              </a:tr>
              <a:tr h="233264">
                <a:tc>
                  <a:txBody>
                    <a:bodyPr/>
                    <a:lstStyle/>
                    <a:p>
                      <a:pPr algn="l" fontAlgn="b"/>
                      <a:r>
                        <a:rPr lang="en-US" sz="1200" u="none" strike="noStrike" dirty="0">
                          <a:effectLst/>
                        </a:rPr>
                        <a:t>Solver Interface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3939138"/>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0454573"/>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5818240"/>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endParaRPr lang="en-US" sz="1400" b="0" i="0" u="none" strike="noStrike" dirty="0">
                        <a:solidFill>
                          <a:srgbClr val="0070C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endParaRPr lang="en-US" sz="1400" b="0" i="0" u="none" strike="noStrike" dirty="0">
                        <a:solidFill>
                          <a:srgbClr val="0070C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8641568"/>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43161819"/>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0547431"/>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0500012"/>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r>
                        <a:rPr lang="en-US" sz="1400" u="none" strike="noStrike" dirty="0">
                          <a:effectLst/>
                        </a:rPr>
                        <a:t>, </a:t>
                      </a:r>
                      <a:r>
                        <a:rPr lang="en-US" sz="1400" u="none" strike="noStrike" dirty="0">
                          <a:solidFill>
                            <a:srgbClr val="765B16"/>
                          </a:solidFill>
                          <a:effectLst/>
                        </a:rPr>
                        <a:t>Diff</a:t>
                      </a:r>
                      <a:endParaRPr lang="en-US" sz="1400" b="0" i="0" u="none" strike="noStrike" dirty="0">
                        <a:solidFill>
                          <a:srgbClr val="765B16"/>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1539315"/>
                  </a:ext>
                </a:extLst>
              </a:tr>
              <a:tr h="252971">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1060002"/>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(UN)SATISFIABLE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41540367"/>
                  </a:ext>
                </a:extLst>
              </a:tr>
            </a:tbl>
          </a:graphicData>
        </a:graphic>
      </p:graphicFrame>
      <p:sp>
        <p:nvSpPr>
          <p:cNvPr id="226" name="Line">
            <a:extLst>
              <a:ext uri="{FF2B5EF4-FFF2-40B4-BE49-F238E27FC236}">
                <a16:creationId xmlns:a16="http://schemas.microsoft.com/office/drawing/2014/main" id="{5C1530A3-8890-AB57-B441-ADCDD75C52F0}"/>
              </a:ext>
            </a:extLst>
          </p:cNvPr>
          <p:cNvSpPr/>
          <p:nvPr/>
        </p:nvSpPr>
        <p:spPr>
          <a:xfrm>
            <a:off x="-78885" y="26260566"/>
            <a:ext cx="21383631" cy="3"/>
          </a:xfrm>
          <a:prstGeom prst="line">
            <a:avLst/>
          </a:prstGeom>
          <a:ln w="25400">
            <a:solidFill>
              <a:schemeClr val="accent1"/>
            </a:solidFill>
          </a:ln>
          <a:effectLst>
            <a:outerShdw blurRad="38100" dist="20000" dir="5400000" rotWithShape="0">
              <a:srgbClr val="000000">
                <a:alpha val="38000"/>
              </a:srgbClr>
            </a:outerShdw>
          </a:effectLst>
        </p:spPr>
        <p:txBody>
          <a:bodyPr lIns="129377" rIns="129377"/>
          <a:lstStyle/>
          <a:p>
            <a:endParaRPr lang="en-US" sz="12825"/>
          </a:p>
        </p:txBody>
      </p:sp>
      <p:pic>
        <p:nvPicPr>
          <p:cNvPr id="229" name="Picture 228">
            <a:extLst>
              <a:ext uri="{FF2B5EF4-FFF2-40B4-BE49-F238E27FC236}">
                <a16:creationId xmlns:a16="http://schemas.microsoft.com/office/drawing/2014/main" id="{DFAEB716-D2C7-9EF6-86F0-EA2C53A9B6C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0680" y="29791885"/>
            <a:ext cx="645307" cy="645307"/>
          </a:xfrm>
          <a:prstGeom prst="rect">
            <a:avLst/>
          </a:prstGeom>
        </p:spPr>
      </p:pic>
      <p:sp>
        <p:nvSpPr>
          <p:cNvPr id="231" name="TextBox 230">
            <a:extLst>
              <a:ext uri="{FF2B5EF4-FFF2-40B4-BE49-F238E27FC236}">
                <a16:creationId xmlns:a16="http://schemas.microsoft.com/office/drawing/2014/main" id="{377A16EA-ED4A-2611-C422-4AEBA56B73EF}"/>
              </a:ext>
            </a:extLst>
          </p:cNvPr>
          <p:cNvSpPr txBox="1"/>
          <p:nvPr/>
        </p:nvSpPr>
        <p:spPr>
          <a:xfrm>
            <a:off x="504627" y="26554923"/>
            <a:ext cx="9944365" cy="36009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Acknowledgements</a:t>
            </a:r>
            <a:endPar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marL="0" marR="0" indent="0" algn="l" defTabSz="411480" rtl="0" fontAlgn="auto" latinLnBrk="0" hangingPunct="0">
              <a:lnSpc>
                <a:spcPct val="100000"/>
              </a:lnSpc>
              <a:spcBef>
                <a:spcPts val="0"/>
              </a:spcBef>
              <a:spcAft>
                <a:spcPts val="0"/>
              </a:spcAft>
              <a:buClrTx/>
              <a:buSzTx/>
              <a:buFontTx/>
              <a:buNone/>
              <a:tabLst/>
            </a:pPr>
            <a:endParaRPr lang="en-GB" sz="2000" dirty="0">
              <a:solidFill>
                <a:srgbClr val="000000"/>
              </a:solidFill>
              <a:effectLst/>
              <a:latin typeface="Arial" panose="020B0604020202020204" pitchFamily="34" charset="0"/>
              <a:cs typeface="Arial" panose="020B0604020202020204" pitchFamily="34" charset="0"/>
            </a:endParaRPr>
          </a:p>
          <a:p>
            <a:pPr marL="0" marR="0" indent="0" algn="l" defTabSz="411480" rtl="0" fontAlgn="auto" latinLnBrk="0" hangingPunct="0">
              <a:lnSpc>
                <a:spcPct val="100000"/>
              </a:lnSpc>
              <a:spcBef>
                <a:spcPts val="0"/>
              </a:spcBef>
              <a:spcAft>
                <a:spcPts val="0"/>
              </a:spcAft>
              <a:buClrTx/>
              <a:buSzTx/>
              <a:buFontTx/>
              <a:buNone/>
              <a:tabLst/>
            </a:pPr>
            <a:r>
              <a:rPr lang="en-GB" sz="2000" dirty="0">
                <a:effectLst/>
                <a:latin typeface="Arial" panose="020B0604020202020204" pitchFamily="34" charset="0"/>
              </a:rPr>
              <a:t>	Firstly, I would like to thank professor dr. Tias Guns for the guidance and the</a:t>
            </a:r>
            <a:br>
              <a:rPr lang="en-GB" sz="2000" dirty="0"/>
            </a:br>
            <a:r>
              <a:rPr lang="en-GB" sz="2000" dirty="0"/>
              <a:t>	</a:t>
            </a:r>
            <a:r>
              <a:rPr lang="en-GB" sz="2000" dirty="0">
                <a:effectLst/>
                <a:latin typeface="Arial" panose="020B0604020202020204" pitchFamily="34" charset="0"/>
              </a:rPr>
              <a:t>proposal of this fascinating topic, ir. Ignace Bleukx for answering many questions,</a:t>
            </a:r>
            <a:br>
              <a:rPr lang="en-GB" sz="2000" dirty="0"/>
            </a:br>
            <a:r>
              <a:rPr lang="en-GB" sz="2000" dirty="0"/>
              <a:t>	</a:t>
            </a:r>
            <a:r>
              <a:rPr lang="en-GB" sz="2000" dirty="0">
                <a:effectLst/>
                <a:latin typeface="Arial" panose="020B0604020202020204" pitchFamily="34" charset="0"/>
              </a:rPr>
              <a:t>intensive thesis meetings, proofreading and the cleverness for coming up with the</a:t>
            </a:r>
            <a:br>
              <a:rPr lang="en-GB" sz="2000" dirty="0"/>
            </a:br>
            <a:r>
              <a:rPr lang="en-GB" sz="2000" dirty="0"/>
              <a:t>	</a:t>
            </a:r>
            <a:r>
              <a:rPr lang="en-GB" sz="2000" dirty="0">
                <a:effectLst/>
                <a:latin typeface="Arial" panose="020B0604020202020204" pitchFamily="34" charset="0"/>
              </a:rPr>
              <a:t>name of CTORM, dr. ir. Jo Devriendt for finding bugs within our bug finder, the</a:t>
            </a:r>
            <a:br>
              <a:rPr lang="en-GB" sz="2000" dirty="0"/>
            </a:br>
            <a:r>
              <a:rPr lang="en-GB" sz="2000" dirty="0"/>
              <a:t>	</a:t>
            </a:r>
            <a:r>
              <a:rPr lang="en-GB" sz="2000" dirty="0">
                <a:effectLst/>
                <a:latin typeface="Arial" panose="020B0604020202020204" pitchFamily="34" charset="0"/>
              </a:rPr>
              <a:t>rest of the CPMpy-team, Hakan Kjellerstrand for publishing a significant number of</a:t>
            </a:r>
            <a:br>
              <a:rPr lang="en-GB" sz="2000" dirty="0"/>
            </a:br>
            <a:r>
              <a:rPr lang="en-GB" sz="2000" dirty="0"/>
              <a:t>	</a:t>
            </a:r>
            <a:r>
              <a:rPr lang="en-GB" sz="2000" dirty="0">
                <a:effectLst/>
                <a:latin typeface="Arial" panose="020B0604020202020204" pitchFamily="34" charset="0"/>
              </a:rPr>
              <a:t>examples which we used as seeds, friends for proofreading even all the way back 	from industrial engineering on campus De </a:t>
            </a:r>
            <a:r>
              <a:rPr lang="en-GB" sz="2000" dirty="0" err="1">
                <a:effectLst/>
                <a:latin typeface="Arial" panose="020B0604020202020204" pitchFamily="34" charset="0"/>
              </a:rPr>
              <a:t>Nayer</a:t>
            </a:r>
            <a:r>
              <a:rPr lang="en-GB" sz="2000" dirty="0">
                <a:effectLst/>
                <a:latin typeface="Arial" panose="020B0604020202020204" pitchFamily="34" charset="0"/>
              </a:rPr>
              <a:t> like ing. Simon </a:t>
            </a:r>
            <a:r>
              <a:rPr lang="en-GB" sz="2000" dirty="0" err="1">
                <a:effectLst/>
                <a:latin typeface="Arial" panose="020B0604020202020204" pitchFamily="34" charset="0"/>
              </a:rPr>
              <a:t>Vandevelde</a:t>
            </a:r>
            <a:r>
              <a:rPr lang="en-GB" sz="2000" dirty="0">
                <a:effectLst/>
                <a:latin typeface="Arial" panose="020B0604020202020204" pitchFamily="34" charset="0"/>
              </a:rPr>
              <a:t>. 	Finally, I would like to thank my family for the support during my further studies.</a:t>
            </a:r>
          </a:p>
          <a:p>
            <a:pPr marL="0" marR="0" indent="0" algn="r" defTabSz="411480" rtl="0" fontAlgn="auto" latinLnBrk="0" hangingPunct="0">
              <a:lnSpc>
                <a:spcPct val="100000"/>
              </a:lnSpc>
              <a:spcBef>
                <a:spcPts val="0"/>
              </a:spcBef>
              <a:spcAft>
                <a:spcPts val="0"/>
              </a:spcAft>
              <a:buClrTx/>
              <a:buSzTx/>
              <a:buFontTx/>
              <a:buNone/>
              <a:tabLst/>
            </a:pPr>
            <a:r>
              <a:rPr lang="en-GB" sz="2000" i="1" dirty="0">
                <a:solidFill>
                  <a:srgbClr val="000000"/>
                </a:solidFill>
                <a:latin typeface="Arial" panose="020B0604020202020204" pitchFamily="34" charset="0"/>
                <a:cs typeface="Arial" panose="020B0604020202020204" pitchFamily="34" charset="0"/>
              </a:rPr>
              <a:t>- ing. Ruben Kindt</a:t>
            </a:r>
            <a:endParaRPr lang="en-GB" sz="2000" i="1" dirty="0">
              <a:solidFill>
                <a:srgbClr val="000000"/>
              </a:solidFill>
              <a:effectLst/>
              <a:latin typeface="Arial" panose="020B0604020202020204" pitchFamily="34" charset="0"/>
              <a:cs typeface="Arial" panose="020B0604020202020204" pitchFamily="34" charset="0"/>
            </a:endParaRPr>
          </a:p>
        </p:txBody>
      </p:sp>
      <p:sp>
        <p:nvSpPr>
          <p:cNvPr id="232" name="TextBox 231">
            <a:extLst>
              <a:ext uri="{FF2B5EF4-FFF2-40B4-BE49-F238E27FC236}">
                <a16:creationId xmlns:a16="http://schemas.microsoft.com/office/drawing/2014/main" id="{0258F6E3-DB83-22F3-8645-D87DCCAFA604}"/>
              </a:ext>
            </a:extLst>
          </p:cNvPr>
          <p:cNvSpPr txBox="1"/>
          <p:nvPr/>
        </p:nvSpPr>
        <p:spPr>
          <a:xfrm>
            <a:off x="10765646" y="26595688"/>
            <a:ext cx="10396579" cy="32932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References</a:t>
            </a:r>
            <a:endPar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marL="0" marR="0" indent="0" algn="l" defTabSz="41148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	</a:t>
            </a:r>
            <a:r>
              <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[1] Muhammad Numair Mansur et al. “Detecting critical bugs in SMT solvers using 	</a:t>
            </a:r>
            <a:r>
              <a:rPr kumimoji="0" lang="en-US" sz="2000" b="0" i="0" u="none" strike="noStrike" cap="none" spc="0" normalizeH="0" baseline="0" dirty="0" err="1">
                <a:ln>
                  <a:noFill/>
                </a:ln>
                <a:solidFill>
                  <a:srgbClr val="000000"/>
                </a:solidFill>
                <a:effectLst/>
                <a:uFillTx/>
                <a:latin typeface="Arial" panose="020B0604020202020204" pitchFamily="34" charset="0"/>
                <a:cs typeface="Arial" panose="020B0604020202020204" pitchFamily="34" charset="0"/>
                <a:sym typeface="Gill Sans Nova"/>
              </a:rPr>
              <a:t>blackbox</a:t>
            </a:r>
            <a:r>
              <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 mutational fuzzing”. In: Proceedings of the 28th ACM Joint Meeting on 	European Software Engineering Conference and Symposium on the Foundations of 	Software Engineering. 2020, pp. 701–712.</a:t>
            </a:r>
          </a:p>
          <a:p>
            <a:pPr marL="0" marR="0" indent="0" algn="l" defTabSz="41148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	</a:t>
            </a:r>
          </a:p>
          <a:p>
            <a:pPr marL="0" marR="0" indent="0" algn="l" defTabSz="411480" rtl="0" fontAlgn="auto" latinLnBrk="0" hangingPunct="0">
              <a:lnSpc>
                <a:spcPct val="100000"/>
              </a:lnSpc>
              <a:spcBef>
                <a:spcPts val="0"/>
              </a:spcBef>
              <a:spcAft>
                <a:spcPts val="0"/>
              </a:spcAft>
              <a:buClrTx/>
              <a:buSzTx/>
              <a:buFontTx/>
              <a:buNone/>
              <a:tabLst/>
            </a:pPr>
            <a:r>
              <a:rPr lang="en-US" sz="2000" dirty="0">
                <a:solidFill>
                  <a:srgbClr val="000000"/>
                </a:solidFill>
                <a:latin typeface="Arial" panose="020B0604020202020204" pitchFamily="34" charset="0"/>
                <a:cs typeface="Arial" panose="020B0604020202020204" pitchFamily="34" charset="0"/>
              </a:rPr>
              <a:t>	</a:t>
            </a:r>
            <a:r>
              <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[2] Peisen Yao et al. “Fuzzing </a:t>
            </a:r>
            <a:r>
              <a:rPr kumimoji="0" lang="en-US" sz="2000" b="0" i="0" u="none" strike="noStrike" cap="none" spc="0" normalizeH="0" baseline="0" dirty="0" err="1">
                <a:ln>
                  <a:noFill/>
                </a:ln>
                <a:solidFill>
                  <a:srgbClr val="000000"/>
                </a:solidFill>
                <a:effectLst/>
                <a:uFillTx/>
                <a:latin typeface="Arial" panose="020B0604020202020204" pitchFamily="34" charset="0"/>
                <a:cs typeface="Arial" panose="020B0604020202020204" pitchFamily="34" charset="0"/>
                <a:sym typeface="Gill Sans Nova"/>
              </a:rPr>
              <a:t>smt</a:t>
            </a:r>
            <a:r>
              <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 solvers via two-dimensional input space exploration”. 	In: Proceedings of the 30th ACM SIGSOFT International Symposium on Software 	Testing and Analysis. 2021, pp. 322–335.</a:t>
            </a:r>
            <a:endParaRPr kumimoji="0" lang="en-US" sz="2000" b="0" i="0" u="none" strike="noStrike" cap="none" spc="0" normalizeH="0" baseline="0" dirty="0">
              <a:ln>
                <a:noFill/>
              </a:ln>
              <a:solidFill>
                <a:srgbClr val="3C3C3B"/>
              </a:solidFill>
              <a:effectLst/>
              <a:uFillTx/>
              <a:latin typeface="Gill Sans Nova"/>
              <a:ea typeface="Gill Sans Nova"/>
              <a:cs typeface="Gill Sans Nova"/>
              <a:sym typeface="Gill Sans Nova"/>
            </a:endParaRPr>
          </a:p>
        </p:txBody>
      </p:sp>
    </p:spTree>
    <p:extLst>
      <p:ext uri="{BB962C8B-B14F-4D97-AF65-F5344CB8AC3E}">
        <p14:creationId xmlns:p14="http://schemas.microsoft.com/office/powerpoint/2010/main" val="1995973802"/>
      </p:ext>
    </p:extLst>
  </p:cSld>
  <p:clrMapOvr>
    <a:masterClrMapping/>
  </p:clrMapOvr>
  <p:transition spd="med"/>
</p:sld>
</file>

<file path=ppt/theme/theme1.xml><?xml version="1.0" encoding="utf-8"?>
<a:theme xmlns:a="http://schemas.openxmlformats.org/drawingml/2006/main" name="VAIOP - Flanders AI Research Program">
  <a:themeElements>
    <a:clrScheme name="VAIOP - Flanders AI Research Program">
      <a:dk1>
        <a:srgbClr val="3C3C3B"/>
      </a:dk1>
      <a:lt1>
        <a:srgbClr val="FFFFFF"/>
      </a:lt1>
      <a:dk2>
        <a:srgbClr val="A7A7A7"/>
      </a:dk2>
      <a:lt2>
        <a:srgbClr val="535353"/>
      </a:lt2>
      <a:accent1>
        <a:srgbClr val="52BDC1"/>
      </a:accent1>
      <a:accent2>
        <a:srgbClr val="3A3A3A"/>
      </a:accent2>
      <a:accent3>
        <a:srgbClr val="3D98BD"/>
      </a:accent3>
      <a:accent4>
        <a:srgbClr val="C778AC"/>
      </a:accent4>
      <a:accent5>
        <a:srgbClr val="99BDE2"/>
      </a:accent5>
      <a:accent6>
        <a:srgbClr val="1582BE"/>
      </a:accent6>
      <a:hlink>
        <a:srgbClr val="0000FF"/>
      </a:hlink>
      <a:folHlink>
        <a:srgbClr val="FF00FF"/>
      </a:folHlink>
    </a:clrScheme>
    <a:fontScheme name="VAIOP - Flanders AI Research Program">
      <a:majorFont>
        <a:latin typeface="Helvetica"/>
        <a:ea typeface="Helvetica"/>
        <a:cs typeface="Helvetica"/>
      </a:majorFont>
      <a:minorFont>
        <a:latin typeface="Gill Sans MT"/>
        <a:ea typeface="Gill Sans MT"/>
        <a:cs typeface="Gill Sans MT"/>
      </a:minorFont>
    </a:fontScheme>
    <a:fmtScheme name="VAIOP - Flanders AI Research Progra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3C3C3B"/>
            </a:solidFill>
            <a:effectLst/>
            <a:uFillTx/>
            <a:latin typeface="Gill Sans Nova"/>
            <a:ea typeface="Gill Sans Nova"/>
            <a:cs typeface="Gill Sans Nova"/>
            <a:sym typeface="Gill Sans Nov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3C3C3B"/>
            </a:solidFill>
            <a:effectLst/>
            <a:uFillTx/>
            <a:latin typeface="Gill Sans Nova"/>
            <a:ea typeface="Gill Sans Nova"/>
            <a:cs typeface="Gill Sans Nova"/>
            <a:sym typeface="Gill Sans Nov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VAIOP - Flanders AI Research Program">
  <a:themeElements>
    <a:clrScheme name="VAIOP - Flanders AI Research Program">
      <a:dk1>
        <a:srgbClr val="000000"/>
      </a:dk1>
      <a:lt1>
        <a:srgbClr val="FFFFFF"/>
      </a:lt1>
      <a:dk2>
        <a:srgbClr val="A7A7A7"/>
      </a:dk2>
      <a:lt2>
        <a:srgbClr val="535353"/>
      </a:lt2>
      <a:accent1>
        <a:srgbClr val="52BDC1"/>
      </a:accent1>
      <a:accent2>
        <a:srgbClr val="3A3A3A"/>
      </a:accent2>
      <a:accent3>
        <a:srgbClr val="3D98BD"/>
      </a:accent3>
      <a:accent4>
        <a:srgbClr val="C778AC"/>
      </a:accent4>
      <a:accent5>
        <a:srgbClr val="99BDE2"/>
      </a:accent5>
      <a:accent6>
        <a:srgbClr val="1582BE"/>
      </a:accent6>
      <a:hlink>
        <a:srgbClr val="0000FF"/>
      </a:hlink>
      <a:folHlink>
        <a:srgbClr val="FF00FF"/>
      </a:folHlink>
    </a:clrScheme>
    <a:fontScheme name="VAIOP - Flanders AI Research Program">
      <a:majorFont>
        <a:latin typeface="Helvetica"/>
        <a:ea typeface="Helvetica"/>
        <a:cs typeface="Helvetica"/>
      </a:majorFont>
      <a:minorFont>
        <a:latin typeface="Gill Sans MT"/>
        <a:ea typeface="Gill Sans MT"/>
        <a:cs typeface="Gill Sans MT"/>
      </a:minorFont>
    </a:fontScheme>
    <a:fmtScheme name="VAIOP - Flanders AI Research Progra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3C3C3B"/>
            </a:solidFill>
            <a:effectLst/>
            <a:uFillTx/>
            <a:latin typeface="Gill Sans Nova"/>
            <a:ea typeface="Gill Sans Nova"/>
            <a:cs typeface="Gill Sans Nova"/>
            <a:sym typeface="Gill Sans Nov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3C3C3B"/>
            </a:solidFill>
            <a:effectLst/>
            <a:uFillTx/>
            <a:latin typeface="Gill Sans Nova"/>
            <a:ea typeface="Gill Sans Nova"/>
            <a:cs typeface="Gill Sans Nova"/>
            <a:sym typeface="Gill Sans Nov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525</TotalTime>
  <Words>1298</Words>
  <Application>Microsoft Office PowerPoint</Application>
  <PresentationFormat>Custom</PresentationFormat>
  <Paragraphs>250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Gill Sans MT</vt:lpstr>
      <vt:lpstr>Gill Sans Nova</vt:lpstr>
      <vt:lpstr>VAIOP - Flanders AI Research Program</vt:lpstr>
      <vt:lpstr>Fuzz Testing of Constraint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poster</dc:title>
  <dc:creator>ruben kindt</dc:creator>
  <cp:lastModifiedBy>ruben kindt</cp:lastModifiedBy>
  <cp:revision>25</cp:revision>
  <dcterms:modified xsi:type="dcterms:W3CDTF">2023-01-06T17:04:14Z</dcterms:modified>
</cp:coreProperties>
</file>