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42"/>
  </p:notesMasterIdLst>
  <p:handoutMasterIdLst>
    <p:handoutMasterId r:id="rId43"/>
  </p:handoutMasterIdLst>
  <p:sldIdLst>
    <p:sldId id="261" r:id="rId3"/>
    <p:sldId id="282" r:id="rId4"/>
    <p:sldId id="283" r:id="rId5"/>
    <p:sldId id="302" r:id="rId6"/>
    <p:sldId id="277" r:id="rId7"/>
    <p:sldId id="284" r:id="rId8"/>
    <p:sldId id="289" r:id="rId9"/>
    <p:sldId id="290" r:id="rId10"/>
    <p:sldId id="285" r:id="rId11"/>
    <p:sldId id="304" r:id="rId12"/>
    <p:sldId id="303" r:id="rId13"/>
    <p:sldId id="286" r:id="rId14"/>
    <p:sldId id="295" r:id="rId15"/>
    <p:sldId id="291" r:id="rId16"/>
    <p:sldId id="298" r:id="rId17"/>
    <p:sldId id="299" r:id="rId18"/>
    <p:sldId id="305" r:id="rId19"/>
    <p:sldId id="297" r:id="rId20"/>
    <p:sldId id="307" r:id="rId21"/>
    <p:sldId id="309" r:id="rId22"/>
    <p:sldId id="308" r:id="rId23"/>
    <p:sldId id="292" r:id="rId24"/>
    <p:sldId id="310" r:id="rId25"/>
    <p:sldId id="294" r:id="rId26"/>
    <p:sldId id="279" r:id="rId27"/>
    <p:sldId id="275" r:id="rId28"/>
    <p:sldId id="274" r:id="rId29"/>
    <p:sldId id="278" r:id="rId30"/>
    <p:sldId id="280" r:id="rId31"/>
    <p:sldId id="270" r:id="rId32"/>
    <p:sldId id="269" r:id="rId33"/>
    <p:sldId id="316" r:id="rId34"/>
    <p:sldId id="315" r:id="rId35"/>
    <p:sldId id="312" r:id="rId36"/>
    <p:sldId id="313" r:id="rId37"/>
    <p:sldId id="311" r:id="rId38"/>
    <p:sldId id="314" r:id="rId39"/>
    <p:sldId id="271" r:id="rId40"/>
    <p:sldId id="317" r:id="rId4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B12"/>
    <a:srgbClr val="765B16"/>
    <a:srgbClr val="00487E"/>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66547" autoAdjust="0"/>
  </p:normalViewPr>
  <p:slideViewPr>
    <p:cSldViewPr snapToGrid="0" snapToObjects="1">
      <p:cViewPr varScale="1">
        <p:scale>
          <a:sx n="74" d="100"/>
          <a:sy n="74" d="100"/>
        </p:scale>
        <p:origin x="1920" y="6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uben\Desktop\Thesis\Masterproef-paper\Milestones\M3%20december%20presentation\graph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uben\Desktop\Thesis\Masterproef-paper\Timesheet.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Type van de bug</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'crash,Unsat'!$A$13:$A$15</c:f>
              <c:strCache>
                <c:ptCount val="3"/>
                <c:pt idx="0">
                  <c:v>crash</c:v>
                </c:pt>
                <c:pt idx="1">
                  <c:v>wrongly (un)satisfiable</c:v>
                </c:pt>
                <c:pt idx="2">
                  <c:v>Wrong nr of sol</c:v>
                </c:pt>
              </c:strCache>
            </c:strRef>
          </c:cat>
          <c:val>
            <c:numRef>
              <c:f>'crash,Unsat'!$B$13:$B$15</c:f>
              <c:numCache>
                <c:formatCode>General</c:formatCode>
                <c:ptCount val="3"/>
                <c:pt idx="0">
                  <c:v>13</c:v>
                </c:pt>
                <c:pt idx="1">
                  <c:v>5</c:v>
                </c:pt>
                <c:pt idx="2">
                  <c:v>1</c:v>
                </c:pt>
              </c:numCache>
            </c:numRef>
          </c:val>
          <c:extLst>
            <c:ext xmlns:c16="http://schemas.microsoft.com/office/drawing/2014/chart" uri="{C3380CC4-5D6E-409C-BE32-E72D297353CC}">
              <c16:uniqueId val="{00000000-99D7-41AC-9448-697BFB89C740}"/>
            </c:ext>
          </c:extLst>
        </c:ser>
        <c:dLbls>
          <c:showLegendKey val="0"/>
          <c:showVal val="0"/>
          <c:showCatName val="0"/>
          <c:showSerName val="0"/>
          <c:showPercent val="0"/>
          <c:showBubbleSize val="0"/>
        </c:dLbls>
        <c:gapWidth val="219"/>
        <c:overlap val="-27"/>
        <c:axId val="678983808"/>
        <c:axId val="678990880"/>
      </c:barChart>
      <c:catAx>
        <c:axId val="67898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90880"/>
        <c:crosses val="autoZero"/>
        <c:auto val="1"/>
        <c:lblAlgn val="ctr"/>
        <c:lblOffset val="100"/>
        <c:noMultiLvlLbl val="0"/>
      </c:catAx>
      <c:valAx>
        <c:axId val="67899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Aantal bugs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838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Techniek per gevonden bug</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technique!$A$11:$A$13</c:f>
              <c:strCache>
                <c:ptCount val="3"/>
                <c:pt idx="0">
                  <c:v>CTORM</c:v>
                </c:pt>
                <c:pt idx="1">
                  <c:v>Metaporphic Testen</c:v>
                </c:pt>
                <c:pt idx="2">
                  <c:v>Differential Testing</c:v>
                </c:pt>
              </c:strCache>
            </c:strRef>
          </c:cat>
          <c:val>
            <c:numRef>
              <c:f>technique!$B$11:$B$13</c:f>
              <c:numCache>
                <c:formatCode>General</c:formatCode>
                <c:ptCount val="3"/>
                <c:pt idx="0">
                  <c:v>10</c:v>
                </c:pt>
                <c:pt idx="1">
                  <c:v>13</c:v>
                </c:pt>
                <c:pt idx="2">
                  <c:v>11</c:v>
                </c:pt>
              </c:numCache>
            </c:numRef>
          </c:val>
          <c:extLst>
            <c:ext xmlns:c16="http://schemas.microsoft.com/office/drawing/2014/chart" uri="{C3380CC4-5D6E-409C-BE32-E72D297353CC}">
              <c16:uniqueId val="{00000000-BBED-4617-8CEE-8920717A3A29}"/>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nl-BE" sz="1600" noProof="0" dirty="0"/>
              <a:t>Locatie van de bugs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'4components'!$A$11:$A$14</c:f>
              <c:strCache>
                <c:ptCount val="4"/>
                <c:pt idx="0">
                  <c:v>Model</c:v>
                </c:pt>
                <c:pt idx="1">
                  <c:v>Transformation</c:v>
                </c:pt>
                <c:pt idx="2">
                  <c:v>Solver Interface</c:v>
                </c:pt>
                <c:pt idx="3">
                  <c:v>Solver</c:v>
                </c:pt>
              </c:strCache>
            </c:strRef>
          </c:cat>
          <c:val>
            <c:numRef>
              <c:f>'4components'!$B$11:$B$14</c:f>
              <c:numCache>
                <c:formatCode>General</c:formatCode>
                <c:ptCount val="4"/>
                <c:pt idx="0">
                  <c:v>3</c:v>
                </c:pt>
                <c:pt idx="1">
                  <c:v>7</c:v>
                </c:pt>
                <c:pt idx="2">
                  <c:v>8</c:v>
                </c:pt>
                <c:pt idx="3">
                  <c:v>1</c:v>
                </c:pt>
              </c:numCache>
            </c:numRef>
          </c:val>
          <c:extLst>
            <c:ext xmlns:c16="http://schemas.microsoft.com/office/drawing/2014/chart" uri="{C3380CC4-5D6E-409C-BE32-E72D297353CC}">
              <c16:uniqueId val="{00000000-C34E-47CD-9A20-8F4D7F936B9F}"/>
            </c:ext>
          </c:extLst>
        </c:ser>
        <c:dLbls>
          <c:showLegendKey val="0"/>
          <c:showVal val="0"/>
          <c:showCatName val="0"/>
          <c:showSerName val="0"/>
          <c:showPercent val="0"/>
          <c:showBubbleSize val="0"/>
        </c:dLbls>
        <c:gapWidth val="219"/>
        <c:overlap val="-27"/>
        <c:axId val="678991296"/>
        <c:axId val="678971328"/>
      </c:barChart>
      <c:catAx>
        <c:axId val="67899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78971328"/>
        <c:crosses val="autoZero"/>
        <c:auto val="1"/>
        <c:lblAlgn val="ctr"/>
        <c:lblOffset val="100"/>
        <c:noMultiLvlLbl val="0"/>
      </c:catAx>
      <c:valAx>
        <c:axId val="67897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Aantal bugs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8991296"/>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1739214234791"/>
          <c:y val="0.17111880046136102"/>
          <c:w val="0.81363149336275065"/>
          <c:h val="0.6419220953782161"/>
        </c:manualLayout>
      </c:layout>
      <c:lineChart>
        <c:grouping val="standard"/>
        <c:varyColors val="0"/>
        <c:ser>
          <c:idx val="1"/>
          <c:order val="0"/>
          <c:tx>
            <c:v>Gepland</c:v>
          </c:tx>
          <c:spPr>
            <a:ln w="28575" cap="rnd">
              <a:solidFill>
                <a:schemeClr val="accent2"/>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Sheet1!$F$4:$F$30</c:f>
              <c:numCache>
                <c:formatCode>General</c:formatCode>
                <c:ptCount val="27"/>
                <c:pt idx="0">
                  <c:v>30</c:v>
                </c:pt>
                <c:pt idx="1">
                  <c:v>50</c:v>
                </c:pt>
                <c:pt idx="2">
                  <c:v>70</c:v>
                </c:pt>
                <c:pt idx="3">
                  <c:v>90</c:v>
                </c:pt>
                <c:pt idx="4">
                  <c:v>105</c:v>
                </c:pt>
                <c:pt idx="5">
                  <c:v>105</c:v>
                </c:pt>
                <c:pt idx="6">
                  <c:v>130</c:v>
                </c:pt>
                <c:pt idx="7">
                  <c:v>160</c:v>
                </c:pt>
                <c:pt idx="8">
                  <c:v>185</c:v>
                </c:pt>
                <c:pt idx="9">
                  <c:v>215</c:v>
                </c:pt>
                <c:pt idx="10">
                  <c:v>255</c:v>
                </c:pt>
                <c:pt idx="11">
                  <c:v>295</c:v>
                </c:pt>
                <c:pt idx="12">
                  <c:v>311</c:v>
                </c:pt>
                <c:pt idx="13">
                  <c:v>327</c:v>
                </c:pt>
                <c:pt idx="14">
                  <c:v>367</c:v>
                </c:pt>
                <c:pt idx="15">
                  <c:v>402</c:v>
                </c:pt>
                <c:pt idx="16">
                  <c:v>437</c:v>
                </c:pt>
                <c:pt idx="17">
                  <c:v>472</c:v>
                </c:pt>
                <c:pt idx="18">
                  <c:v>507</c:v>
                </c:pt>
                <c:pt idx="19">
                  <c:v>542</c:v>
                </c:pt>
                <c:pt idx="20">
                  <c:v>577</c:v>
                </c:pt>
                <c:pt idx="21">
                  <c:v>612</c:v>
                </c:pt>
                <c:pt idx="22">
                  <c:v>647</c:v>
                </c:pt>
                <c:pt idx="23">
                  <c:v>682</c:v>
                </c:pt>
                <c:pt idx="24">
                  <c:v>702</c:v>
                </c:pt>
                <c:pt idx="25">
                  <c:v>722</c:v>
                </c:pt>
              </c:numCache>
            </c:numRef>
          </c:val>
          <c:smooth val="0"/>
          <c:extLst>
            <c:ext xmlns:c16="http://schemas.microsoft.com/office/drawing/2014/chart" uri="{C3380CC4-5D6E-409C-BE32-E72D297353CC}">
              <c16:uniqueId val="{00000000-C4DE-4B90-946E-848F0BD3D8AF}"/>
            </c:ext>
          </c:extLst>
        </c:ser>
        <c:ser>
          <c:idx val="0"/>
          <c:order val="1"/>
          <c:tx>
            <c:v>Reeds gedaan</c:v>
          </c:tx>
          <c:spPr>
            <a:ln w="28575" cap="rnd">
              <a:solidFill>
                <a:schemeClr val="accent1"/>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Sheet1!$G$4:$G$30</c:f>
              <c:numCache>
                <c:formatCode>General</c:formatCode>
                <c:ptCount val="27"/>
                <c:pt idx="0">
                  <c:v>37</c:v>
                </c:pt>
                <c:pt idx="1">
                  <c:v>63</c:v>
                </c:pt>
                <c:pt idx="2">
                  <c:v>83</c:v>
                </c:pt>
                <c:pt idx="3">
                  <c:v>109</c:v>
                </c:pt>
                <c:pt idx="4">
                  <c:v>115</c:v>
                </c:pt>
                <c:pt idx="5">
                  <c:v>115</c:v>
                </c:pt>
                <c:pt idx="6">
                  <c:v>140</c:v>
                </c:pt>
                <c:pt idx="7">
                  <c:v>174</c:v>
                </c:pt>
                <c:pt idx="8">
                  <c:v>200</c:v>
                </c:pt>
                <c:pt idx="9">
                  <c:v>235</c:v>
                </c:pt>
                <c:pt idx="10">
                  <c:v>278</c:v>
                </c:pt>
                <c:pt idx="11">
                  <c:v>311</c:v>
                </c:pt>
                <c:pt idx="12">
                  <c:v>330</c:v>
                </c:pt>
                <c:pt idx="13">
                  <c:v>367</c:v>
                </c:pt>
                <c:pt idx="14">
                  <c:v>411</c:v>
                </c:pt>
                <c:pt idx="15">
                  <c:v>450</c:v>
                </c:pt>
                <c:pt idx="16">
                  <c:v>489</c:v>
                </c:pt>
                <c:pt idx="17">
                  <c:v>532</c:v>
                </c:pt>
                <c:pt idx="18">
                  <c:v>557</c:v>
                </c:pt>
                <c:pt idx="19">
                  <c:v>610</c:v>
                </c:pt>
                <c:pt idx="20">
                  <c:v>645</c:v>
                </c:pt>
                <c:pt idx="21">
                  <c:v>665</c:v>
                </c:pt>
                <c:pt idx="22">
                  <c:v>684</c:v>
                </c:pt>
                <c:pt idx="23">
                  <c:v>684</c:v>
                </c:pt>
                <c:pt idx="24">
                  <c:v>684</c:v>
                </c:pt>
                <c:pt idx="25">
                  <c:v>684</c:v>
                </c:pt>
              </c:numCache>
            </c:numRef>
          </c:val>
          <c:smooth val="0"/>
          <c:extLst>
            <c:ext xmlns:c16="http://schemas.microsoft.com/office/drawing/2014/chart" uri="{C3380CC4-5D6E-409C-BE32-E72D297353CC}">
              <c16:uniqueId val="{00000001-C4DE-4B90-946E-848F0BD3D8AF}"/>
            </c:ext>
          </c:extLst>
        </c:ser>
        <c:dLbls>
          <c:showLegendKey val="0"/>
          <c:showVal val="0"/>
          <c:showCatName val="0"/>
          <c:showSerName val="0"/>
          <c:showPercent val="0"/>
          <c:showBubbleSize val="0"/>
        </c:dLbls>
        <c:smooth val="0"/>
        <c:axId val="1327462400"/>
        <c:axId val="1327462816"/>
        <c:extLst>
          <c:ext xmlns:c15="http://schemas.microsoft.com/office/drawing/2012/chart" uri="{02D57815-91ED-43cb-92C2-25804820EDAC}">
            <c15:filteredLineSeries>
              <c15:ser>
                <c:idx val="2"/>
                <c:order val="2"/>
                <c:spPr>
                  <a:ln w="28575" cap="rnd">
                    <a:solidFill>
                      <a:schemeClr val="accent3"/>
                    </a:solidFill>
                    <a:round/>
                  </a:ln>
                  <a:effectLst/>
                </c:spPr>
                <c:marker>
                  <c:symbol val="none"/>
                </c:marker>
                <c:cat>
                  <c:numRef>
                    <c:extLst>
                      <c:ext uri="{02D57815-91ED-43cb-92C2-25804820EDAC}">
                        <c15:formulaRef>
                          <c15:sqref>Sheet1!$B$4:$B$30</c15:sqref>
                        </c15:formulaRef>
                      </c:ext>
                    </c:extLst>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extLst>
                      <c:ext uri="{02D57815-91ED-43cb-92C2-25804820EDAC}">
                        <c15:formulaRef>
                          <c15:sqref>Sheet1!$H$4:$H$30</c15:sqref>
                        </c15:formulaRef>
                      </c:ext>
                    </c:extLst>
                    <c:numCache>
                      <c:formatCode>General</c:formatCode>
                      <c:ptCount val="2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numCache>
                  </c:numRef>
                </c:val>
                <c:smooth val="0"/>
                <c:extLst>
                  <c:ext xmlns:c16="http://schemas.microsoft.com/office/drawing/2014/chart" uri="{C3380CC4-5D6E-409C-BE32-E72D297353CC}">
                    <c16:uniqueId val="{00000002-C4DE-4B90-946E-848F0BD3D8AF}"/>
                  </c:ext>
                </c:extLst>
              </c15:ser>
            </c15:filteredLineSeries>
          </c:ext>
        </c:extLst>
      </c:lineChart>
      <c:dateAx>
        <c:axId val="1327462400"/>
        <c:scaling>
          <c:orientation val="minMax"/>
          <c:max val="44938"/>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1500000" spcFirstLastPara="1" vertOverflow="ellipsis"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1327462816"/>
        <c:crosses val="autoZero"/>
        <c:auto val="1"/>
        <c:lblOffset val="100"/>
        <c:baseTimeUnit val="days"/>
        <c:majorUnit val="10"/>
        <c:majorTimeUnit val="days"/>
      </c:dateAx>
      <c:valAx>
        <c:axId val="1327462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27462400"/>
        <c:crosses val="autoZero"/>
        <c:crossBetween val="between"/>
      </c:valAx>
      <c:spPr>
        <a:noFill/>
        <a:ln>
          <a:noFill/>
        </a:ln>
        <a:effectLst/>
      </c:spPr>
    </c:plotArea>
    <c:legend>
      <c:legendPos val="r"/>
      <c:layout>
        <c:manualLayout>
          <c:xMode val="edge"/>
          <c:yMode val="edge"/>
          <c:x val="0.12693299737532809"/>
          <c:y val="0.17321744816500015"/>
          <c:w val="0.15508405234670625"/>
          <c:h val="0.1240702678963548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22-12-2022</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22-12-2022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Goedemiddag Ik ben Ruben en ik kom vandaag uitleggen waarom ik </a:t>
            </a:r>
            <a:r>
              <a:rPr lang="nl-BE" noProof="0" dirty="0" err="1"/>
              <a:t>fuzz</a:t>
            </a:r>
            <a:r>
              <a:rPr lang="nl-BE" noProof="0" dirty="0"/>
              <a:t> tests heb uitgevoerd op constraint </a:t>
            </a:r>
            <a:r>
              <a:rPr lang="nl-BE" noProof="0" dirty="0" err="1"/>
              <a:t>programming</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2390809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30 relaties hebben we er een 5 tal gemaakt volgens een techniek die </a:t>
            </a:r>
            <a:r>
              <a:rPr lang="nl-BE" dirty="0" err="1"/>
              <a:t>semantic</a:t>
            </a:r>
            <a:r>
              <a:rPr lang="nl-BE" dirty="0"/>
              <a:t> </a:t>
            </a:r>
            <a:r>
              <a:rPr lang="nl-BE" dirty="0" err="1"/>
              <a:t>fusion</a:t>
            </a:r>
            <a:r>
              <a:rPr lang="nl-BE" dirty="0"/>
              <a:t> noemt</a:t>
            </a:r>
          </a:p>
          <a:p>
            <a:r>
              <a:rPr lang="nl-BE" dirty="0"/>
              <a:t>Hierbij neemt men 2 (sub)beperkingen</a:t>
            </a:r>
          </a:p>
          <a:p>
            <a:endParaRPr lang="nl-BE" dirty="0"/>
          </a:p>
          <a:p>
            <a:r>
              <a:rPr lang="nl-BE" dirty="0"/>
              <a:t>A en B mogen een volledige constraint zijn, mogen delen van een constraint zijn maakt niet uit </a:t>
            </a:r>
          </a:p>
          <a:p>
            <a:r>
              <a:rPr lang="nl-BE" dirty="0"/>
              <a:t>Maar voor dit voorbeeld laten we A en B uiteindelijk een getal zijn (bv van 1 constraint nemen we bv een som en van een ander bv een minimum)</a:t>
            </a:r>
          </a:p>
          <a:p>
            <a:r>
              <a:rPr lang="nl-BE" dirty="0"/>
              <a:t>Creëer een Z met een domain zodat de volgende vergelijking mogelijk is</a:t>
            </a:r>
          </a:p>
          <a:p>
            <a:r>
              <a:rPr lang="nl-BE" dirty="0"/>
              <a:t>Neem dan de vergelijkingen </a:t>
            </a:r>
          </a:p>
          <a:p>
            <a:r>
              <a:rPr lang="nl-BE" dirty="0"/>
              <a:t>A’ = Z – B  en </a:t>
            </a:r>
          </a:p>
          <a:p>
            <a:r>
              <a:rPr lang="nl-BE" dirty="0"/>
              <a:t>B’ = Z – A</a:t>
            </a:r>
          </a:p>
          <a:p>
            <a:endParaRPr lang="nl-BE" dirty="0"/>
          </a:p>
          <a:p>
            <a:r>
              <a:rPr lang="nl-BE" dirty="0"/>
              <a:t>Nu zou de oplossing equivalent moeten zijn met de originele A, B maar berekend op een andere manier</a:t>
            </a:r>
          </a:p>
          <a:p>
            <a:endParaRPr lang="nl-BE" dirty="0"/>
          </a:p>
          <a:p>
            <a:r>
              <a:rPr lang="nl-BE" dirty="0"/>
              <a:t>In de paper spreekt men ook over sommatie met meerdere (sub)beperkingen, vermenigvuldiging en string concatenatie</a:t>
            </a:r>
          </a:p>
          <a:p>
            <a:r>
              <a:rPr lang="nl-BE" dirty="0"/>
              <a:t>Zolang de gebruikte functie om Z te definiëren </a:t>
            </a:r>
            <a:r>
              <a:rPr lang="nl-BE" dirty="0" err="1"/>
              <a:t>inverteerbaar</a:t>
            </a:r>
            <a:r>
              <a:rPr lang="nl-BE" dirty="0"/>
              <a:t> is kan het gebruikt worden daarom hebben wij </a:t>
            </a:r>
          </a:p>
          <a:p>
            <a:r>
              <a:rPr lang="nl-BE" dirty="0"/>
              <a:t>dit toe gepast met </a:t>
            </a:r>
            <a:r>
              <a:rPr lang="en-US" sz="1200" dirty="0"/>
              <a:t>addition, </a:t>
            </a:r>
            <a:r>
              <a:rPr lang="en-US" sz="1200" dirty="0" err="1"/>
              <a:t>subtractie</a:t>
            </a:r>
            <a:r>
              <a:rPr lang="en-US" sz="1200" dirty="0"/>
              <a:t>, xor, de conjunctive </a:t>
            </a:r>
            <a:r>
              <a:rPr lang="en-US" sz="1200" dirty="0" err="1"/>
              <a:t>en</a:t>
            </a:r>
            <a:r>
              <a:rPr lang="en-US" sz="1200" dirty="0"/>
              <a:t> </a:t>
            </a:r>
            <a:r>
              <a:rPr lang="en-US" sz="1200" dirty="0" err="1"/>
              <a:t>enkele</a:t>
            </a:r>
            <a:r>
              <a:rPr lang="en-US" sz="1200" dirty="0"/>
              <a:t> </a:t>
            </a:r>
            <a:r>
              <a:rPr lang="en-US" sz="1200" dirty="0" err="1"/>
              <a:t>vergelijkingen</a:t>
            </a:r>
            <a:r>
              <a:rPr lang="en-US" sz="1200" dirty="0"/>
              <a:t> </a:t>
            </a:r>
            <a:r>
              <a:rPr lang="en-US" sz="1200" dirty="0" err="1"/>
              <a:t>binnen</a:t>
            </a:r>
            <a:r>
              <a:rPr lang="en-US" sz="1200" dirty="0"/>
              <a:t> de </a:t>
            </a:r>
            <a:r>
              <a:rPr lang="en-US" sz="1200" dirty="0" err="1"/>
              <a:t>metaporphische</a:t>
            </a:r>
            <a:r>
              <a:rPr lang="en-US" sz="1200" dirty="0"/>
              <a:t> </a:t>
            </a:r>
            <a:r>
              <a:rPr lang="en-US" sz="1200" dirty="0" err="1"/>
              <a:t>testen</a:t>
            </a:r>
            <a:r>
              <a:rPr lang="en-US" sz="1200" dirty="0"/>
              <a:t> </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2142534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Lijstje met de 30 </a:t>
            </a:r>
            <a:r>
              <a:rPr lang="nl-BE" dirty="0" err="1"/>
              <a:t>metamprphices</a:t>
            </a:r>
            <a:r>
              <a:rPr lang="nl-BE" dirty="0"/>
              <a:t> relaties veranderingen</a:t>
            </a:r>
          </a:p>
        </p:txBody>
      </p:sp>
      <p:sp>
        <p:nvSpPr>
          <p:cNvPr id="4" name="Slide Number Placehold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2354930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Ten slotte hebben we onze laatste techniek, Deze gebruikt een eenvoudiger concept zijnde de verschillende </a:t>
            </a:r>
            <a:r>
              <a:rPr lang="nl-BE" dirty="0" err="1"/>
              <a:t>solvers</a:t>
            </a:r>
            <a:r>
              <a:rPr lang="nl-BE" dirty="0"/>
              <a:t> tegen elkaar uit te laten spelen.</a:t>
            </a:r>
          </a:p>
          <a:p>
            <a:endParaRPr lang="nl-BE" dirty="0"/>
          </a:p>
          <a:p>
            <a:endParaRPr lang="nl-BE" dirty="0"/>
          </a:p>
          <a:p>
            <a:endParaRPr lang="nl-BE" dirty="0"/>
          </a:p>
          <a:p>
            <a:r>
              <a:rPr lang="nl-BE" dirty="0"/>
              <a:t>Bij deze techniek hebben we ook geëxperimenteerd met de </a:t>
            </a:r>
            <a:r>
              <a:rPr lang="nl-BE" dirty="0" err="1"/>
              <a:t>solvers</a:t>
            </a:r>
            <a:r>
              <a:rPr lang="nl-BE" dirty="0"/>
              <a:t> alle mogelijke oplossingen te genereren om buiten enkel oplosbaar, onoplosbaar of crash ook te kunnen vergelijken op het aantal oplossingen gevonden kunnen worden. Al waren er niet veel </a:t>
            </a:r>
            <a:r>
              <a:rPr lang="nl-BE" dirty="0" err="1"/>
              <a:t>solver</a:t>
            </a:r>
            <a:r>
              <a:rPr lang="nl-BE" dirty="0"/>
              <a:t> die consistent ALLE oplossingen voor de CP problemen kon vinden </a:t>
            </a:r>
          </a:p>
          <a:p>
            <a:r>
              <a:rPr lang="nl-BE" dirty="0"/>
              <a:t>2 </a:t>
            </a:r>
            <a:r>
              <a:rPr lang="nl-BE" dirty="0" err="1"/>
              <a:t>solvers</a:t>
            </a:r>
            <a:r>
              <a:rPr lang="nl-BE" dirty="0"/>
              <a:t> ( Ortools en Gurobi)</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12</a:t>
            </a:fld>
            <a:endParaRPr lang="nl-NL"/>
          </a:p>
        </p:txBody>
      </p:sp>
    </p:spTree>
    <p:extLst>
      <p:ext uri="{BB962C8B-B14F-4D97-AF65-F5344CB8AC3E}">
        <p14:creationId xmlns:p14="http://schemas.microsoft.com/office/powerpoint/2010/main" val="92579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Dit brengt ons tot de onderzoeksvragen.</a:t>
            </a:r>
          </a:p>
          <a:p>
            <a:r>
              <a:rPr lang="nl-BE" dirty="0"/>
              <a:t>Met deze 3 technieken willen we kijken naar de verschillen tussen de gebruikte technieken: welke techniek vind welke bug, welke techniek vind welke kritieke bug en welk type bug is er gevonden</a:t>
            </a:r>
          </a:p>
          <a:p>
            <a:endParaRPr lang="nl-BE" dirty="0"/>
          </a:p>
          <a:p>
            <a:r>
              <a:rPr lang="nl-BE" dirty="0"/>
              <a:t>En de laatste 2 onderzoeksvragen gaan meer richting de classificatie van de bugs: hoe erg is de bug en waar liggen de oorzaken</a:t>
            </a:r>
          </a:p>
        </p:txBody>
      </p:sp>
      <p:sp>
        <p:nvSpPr>
          <p:cNvPr id="4" name="Slide Number Placeholder 3"/>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1115050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wisten op voorhand dat we waarschijnlijk duplicaten fouten gingen vinden, hiervoor wouden we origineel de gevonden fouten minimaliseren en dan vergelijken met reeds gevonden fouten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Voor zij die in de CP wereld zitten zal MUS, </a:t>
            </a:r>
            <a:r>
              <a:rPr lang="nl-BE" dirty="0" err="1"/>
              <a:t>minimal</a:t>
            </a:r>
            <a:r>
              <a:rPr lang="nl-BE" dirty="0"/>
              <a:t> </a:t>
            </a:r>
            <a:r>
              <a:rPr lang="nl-BE" dirty="0" err="1"/>
              <a:t>unsatisable</a:t>
            </a:r>
            <a:r>
              <a:rPr lang="nl-BE" dirty="0"/>
              <a:t> subset jullie meer zeggen maar omdat we hier ook spreken over verkeerdelijk </a:t>
            </a:r>
            <a:r>
              <a:rPr lang="nl-BE" dirty="0" err="1"/>
              <a:t>satisafible</a:t>
            </a:r>
            <a:r>
              <a:rPr lang="nl-BE" dirty="0"/>
              <a:t> en crashes gaan we hier verder gaan met </a:t>
            </a:r>
            <a:r>
              <a:rPr lang="nl-BE" dirty="0" err="1"/>
              <a:t>deobfuscatie</a:t>
            </a:r>
            <a:r>
              <a:rPr lang="nl-BE" dirty="0"/>
              <a:t>. Een door ons gebruikte term om te duiden dat we de ingewikkelde fout gaan versimpelen tot de kritieke delen. </a:t>
            </a:r>
          </a:p>
          <a:p>
            <a:endParaRPr lang="nl-BE" dirty="0"/>
          </a:p>
          <a:p>
            <a:r>
              <a:rPr lang="nl-BE" dirty="0"/>
              <a:t>Jammer genoeg kregen we heel vaak dezelfde of gelijkaardige bugs. Voornamelijk bij de CTROM techniek daar kregen we 10 Duizenden gelijkaardige bugs, waardoor het veel tijd zou hebben gekost om het originele plan te volgen </a:t>
            </a:r>
          </a:p>
          <a:p>
            <a:r>
              <a:rPr lang="nl-BE" dirty="0"/>
              <a:t>We zijn daarvoor van een reactieve filtreren naar een preventieve manier gegaan. </a:t>
            </a:r>
          </a:p>
          <a:p>
            <a:r>
              <a:rPr lang="nl-BE" dirty="0"/>
              <a:t>Na elke techniek even te laten runnen leggen we de technieken stil kijken we welke vaak voorkomende bug zijn deze te noteren en dan dezelfde bugs niet meer te laten rapporteren door de technieken.</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2235894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Voordat we naar de een overzicht gaan van de resultaten zou ik een paar bug voorbeelden willen toelichten. Zoals deze </a:t>
            </a:r>
            <a:r>
              <a:rPr lang="nl-BE" dirty="0" err="1"/>
              <a:t>dubble</a:t>
            </a:r>
            <a:r>
              <a:rPr lang="nl-BE" dirty="0"/>
              <a:t> </a:t>
            </a:r>
            <a:r>
              <a:rPr lang="nl-BE" dirty="0" err="1"/>
              <a:t>negation</a:t>
            </a:r>
            <a:r>
              <a:rPr lang="nl-BE" dirty="0"/>
              <a:t> bug (bug 142, unsat, </a:t>
            </a:r>
            <a:r>
              <a:rPr lang="nl-BE" dirty="0" err="1"/>
              <a:t>transf</a:t>
            </a:r>
            <a:r>
              <a:rPr lang="nl-BE" dirty="0"/>
              <a:t>, Ctorm, </a:t>
            </a:r>
            <a:r>
              <a:rPr lang="nl-BE" dirty="0" err="1"/>
              <a:t>ORTools</a:t>
            </a:r>
            <a:r>
              <a:rPr lang="nl-BE" dirty="0"/>
              <a:t>, Gurobi)</a:t>
            </a:r>
          </a:p>
          <a:p>
            <a:r>
              <a:rPr lang="nl-BE" dirty="0"/>
              <a:t>Hier zien we </a:t>
            </a:r>
          </a:p>
          <a:p>
            <a:endParaRPr lang="nl-BE" dirty="0"/>
          </a:p>
          <a:p>
            <a:r>
              <a:rPr lang="nl-BE" b="1" dirty="0"/>
              <a:t>Equivalent</a:t>
            </a:r>
          </a:p>
          <a:p>
            <a:endParaRPr lang="nl-BE" b="0" dirty="0"/>
          </a:p>
          <a:p>
            <a:r>
              <a:rPr lang="nl-BE" b="0" dirty="0"/>
              <a:t>Dit kwam door een transformatie gedaan binnen CPMpy waar men geneste expressies versimpeld naar een lineaire genormaliseerde vorm, hier verloor men een niet waardoor de </a:t>
            </a:r>
            <a:r>
              <a:rPr lang="nl-BE" b="0" dirty="0" err="1"/>
              <a:t>constraints</a:t>
            </a:r>
            <a:r>
              <a:rPr lang="nl-BE" b="0" dirty="0"/>
              <a:t> niet meer equivalent waren en de </a:t>
            </a:r>
            <a:r>
              <a:rPr lang="nl-BE" b="0" dirty="0" err="1"/>
              <a:t>solvers</a:t>
            </a:r>
            <a:r>
              <a:rPr lang="nl-BE" b="0" dirty="0"/>
              <a:t> die de normalisatie gebruikt zeiden dan dat het probleem onoplosbaar was. In hun opdracht het correcte antwoord maar niet het probleem dat origineel gepost was door de gebruiker</a:t>
            </a:r>
          </a:p>
          <a:p>
            <a:endParaRPr lang="nl-BE" b="1" dirty="0"/>
          </a:p>
        </p:txBody>
      </p:sp>
      <p:sp>
        <p:nvSpPr>
          <p:cNvPr id="4" name="Slide Number Placeholder 3"/>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178229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voorbeeld is het volgende (bug 162, </a:t>
            </a:r>
            <a:r>
              <a:rPr lang="nl-BE" dirty="0" err="1"/>
              <a:t>Solver</a:t>
            </a:r>
            <a:r>
              <a:rPr lang="nl-BE" dirty="0"/>
              <a:t> interface, crash, </a:t>
            </a:r>
            <a:r>
              <a:rPr lang="nl-BE" dirty="0" err="1"/>
              <a:t>all</a:t>
            </a:r>
            <a:r>
              <a:rPr lang="nl-BE" dirty="0"/>
              <a:t> MiniZinc, Meta)</a:t>
            </a:r>
          </a:p>
          <a:p>
            <a:endParaRPr lang="nl-BE" dirty="0"/>
          </a:p>
          <a:p>
            <a:endParaRPr lang="nl-BE" dirty="0"/>
          </a:p>
          <a:p>
            <a:r>
              <a:rPr lang="nl-BE" dirty="0"/>
              <a:t>Rechts input voor MiniZinc die het probleem dan verder behandeld en ons een oplossing zou geven </a:t>
            </a:r>
          </a:p>
          <a:p>
            <a:r>
              <a:rPr lang="nl-BE" dirty="0"/>
              <a:t>Rechtsonder zien we de code zoals CPMpy het ziet</a:t>
            </a:r>
          </a:p>
          <a:p>
            <a:endParaRPr lang="nl-BE" dirty="0"/>
          </a:p>
          <a:p>
            <a:r>
              <a:rPr lang="nl-BE" dirty="0"/>
              <a:t>Deze komt doordat we in onze eigen techniek 2 (de </a:t>
            </a:r>
            <a:r>
              <a:rPr lang="nl-BE" dirty="0" err="1"/>
              <a:t>metamprphische</a:t>
            </a:r>
            <a:r>
              <a:rPr lang="nl-BE" dirty="0"/>
              <a:t> tester) zelf een programmeer fout hadden gemaakt waardoor er een ‘+’ in geslopen in onze wijzigingen was geslopen </a:t>
            </a:r>
          </a:p>
          <a:p>
            <a:r>
              <a:rPr lang="nl-BE" dirty="0"/>
              <a:t>Hier kunnen we zeggen dat onze eigen bug een bug heeft kunnen vinden in CPMpy</a:t>
            </a:r>
          </a:p>
        </p:txBody>
      </p:sp>
      <p:sp>
        <p:nvSpPr>
          <p:cNvPr id="4" name="Slide Number Placeholder 3"/>
          <p:cNvSpPr>
            <a:spLocks noGrp="1"/>
          </p:cNvSpPr>
          <p:nvPr>
            <p:ph type="sldNum" sz="quarter" idx="5"/>
          </p:nvPr>
        </p:nvSpPr>
        <p:spPr/>
        <p:txBody>
          <a:bodyPr/>
          <a:lstStyle/>
          <a:p>
            <a:fld id="{8954E32A-327F-AF4B-8E1F-209FBF93D26D}" type="slidenum">
              <a:rPr lang="nl-NL" smtClean="0"/>
              <a:t>16</a:t>
            </a:fld>
            <a:endParaRPr lang="nl-NL"/>
          </a:p>
        </p:txBody>
      </p:sp>
    </p:spTree>
    <p:extLst>
      <p:ext uri="{BB962C8B-B14F-4D97-AF65-F5344CB8AC3E}">
        <p14:creationId xmlns:p14="http://schemas.microsoft.com/office/powerpoint/2010/main" val="3584042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laatste voorbeeld is het volgende (bug 149, </a:t>
            </a:r>
            <a:r>
              <a:rPr lang="nl-BE" dirty="0" err="1"/>
              <a:t>solver</a:t>
            </a:r>
            <a:r>
              <a:rPr lang="nl-BE" dirty="0"/>
              <a:t> interface, crash, CTROM, </a:t>
            </a:r>
            <a:r>
              <a:rPr lang="nl-BE" dirty="0" err="1"/>
              <a:t>diff</a:t>
            </a:r>
            <a:r>
              <a:rPr lang="nl-BE" dirty="0"/>
              <a:t>, gurobi)</a:t>
            </a:r>
          </a:p>
          <a:p>
            <a:endParaRPr lang="nl-BE" dirty="0"/>
          </a:p>
          <a:p>
            <a:endParaRPr lang="nl-BE" dirty="0"/>
          </a:p>
          <a:p>
            <a:endParaRPr lang="nl-BE" dirty="0"/>
          </a:p>
          <a:p>
            <a:endParaRPr lang="nl-BE" dirty="0"/>
          </a:p>
          <a:p>
            <a:r>
              <a:rPr lang="nl-BE" dirty="0"/>
              <a:t>Dit was de enigste </a:t>
            </a:r>
            <a:r>
              <a:rPr lang="nl-BE" dirty="0" err="1"/>
              <a:t>solver</a:t>
            </a:r>
            <a:r>
              <a:rPr lang="nl-BE" dirty="0"/>
              <a:t> die in hun specificaties schreef dat voor de basis van een exponent de </a:t>
            </a:r>
            <a:r>
              <a:rPr lang="nl-BE" dirty="0" err="1"/>
              <a:t>lower</a:t>
            </a:r>
            <a:r>
              <a:rPr lang="nl-BE" dirty="0"/>
              <a:t> </a:t>
            </a:r>
            <a:r>
              <a:rPr lang="nl-BE" dirty="0" err="1"/>
              <a:t>bounds</a:t>
            </a:r>
            <a:r>
              <a:rPr lang="nl-BE" dirty="0"/>
              <a:t>, dus de laagste waarde, niet negatief mocht zijn. Wat dus wel mocht voor andere </a:t>
            </a:r>
            <a:r>
              <a:rPr lang="nl-BE" dirty="0" err="1"/>
              <a:t>solvers</a:t>
            </a:r>
            <a:r>
              <a:rPr lang="nl-BE" dirty="0"/>
              <a:t> </a:t>
            </a:r>
          </a:p>
        </p:txBody>
      </p:sp>
      <p:sp>
        <p:nvSpPr>
          <p:cNvPr id="4" name="Slide Number Placeholder 3"/>
          <p:cNvSpPr>
            <a:spLocks noGrp="1"/>
          </p:cNvSpPr>
          <p:nvPr>
            <p:ph type="sldNum" sz="quarter" idx="5"/>
          </p:nvPr>
        </p:nvSpPr>
        <p:spPr/>
        <p:txBody>
          <a:bodyPr/>
          <a:lstStyle/>
          <a:p>
            <a:fld id="{8954E32A-327F-AF4B-8E1F-209FBF93D26D}" type="slidenum">
              <a:rPr lang="nl-NL" smtClean="0"/>
              <a:t>17</a:t>
            </a:fld>
            <a:endParaRPr lang="nl-NL"/>
          </a:p>
        </p:txBody>
      </p:sp>
    </p:spTree>
    <p:extLst>
      <p:ext uri="{BB962C8B-B14F-4D97-AF65-F5344CB8AC3E}">
        <p14:creationId xmlns:p14="http://schemas.microsoft.com/office/powerpoint/2010/main" val="2076481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Orgineel</a:t>
            </a:r>
            <a:r>
              <a:rPr lang="nl-BE" dirty="0"/>
              <a:t> hadden we 23 issues voor mogelijke bugs aangemaakt op CPMpy hiervan zijn er 19 van overgebleven</a:t>
            </a:r>
          </a:p>
          <a:p>
            <a:endParaRPr lang="nl-BE" dirty="0"/>
          </a:p>
          <a:p>
            <a:r>
              <a:rPr lang="nl-BE" dirty="0" err="1"/>
              <a:t>Solver</a:t>
            </a:r>
            <a:r>
              <a:rPr lang="nl-BE" dirty="0"/>
              <a:t> </a:t>
            </a:r>
            <a:r>
              <a:rPr lang="nl-BE" dirty="0" err="1"/>
              <a:t>known</a:t>
            </a:r>
            <a:r>
              <a:rPr lang="nl-BE" dirty="0"/>
              <a:t> MiniZinc installatie error on Windows</a:t>
            </a:r>
          </a:p>
          <a:p>
            <a:endParaRPr lang="nl-BE" dirty="0"/>
          </a:p>
          <a:p>
            <a:endParaRPr lang="nl-BE" dirty="0"/>
          </a:p>
          <a:p>
            <a:r>
              <a:rPr lang="nl-BE" dirty="0" err="1"/>
              <a:t>Pysat</a:t>
            </a:r>
            <a:r>
              <a:rPr lang="nl-BE" dirty="0"/>
              <a:t> minder bugs = meeste voorbeelden zijn CP problemen (globale </a:t>
            </a:r>
            <a:r>
              <a:rPr lang="nl-BE" dirty="0" err="1"/>
              <a:t>constraints</a:t>
            </a:r>
            <a:r>
              <a:rPr lang="nl-BE" dirty="0"/>
              <a:t>) en nog niet alles is geïmplementeerd hiervoor, waardoor onze technieken nog niet vaak stopte door </a:t>
            </a:r>
            <a:r>
              <a:rPr lang="nl-BE" dirty="0" err="1"/>
              <a:t>not</a:t>
            </a:r>
            <a:r>
              <a:rPr lang="nl-BE" dirty="0"/>
              <a:t> </a:t>
            </a:r>
            <a:r>
              <a:rPr lang="nl-BE" dirty="0" err="1"/>
              <a:t>implemented</a:t>
            </a:r>
            <a:r>
              <a:rPr lang="nl-BE" dirty="0"/>
              <a:t> </a:t>
            </a:r>
            <a:r>
              <a:rPr lang="nl-BE" dirty="0" err="1"/>
              <a:t>errors</a:t>
            </a:r>
            <a:endParaRPr lang="nl-BE" dirty="0"/>
          </a:p>
          <a:p>
            <a:endParaRPr lang="nl-BE" dirty="0"/>
          </a:p>
          <a:p>
            <a:r>
              <a:rPr lang="nl-BE" dirty="0"/>
              <a:t>Bugs gevonden in </a:t>
            </a:r>
            <a:r>
              <a:rPr lang="nl-BE" dirty="0" err="1"/>
              <a:t>OR-Tools</a:t>
            </a:r>
            <a:r>
              <a:rPr lang="nl-BE" dirty="0"/>
              <a:t> komen ook voor in Gurobi, omdat de transformaties in CPMpy vaak overlappende code hadden (</a:t>
            </a:r>
            <a:r>
              <a:rPr lang="nl-BE" dirty="0" err="1"/>
              <a:t>normalizatie</a:t>
            </a:r>
            <a:r>
              <a:rPr lang="nl-BE" dirty="0"/>
              <a:t>-code)</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18</a:t>
            </a:fld>
            <a:endParaRPr lang="nl-NL"/>
          </a:p>
        </p:txBody>
      </p:sp>
    </p:spTree>
    <p:extLst>
      <p:ext uri="{BB962C8B-B14F-4D97-AF65-F5344CB8AC3E}">
        <p14:creationId xmlns:p14="http://schemas.microsoft.com/office/powerpoint/2010/main" val="3430902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 zij die een beetje overrompeld werden door de vorige slide, mijn excuses</a:t>
            </a:r>
          </a:p>
          <a:p>
            <a:r>
              <a:rPr lang="nl-BE" dirty="0"/>
              <a:t>Ik heb hier nog enkele meer overzichtelijke grafieken die dat hopelijk wat compenseren</a:t>
            </a:r>
          </a:p>
        </p:txBody>
      </p:sp>
      <p:sp>
        <p:nvSpPr>
          <p:cNvPr id="4" name="Slide Number Placeholder 3"/>
          <p:cNvSpPr>
            <a:spLocks noGrp="1"/>
          </p:cNvSpPr>
          <p:nvPr>
            <p:ph type="sldNum" sz="quarter" idx="5"/>
          </p:nvPr>
        </p:nvSpPr>
        <p:spPr/>
        <p:txBody>
          <a:bodyPr/>
          <a:lstStyle/>
          <a:p>
            <a:fld id="{8954E32A-327F-AF4B-8E1F-209FBF93D26D}" type="slidenum">
              <a:rPr lang="nl-NL" smtClean="0"/>
              <a:t>19</a:t>
            </a:fld>
            <a:endParaRPr lang="nl-NL"/>
          </a:p>
        </p:txBody>
      </p:sp>
    </p:spTree>
    <p:extLst>
      <p:ext uri="{BB962C8B-B14F-4D97-AF65-F5344CB8AC3E}">
        <p14:creationId xmlns:p14="http://schemas.microsoft.com/office/powerpoint/2010/main" val="726145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hebben een aantal wiskundige/logische beperkingen waarvan we een oplossing willen vinden. </a:t>
            </a:r>
          </a:p>
          <a:p>
            <a:r>
              <a:rPr lang="nl-BE" dirty="0"/>
              <a:t>Deze geven we aan een </a:t>
            </a:r>
            <a:r>
              <a:rPr lang="nl-BE" dirty="0" err="1"/>
              <a:t>solver</a:t>
            </a:r>
            <a:r>
              <a:rPr lang="nl-BE" dirty="0"/>
              <a:t> om deze op een slimme en efficiënte manier op te lossen. </a:t>
            </a:r>
          </a:p>
          <a:p>
            <a:r>
              <a:rPr lang="nl-BE" dirty="0"/>
              <a:t>Hierbij kunnen we dan ook vaak krachtige functies gebruiken om deze beperkingen op te lossen sneller (als het nu nog even onduidelijk is geen paniek, meteen zal ik een voorbeeld geven) van een probleem</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2519653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20</a:t>
            </a:fld>
            <a:endParaRPr lang="nl-NL"/>
          </a:p>
        </p:txBody>
      </p:sp>
    </p:spTree>
    <p:extLst>
      <p:ext uri="{BB962C8B-B14F-4D97-AF65-F5344CB8AC3E}">
        <p14:creationId xmlns:p14="http://schemas.microsoft.com/office/powerpoint/2010/main" val="841274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21</a:t>
            </a:fld>
            <a:endParaRPr lang="nl-NL"/>
          </a:p>
        </p:txBody>
      </p:sp>
    </p:spTree>
    <p:extLst>
      <p:ext uri="{BB962C8B-B14F-4D97-AF65-F5344CB8AC3E}">
        <p14:creationId xmlns:p14="http://schemas.microsoft.com/office/powerpoint/2010/main" val="820268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geen van de technieken is volledig automatisch door de vaak frequente gelijkaardige fouten</a:t>
            </a:r>
          </a:p>
          <a:p>
            <a:r>
              <a:rPr lang="nl-BE" dirty="0"/>
              <a:t>Metamorphic testen is niet automatisch door de definities van </a:t>
            </a:r>
            <a:r>
              <a:rPr lang="nl-BE" dirty="0" err="1"/>
              <a:t>metamorphische</a:t>
            </a:r>
            <a:r>
              <a:rPr lang="nl-BE" dirty="0"/>
              <a:t> relaties die nodig zijn en we nu nog niet kunnen maken want we weten niet hoe die in de toekomst er uit zullen zien</a:t>
            </a:r>
          </a:p>
          <a:p>
            <a:endParaRPr lang="nl-BE" dirty="0"/>
          </a:p>
          <a:p>
            <a:endParaRPr lang="nl-BE" dirty="0"/>
          </a:p>
          <a:p>
            <a:endParaRPr lang="nl-BE" dirty="0"/>
          </a:p>
          <a:p>
            <a:r>
              <a:rPr lang="nl-BE" dirty="0"/>
              <a:t>Geen van de technieken kun dus alle 19 bugs op zijn eigen vinden waardoor we besluiten en aanraden om een combinatie van technieken te gebruiken </a:t>
            </a:r>
          </a:p>
          <a:p>
            <a:r>
              <a:rPr lang="nl-BE" dirty="0"/>
              <a:t>Ook zijn onze technieken niet vol automatisch en meteen inzetbaar in </a:t>
            </a:r>
            <a:r>
              <a:rPr lang="nl-BE" dirty="0" err="1"/>
              <a:t>continuous</a:t>
            </a:r>
            <a:r>
              <a:rPr lang="nl-BE" dirty="0"/>
              <a:t> </a:t>
            </a:r>
            <a:r>
              <a:rPr lang="nl-BE" dirty="0" err="1"/>
              <a:t>intergration</a:t>
            </a:r>
            <a:r>
              <a:rPr lang="nl-BE" dirty="0"/>
              <a:t> </a:t>
            </a:r>
            <a:r>
              <a:rPr lang="nl-BE" dirty="0" err="1"/>
              <a:t>and</a:t>
            </a:r>
            <a:r>
              <a:rPr lang="nl-BE" dirty="0"/>
              <a:t> delivery, maar het is zeker mogelijk</a:t>
            </a:r>
          </a:p>
        </p:txBody>
      </p:sp>
      <p:sp>
        <p:nvSpPr>
          <p:cNvPr id="4" name="Slide Number Placeholder 3"/>
          <p:cNvSpPr>
            <a:spLocks noGrp="1"/>
          </p:cNvSpPr>
          <p:nvPr>
            <p:ph type="sldNum" sz="quarter" idx="5"/>
          </p:nvPr>
        </p:nvSpPr>
        <p:spPr/>
        <p:txBody>
          <a:bodyPr/>
          <a:lstStyle/>
          <a:p>
            <a:fld id="{8954E32A-327F-AF4B-8E1F-209FBF93D26D}" type="slidenum">
              <a:rPr lang="nl-NL" smtClean="0"/>
              <a:t>22</a:t>
            </a:fld>
            <a:endParaRPr lang="nl-NL"/>
          </a:p>
        </p:txBody>
      </p:sp>
    </p:spTree>
    <p:extLst>
      <p:ext uri="{BB962C8B-B14F-4D97-AF65-F5344CB8AC3E}">
        <p14:creationId xmlns:p14="http://schemas.microsoft.com/office/powerpoint/2010/main" val="3257750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Dus wat hebben we vandaag allemaal geleerd </a:t>
            </a:r>
          </a:p>
          <a:p>
            <a:r>
              <a:rPr lang="nl-BE" dirty="0"/>
              <a:t>geen van de technieken is volledig automatisch door de vaak frequente gelijkaardige fouten</a:t>
            </a:r>
          </a:p>
          <a:p>
            <a:endParaRPr lang="nl-BE" dirty="0"/>
          </a:p>
          <a:p>
            <a:r>
              <a:rPr lang="nl-BE" dirty="0"/>
              <a:t>Blijft nuttig om de testen uit te voeren</a:t>
            </a:r>
          </a:p>
          <a:p>
            <a:endParaRPr lang="nl-BE" dirty="0"/>
          </a:p>
          <a:p>
            <a:r>
              <a:rPr lang="nl-BE" dirty="0"/>
              <a:t>Configuratie ruimte laten testen CPMpy heeft directe toegang tot de </a:t>
            </a:r>
            <a:r>
              <a:rPr lang="nl-BE" dirty="0" err="1"/>
              <a:t>solvers</a:t>
            </a:r>
            <a:r>
              <a:rPr lang="nl-BE" dirty="0"/>
              <a:t> en kan ook </a:t>
            </a:r>
            <a:r>
              <a:rPr lang="nl-BE" dirty="0" err="1"/>
              <a:t>solverspecifieke</a:t>
            </a:r>
            <a:r>
              <a:rPr lang="nl-BE" dirty="0"/>
              <a:t> tips mee geven voor onder andere </a:t>
            </a:r>
            <a:r>
              <a:rPr lang="nl-BE" dirty="0" err="1"/>
              <a:t>efficientie</a:t>
            </a:r>
            <a:r>
              <a:rPr lang="nl-BE" dirty="0"/>
              <a:t>. Zoals </a:t>
            </a:r>
            <a:r>
              <a:rPr lang="nl-BE" dirty="0" err="1"/>
              <a:t>Peisens</a:t>
            </a:r>
            <a:r>
              <a:rPr lang="nl-BE" dirty="0"/>
              <a:t> en co doen zouden we ook deze ruimte kunnen testen bovenop de </a:t>
            </a:r>
            <a:r>
              <a:rPr lang="nl-BE" dirty="0" err="1"/>
              <a:t>inputs</a:t>
            </a:r>
            <a:r>
              <a:rPr lang="nl-BE" dirty="0"/>
              <a:t> die we al mee geven. Stel u voor dat er een bepaalde bug enkel voorkomt met een bepaald input en een configuratie die wel of niet aan </a:t>
            </a:r>
            <a:r>
              <a:rPr lang="nl-BE" dirty="0" err="1"/>
              <a:t>symmtrie</a:t>
            </a:r>
            <a:r>
              <a:rPr lang="nl-BE" dirty="0"/>
              <a:t> </a:t>
            </a:r>
            <a:r>
              <a:rPr lang="nl-BE" dirty="0" err="1"/>
              <a:t>breaking</a:t>
            </a:r>
            <a:r>
              <a:rPr lang="nl-BE" dirty="0"/>
              <a:t> doet</a:t>
            </a:r>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23</a:t>
            </a:fld>
            <a:endParaRPr lang="nl-NL"/>
          </a:p>
        </p:txBody>
      </p:sp>
    </p:spTree>
    <p:extLst>
      <p:ext uri="{BB962C8B-B14F-4D97-AF65-F5344CB8AC3E}">
        <p14:creationId xmlns:p14="http://schemas.microsoft.com/office/powerpoint/2010/main" val="1096661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24</a:t>
            </a:fld>
            <a:endParaRPr lang="nl-NL"/>
          </a:p>
        </p:txBody>
      </p:sp>
    </p:spTree>
    <p:extLst>
      <p:ext uri="{BB962C8B-B14F-4D97-AF65-F5344CB8AC3E}">
        <p14:creationId xmlns:p14="http://schemas.microsoft.com/office/powerpoint/2010/main" val="228470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STORM–fuzzer omvormen naar CP, waar STORM steunt op een </a:t>
            </a:r>
            <a:r>
              <a:rPr lang="nl-BE" noProof="0" dirty="0" err="1"/>
              <a:t>oracle</a:t>
            </a:r>
            <a:r>
              <a:rPr lang="nl-BE" noProof="0" dirty="0"/>
              <a:t> (</a:t>
            </a:r>
            <a:r>
              <a:rPr lang="nl-BE" noProof="0" dirty="0" err="1"/>
              <a:t>Minizinc:chuffed</a:t>
            </a:r>
            <a:r>
              <a:rPr lang="nl-BE" noProof="0" dirty="0"/>
              <a:t>) gaat, deze fuzzer is gespecialiseerd in het vinden van kritieke bugs zoals verkeerdelijk (</a:t>
            </a:r>
            <a:r>
              <a:rPr lang="nl-BE" noProof="0" dirty="0" err="1"/>
              <a:t>un</a:t>
            </a:r>
            <a:r>
              <a:rPr lang="nl-BE" noProof="0" dirty="0"/>
              <a:t>)</a:t>
            </a:r>
            <a:r>
              <a:rPr lang="nl-BE" noProof="0" dirty="0" err="1"/>
              <a:t>sat</a:t>
            </a:r>
            <a:r>
              <a:rPr lang="nl-BE" noProof="0" dirty="0"/>
              <a:t> geven terwijl</a:t>
            </a:r>
          </a:p>
          <a:p>
            <a:endParaRPr lang="nl-BE" noProof="0" dirty="0"/>
          </a:p>
          <a:p>
            <a:r>
              <a:rPr lang="nl-BE" noProof="0" dirty="0" err="1"/>
              <a:t>Diff</a:t>
            </a:r>
            <a:r>
              <a:rPr lang="nl-BE" noProof="0" dirty="0"/>
              <a:t> </a:t>
            </a:r>
            <a:r>
              <a:rPr lang="nl-BE" noProof="0" dirty="0" err="1"/>
              <a:t>testing</a:t>
            </a:r>
            <a:r>
              <a:rPr lang="nl-BE" noProof="0" dirty="0"/>
              <a:t> staat daar losser van speelt alle </a:t>
            </a:r>
            <a:r>
              <a:rPr lang="nl-BE" noProof="0" dirty="0" err="1"/>
              <a:t>solvers</a:t>
            </a:r>
            <a:r>
              <a:rPr lang="nl-BE" noProof="0" dirty="0"/>
              <a:t> tegen elkaar uitspelen om te kijken of de verschillende </a:t>
            </a:r>
            <a:r>
              <a:rPr lang="nl-BE" noProof="0" dirty="0" err="1"/>
              <a:t>solver</a:t>
            </a:r>
            <a:r>
              <a:rPr lang="nl-BE" noProof="0" dirty="0"/>
              <a:t> het met elkaar eens zijn </a:t>
            </a:r>
          </a:p>
          <a:p>
            <a:endParaRPr lang="nl-BE" noProof="0" dirty="0"/>
          </a:p>
          <a:p>
            <a:r>
              <a:rPr lang="nl-BE" noProof="0" dirty="0"/>
              <a:t>En ten slotte hebben we </a:t>
            </a:r>
            <a:r>
              <a:rPr lang="nl-BE" noProof="0" dirty="0" err="1"/>
              <a:t>Metamorphic</a:t>
            </a:r>
            <a:r>
              <a:rPr lang="nl-BE" noProof="0" dirty="0"/>
              <a:t> testen dit zit dichter bij </a:t>
            </a:r>
            <a:r>
              <a:rPr lang="nl-BE" noProof="0" dirty="0" err="1"/>
              <a:t>fuzz</a:t>
            </a:r>
            <a:r>
              <a:rPr lang="nl-BE" noProof="0" dirty="0"/>
              <a:t> </a:t>
            </a:r>
            <a:r>
              <a:rPr lang="nl-BE" noProof="0" dirty="0" err="1"/>
              <a:t>testing</a:t>
            </a:r>
            <a:r>
              <a:rPr lang="nl-BE" noProof="0" dirty="0"/>
              <a:t> en is een techniek  om meerdere testen/</a:t>
            </a:r>
            <a:r>
              <a:rPr lang="nl-BE" noProof="0" dirty="0" err="1"/>
              <a:t>constraints</a:t>
            </a:r>
            <a:r>
              <a:rPr lang="nl-BE" noProof="0" dirty="0"/>
              <a:t> aan elkaar te linken</a:t>
            </a:r>
          </a:p>
          <a:p>
            <a:r>
              <a:rPr lang="nl-BE" noProof="0" dirty="0">
                <a:effectLst/>
                <a:latin typeface="Arial" panose="020B0604020202020204" pitchFamily="34" charset="0"/>
              </a:rPr>
              <a:t>φ</a:t>
            </a:r>
            <a:r>
              <a:rPr lang="nl-BE" noProof="0" dirty="0">
                <a:effectLst/>
                <a:latin typeface="Courier New" panose="02070309020205020404" pitchFamily="49" charset="0"/>
              </a:rPr>
              <a:t>1 </a:t>
            </a:r>
            <a:r>
              <a:rPr lang="nl-BE" noProof="0" dirty="0">
                <a:effectLst/>
                <a:latin typeface="Arial" panose="020B0604020202020204" pitchFamily="34" charset="0"/>
              </a:rPr>
              <a:t>= X &gt; 10 en φ</a:t>
            </a:r>
            <a:r>
              <a:rPr lang="nl-BE" noProof="0" dirty="0">
                <a:effectLst/>
                <a:latin typeface="Courier New" panose="02070309020205020404" pitchFamily="49" charset="0"/>
              </a:rPr>
              <a:t>2 </a:t>
            </a:r>
            <a:r>
              <a:rPr lang="nl-BE" noProof="0" dirty="0">
                <a:effectLst/>
                <a:latin typeface="Arial" panose="020B0604020202020204" pitchFamily="34" charset="0"/>
              </a:rPr>
              <a:t>= Y &lt; 9 die we dan aan elkaar zouden plakken met nieuwe variabelen Z = X + Y om zo nieuwe </a:t>
            </a:r>
            <a:r>
              <a:rPr lang="nl-BE" noProof="0" dirty="0" err="1">
                <a:effectLst/>
                <a:latin typeface="Arial" panose="020B0604020202020204" pitchFamily="34" charset="0"/>
              </a:rPr>
              <a:t>constraints</a:t>
            </a:r>
            <a:r>
              <a:rPr lang="nl-BE" noProof="0" dirty="0">
                <a:effectLst/>
                <a:latin typeface="Arial" panose="020B0604020202020204" pitchFamily="34" charset="0"/>
              </a:rPr>
              <a:t> te bekomen φ</a:t>
            </a:r>
            <a:r>
              <a:rPr lang="nl-BE" noProof="0" dirty="0">
                <a:effectLst/>
                <a:latin typeface="Courier New" panose="02070309020205020404" pitchFamily="49" charset="0"/>
              </a:rPr>
              <a:t>3 </a:t>
            </a:r>
            <a:r>
              <a:rPr lang="nl-BE" noProof="0" dirty="0">
                <a:effectLst/>
                <a:latin typeface="Arial" panose="020B0604020202020204" pitchFamily="34" charset="0"/>
              </a:rPr>
              <a:t>= (Z - Y) &gt; 10 ∧ (Z - X) &lt; 9 die het zelfde doen maar op een verschillende manier</a:t>
            </a:r>
            <a:endParaRPr lang="nl-BE" noProof="0" dirty="0"/>
          </a:p>
          <a:p>
            <a:endParaRPr lang="nl-BE" noProof="0" dirty="0"/>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25</a:t>
            </a:fld>
            <a:endParaRPr lang="nl-NL"/>
          </a:p>
        </p:txBody>
      </p:sp>
    </p:spTree>
    <p:extLst>
      <p:ext uri="{BB962C8B-B14F-4D97-AF65-F5344CB8AC3E}">
        <p14:creationId xmlns:p14="http://schemas.microsoft.com/office/powerpoint/2010/main" val="3673559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alldifferent schrijven in constraint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26</a:t>
            </a:fld>
            <a:endParaRPr lang="nl-NL"/>
          </a:p>
        </p:txBody>
      </p:sp>
    </p:spTree>
    <p:extLst>
      <p:ext uri="{BB962C8B-B14F-4D97-AF65-F5344CB8AC3E}">
        <p14:creationId xmlns:p14="http://schemas.microsoft.com/office/powerpoint/2010/main" val="618219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STORM–fuzzer omvormen naar CP, waar STORM steunt op een </a:t>
            </a:r>
            <a:r>
              <a:rPr lang="nl-BE" noProof="0" dirty="0" err="1"/>
              <a:t>oracle</a:t>
            </a:r>
            <a:r>
              <a:rPr lang="nl-BE" noProof="0" dirty="0"/>
              <a:t> (</a:t>
            </a:r>
            <a:r>
              <a:rPr lang="nl-BE" noProof="0" dirty="0" err="1"/>
              <a:t>Minizinc:chuffed</a:t>
            </a:r>
            <a:r>
              <a:rPr lang="nl-BE" noProof="0" dirty="0"/>
              <a:t>) gaat, deze fuzzer is gespecialiseerd in het vinden van kritieke bugs zoals verkeerdelijk (</a:t>
            </a:r>
            <a:r>
              <a:rPr lang="nl-BE" noProof="0" dirty="0" err="1"/>
              <a:t>un</a:t>
            </a:r>
            <a:r>
              <a:rPr lang="nl-BE" noProof="0" dirty="0"/>
              <a:t>)</a:t>
            </a:r>
            <a:r>
              <a:rPr lang="nl-BE" noProof="0" dirty="0" err="1"/>
              <a:t>sat</a:t>
            </a:r>
            <a:r>
              <a:rPr lang="nl-BE" noProof="0" dirty="0"/>
              <a:t> geven terwijl</a:t>
            </a:r>
          </a:p>
          <a:p>
            <a:endParaRPr lang="nl-BE" noProof="0" dirty="0"/>
          </a:p>
          <a:p>
            <a:r>
              <a:rPr lang="nl-BE" noProof="0" dirty="0" err="1"/>
              <a:t>Diff</a:t>
            </a:r>
            <a:r>
              <a:rPr lang="nl-BE" noProof="0" dirty="0"/>
              <a:t> </a:t>
            </a:r>
            <a:r>
              <a:rPr lang="nl-BE" noProof="0" dirty="0" err="1"/>
              <a:t>testing</a:t>
            </a:r>
            <a:r>
              <a:rPr lang="nl-BE" noProof="0" dirty="0"/>
              <a:t> staat daar losser van speelt alle </a:t>
            </a:r>
            <a:r>
              <a:rPr lang="nl-BE" noProof="0" dirty="0" err="1"/>
              <a:t>solvers</a:t>
            </a:r>
            <a:r>
              <a:rPr lang="nl-BE" noProof="0" dirty="0"/>
              <a:t> tegen elkaar uitspelen om te kijken of de verschillende </a:t>
            </a:r>
            <a:r>
              <a:rPr lang="nl-BE" noProof="0" dirty="0" err="1"/>
              <a:t>solver</a:t>
            </a:r>
            <a:r>
              <a:rPr lang="nl-BE" noProof="0" dirty="0"/>
              <a:t> het met elkaar eens zijn </a:t>
            </a:r>
          </a:p>
          <a:p>
            <a:endParaRPr lang="nl-BE" noProof="0" dirty="0"/>
          </a:p>
          <a:p>
            <a:r>
              <a:rPr lang="nl-BE" noProof="0" dirty="0"/>
              <a:t>En ten slotte hebben we </a:t>
            </a:r>
            <a:r>
              <a:rPr lang="nl-BE" noProof="0" dirty="0" err="1"/>
              <a:t>Metamorphic</a:t>
            </a:r>
            <a:r>
              <a:rPr lang="nl-BE" noProof="0" dirty="0"/>
              <a:t> testen dit zit dichter bij </a:t>
            </a:r>
            <a:r>
              <a:rPr lang="nl-BE" noProof="0" dirty="0" err="1"/>
              <a:t>fuzz</a:t>
            </a:r>
            <a:r>
              <a:rPr lang="nl-BE" noProof="0" dirty="0"/>
              <a:t> </a:t>
            </a:r>
            <a:r>
              <a:rPr lang="nl-BE" noProof="0" dirty="0" err="1"/>
              <a:t>testing</a:t>
            </a:r>
            <a:r>
              <a:rPr lang="nl-BE" noProof="0" dirty="0"/>
              <a:t> en is een techniek  om meerdere testen/</a:t>
            </a:r>
            <a:r>
              <a:rPr lang="nl-BE" noProof="0" dirty="0" err="1"/>
              <a:t>constraints</a:t>
            </a:r>
            <a:r>
              <a:rPr lang="nl-BE" noProof="0" dirty="0"/>
              <a:t> aan elkaar te linken</a:t>
            </a:r>
          </a:p>
          <a:p>
            <a:r>
              <a:rPr lang="nl-BE" noProof="0" dirty="0">
                <a:effectLst/>
                <a:latin typeface="Arial" panose="020B0604020202020204" pitchFamily="34" charset="0"/>
              </a:rPr>
              <a:t>φ</a:t>
            </a:r>
            <a:r>
              <a:rPr lang="nl-BE" noProof="0" dirty="0">
                <a:effectLst/>
                <a:latin typeface="Courier New" panose="02070309020205020404" pitchFamily="49" charset="0"/>
              </a:rPr>
              <a:t>1 </a:t>
            </a:r>
            <a:r>
              <a:rPr lang="nl-BE" noProof="0" dirty="0">
                <a:effectLst/>
                <a:latin typeface="Arial" panose="020B0604020202020204" pitchFamily="34" charset="0"/>
              </a:rPr>
              <a:t>= X &gt; 10 en φ</a:t>
            </a:r>
            <a:r>
              <a:rPr lang="nl-BE" noProof="0" dirty="0">
                <a:effectLst/>
                <a:latin typeface="Courier New" panose="02070309020205020404" pitchFamily="49" charset="0"/>
              </a:rPr>
              <a:t>2 </a:t>
            </a:r>
            <a:r>
              <a:rPr lang="nl-BE" noProof="0" dirty="0">
                <a:effectLst/>
                <a:latin typeface="Arial" panose="020B0604020202020204" pitchFamily="34" charset="0"/>
              </a:rPr>
              <a:t>= Y &lt; 9 die we dan aan elkaar zouden plakken met nieuwe variabelen Z = X + Y om zo nieuwe </a:t>
            </a:r>
            <a:r>
              <a:rPr lang="nl-BE" noProof="0" dirty="0" err="1">
                <a:effectLst/>
                <a:latin typeface="Arial" panose="020B0604020202020204" pitchFamily="34" charset="0"/>
              </a:rPr>
              <a:t>constraints</a:t>
            </a:r>
            <a:r>
              <a:rPr lang="nl-BE" noProof="0" dirty="0">
                <a:effectLst/>
                <a:latin typeface="Arial" panose="020B0604020202020204" pitchFamily="34" charset="0"/>
              </a:rPr>
              <a:t> te bekomen φ</a:t>
            </a:r>
            <a:r>
              <a:rPr lang="nl-BE" noProof="0" dirty="0">
                <a:effectLst/>
                <a:latin typeface="Courier New" panose="02070309020205020404" pitchFamily="49" charset="0"/>
              </a:rPr>
              <a:t>3 </a:t>
            </a:r>
            <a:r>
              <a:rPr lang="nl-BE" noProof="0" dirty="0">
                <a:effectLst/>
                <a:latin typeface="Arial" panose="020B0604020202020204" pitchFamily="34" charset="0"/>
              </a:rPr>
              <a:t>= (Z - Y) &gt; 10 ∧ (Z - X) &lt; 9 die het zelfde doen maar op een verschillende manier</a:t>
            </a:r>
            <a:endParaRPr lang="nl-BE" noProof="0" dirty="0"/>
          </a:p>
          <a:p>
            <a:endParaRPr lang="nl-BE" noProof="0" dirty="0"/>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27</a:t>
            </a:fld>
            <a:endParaRPr lang="nl-NL"/>
          </a:p>
        </p:txBody>
      </p:sp>
    </p:spTree>
    <p:extLst>
      <p:ext uri="{BB962C8B-B14F-4D97-AF65-F5344CB8AC3E}">
        <p14:creationId xmlns:p14="http://schemas.microsoft.com/office/powerpoint/2010/main" val="3289177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Omdat ik al een stuk verder zit dan de gemiddelde student heb ik hier ook al mijn onderzoeksvragen te gevoegd </a:t>
            </a:r>
          </a:p>
          <a:p>
            <a:r>
              <a:rPr lang="nl-BE" dirty="0"/>
              <a:t>De eerste vier hebben de focus rond de technieken met de eerste drie de verschillen tussen de gebruikte technieken en de vierde dieper kijken welke operatie bugs heeft ontdekt</a:t>
            </a:r>
          </a:p>
          <a:p>
            <a:r>
              <a:rPr lang="nl-BE" dirty="0"/>
              <a:t>De vijfde gaat vanuit een andere hoek kijken </a:t>
            </a:r>
            <a:r>
              <a:rPr lang="nl-BE" b="1" dirty="0"/>
              <a:t>waar</a:t>
            </a:r>
            <a:r>
              <a:rPr lang="nl-BE" dirty="0"/>
              <a:t> we bugs hebben gevonden </a:t>
            </a:r>
            <a:r>
              <a:rPr lang="nl-BE" dirty="0" err="1"/>
              <a:t>ipv</a:t>
            </a:r>
            <a:r>
              <a:rPr lang="nl-BE" dirty="0"/>
              <a:t> hoe</a:t>
            </a:r>
          </a:p>
          <a:p>
            <a:endParaRPr lang="nl-BE" dirty="0"/>
          </a:p>
          <a:p>
            <a:r>
              <a:rPr lang="nl-BE" dirty="0"/>
              <a:t>En de laatste 3 onderzoeksvragen gaan meer richting de classificatie van de bugs: hoe erg zijn ze, wat zijn de oorzaken, welke type van bug is het?</a:t>
            </a:r>
          </a:p>
          <a:p>
            <a:endParaRPr lang="nl-BE" dirty="0"/>
          </a:p>
          <a:p>
            <a:endParaRPr lang="nl-BE" dirty="0"/>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28</a:t>
            </a:fld>
            <a:endParaRPr lang="nl-NL"/>
          </a:p>
        </p:txBody>
      </p:sp>
    </p:spTree>
    <p:extLst>
      <p:ext uri="{BB962C8B-B14F-4D97-AF65-F5344CB8AC3E}">
        <p14:creationId xmlns:p14="http://schemas.microsoft.com/office/powerpoint/2010/main" val="1543021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Constraint </a:t>
            </a:r>
            <a:r>
              <a:rPr lang="nl-BE" dirty="0" err="1"/>
              <a:t>programming</a:t>
            </a:r>
            <a:r>
              <a:rPr lang="nl-BE" dirty="0"/>
              <a:t> simpel uit gelegd gaat als volgt: we schrijven een aantal wiskundige/logische beperkingen om dan een oplossing te laten zoeken, Hierbij komen dan ook vaak krachtige functies om </a:t>
            </a:r>
            <a:r>
              <a:rPr lang="nl-BE" dirty="0" err="1"/>
              <a:t>constraints</a:t>
            </a:r>
            <a:r>
              <a:rPr lang="nl-BE" dirty="0"/>
              <a:t> sneller op telossen</a:t>
            </a:r>
          </a:p>
          <a:p>
            <a:r>
              <a:rPr lang="nl-BE" dirty="0"/>
              <a:t>er zijn veel voorbeelden van talen of </a:t>
            </a:r>
            <a:r>
              <a:rPr lang="nl-BE" dirty="0" err="1"/>
              <a:t>libraries</a:t>
            </a:r>
            <a:r>
              <a:rPr lang="nl-BE" dirty="0"/>
              <a:t> die constraint </a:t>
            </a:r>
            <a:r>
              <a:rPr lang="nl-BE" dirty="0" err="1"/>
              <a:t>programming</a:t>
            </a:r>
            <a:r>
              <a:rPr lang="nl-BE" dirty="0"/>
              <a:t> ondersteunen</a:t>
            </a:r>
          </a:p>
          <a:p>
            <a:r>
              <a:rPr lang="nl-BE" dirty="0"/>
              <a:t>Zoals </a:t>
            </a:r>
            <a:r>
              <a:rPr lang="nl-BE" dirty="0" err="1"/>
              <a:t>Prolog</a:t>
            </a:r>
            <a:r>
              <a:rPr lang="nl-BE" dirty="0"/>
              <a:t>, </a:t>
            </a:r>
            <a:r>
              <a:rPr lang="nl-BE" dirty="0" err="1"/>
              <a:t>Minizinc</a:t>
            </a:r>
            <a:r>
              <a:rPr lang="nl-BE" dirty="0"/>
              <a:t> en de door ons gebruikte CPMpy</a:t>
            </a:r>
          </a:p>
        </p:txBody>
      </p:sp>
      <p:sp>
        <p:nvSpPr>
          <p:cNvPr id="4" name="Slide Number Placeholder 3"/>
          <p:cNvSpPr>
            <a:spLocks noGrp="1"/>
          </p:cNvSpPr>
          <p:nvPr>
            <p:ph type="sldNum" sz="quarter" idx="5"/>
          </p:nvPr>
        </p:nvSpPr>
        <p:spPr/>
        <p:txBody>
          <a:bodyPr/>
          <a:lstStyle/>
          <a:p>
            <a:fld id="{8954E32A-327F-AF4B-8E1F-209FBF93D26D}" type="slidenum">
              <a:rPr lang="nl-NL" smtClean="0"/>
              <a:t>29</a:t>
            </a:fld>
            <a:endParaRPr lang="nl-NL"/>
          </a:p>
        </p:txBody>
      </p:sp>
    </p:spTree>
    <p:extLst>
      <p:ext uri="{BB962C8B-B14F-4D97-AF65-F5344CB8AC3E}">
        <p14:creationId xmlns:p14="http://schemas.microsoft.com/office/powerpoint/2010/main" val="3482417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CPMpy is een modeleer en constraint </a:t>
            </a:r>
            <a:r>
              <a:rPr lang="nl-BE" dirty="0" err="1"/>
              <a:t>programming</a:t>
            </a:r>
            <a:r>
              <a:rPr lang="nl-BE" dirty="0"/>
              <a:t> bibliotheek gemaakt voor Python dat ontwikkeld is dicht bij Numpy en met rechtstreekse toegang tot de </a:t>
            </a:r>
            <a:r>
              <a:rPr lang="nl-BE" dirty="0" err="1"/>
              <a:t>solver</a:t>
            </a:r>
            <a:r>
              <a:rPr lang="nl-BE" dirty="0"/>
              <a:t>. </a:t>
            </a:r>
          </a:p>
          <a:p>
            <a:r>
              <a:rPr lang="nl-BE" dirty="0"/>
              <a:t>Deze </a:t>
            </a:r>
            <a:r>
              <a:rPr lang="nl-BE" dirty="0" err="1"/>
              <a:t>solvers</a:t>
            </a:r>
            <a:r>
              <a:rPr lang="nl-BE" dirty="0"/>
              <a:t> lossen het probleem voor ons op terwijl CPMpy helpt met alles rondom rond het opschrijven/creëren van het probleem</a:t>
            </a:r>
          </a:p>
          <a:p>
            <a:endParaRPr lang="nl-BE" dirty="0"/>
          </a:p>
          <a:p>
            <a:r>
              <a:rPr lang="nl-BE" dirty="0"/>
              <a:t>Een veel gebruikt voorbeeld is het volgende</a:t>
            </a:r>
          </a:p>
        </p:txBody>
      </p:sp>
      <p:sp>
        <p:nvSpPr>
          <p:cNvPr id="4" name="Slide Number Placehold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507868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Ik denk dat iedereen in de zaal CPMpy wel kent dus die uitleg ga ik achterwegen laten anders laat iets weten.</a:t>
            </a:r>
          </a:p>
          <a:p>
            <a:r>
              <a:rPr lang="nl-BE" sz="100" b="0" dirty="0"/>
              <a:t>Skip </a:t>
            </a:r>
            <a:r>
              <a:rPr lang="nl-BE" sz="100" b="0" dirty="0" err="1"/>
              <a:t>cpmpy</a:t>
            </a:r>
            <a:r>
              <a:rPr lang="nl-BE" sz="100" b="0" dirty="0"/>
              <a:t> uitleg: CPMpy is een modeleer en programmeertaal voor het oplossen van wiskundige en logische beperkingen met ondersteuning voor python en gebaseerd op </a:t>
            </a:r>
            <a:r>
              <a:rPr lang="nl-BE" sz="100" b="0" dirty="0" err="1"/>
              <a:t>numpy</a:t>
            </a:r>
            <a:r>
              <a:rPr lang="nl-BE" sz="100" b="0" dirty="0"/>
              <a:t>, </a:t>
            </a:r>
            <a:endParaRPr lang="nl-BE" sz="800" b="0" dirty="0"/>
          </a:p>
          <a:p>
            <a:endParaRPr lang="nl-BE" sz="700" dirty="0"/>
          </a:p>
          <a:p>
            <a:r>
              <a:rPr lang="nl-BE" sz="700" dirty="0"/>
              <a:t>Het is een masterproef met bugs in het centrum is 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voor de gebruiker veel moeilijker is om te detecteren dat er iets mis gaat</a:t>
            </a:r>
            <a:endParaRPr lang="nl-BE" dirty="0"/>
          </a:p>
          <a:p>
            <a:endParaRPr lang="nl-BE" dirty="0"/>
          </a:p>
          <a:p>
            <a:r>
              <a:rPr lang="nl-BE" dirty="0"/>
              <a:t>Momenteel zijn er veel verschillende manieren om bugs te vinden van code reviews, manual tests, unit tests, regressie testen tot </a:t>
            </a:r>
            <a:r>
              <a:rPr lang="nl-BE" dirty="0" err="1"/>
              <a:t>fuzzing</a:t>
            </a:r>
            <a:r>
              <a:rPr lang="nl-BE" dirty="0"/>
              <a:t>. 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Omdat het zoeken achter bugs vaak veel tijd in beslag neemt kijken we vaak naar de automatische manier om bugs te zoeken om ons werk te verlichten.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30</a:t>
            </a:fld>
            <a:endParaRPr lang="nl-NL"/>
          </a:p>
        </p:txBody>
      </p:sp>
    </p:spTree>
    <p:extLst>
      <p:ext uri="{BB962C8B-B14F-4D97-AF65-F5344CB8AC3E}">
        <p14:creationId xmlns:p14="http://schemas.microsoft.com/office/powerpoint/2010/main" val="3879454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Meer </a:t>
            </a:r>
            <a:r>
              <a:rPr lang="en-GB" dirty="0" err="1"/>
              <a:t>visueler</a:t>
            </a:r>
            <a:r>
              <a:rPr lang="en-GB" dirty="0"/>
              <a:t>, </a:t>
            </a:r>
          </a:p>
          <a:p>
            <a:r>
              <a:rPr lang="en-GB" dirty="0" err="1"/>
              <a:t>meer</a:t>
            </a:r>
            <a:r>
              <a:rPr lang="en-GB" dirty="0"/>
              <a:t> </a:t>
            </a:r>
            <a:r>
              <a:rPr lang="en-GB" dirty="0" err="1"/>
              <a:t>levendiger</a:t>
            </a:r>
            <a:r>
              <a:rPr lang="en-GB" dirty="0"/>
              <a:t>?</a:t>
            </a:r>
          </a:p>
          <a:p>
            <a:r>
              <a:rPr lang="en-GB" dirty="0"/>
              <a:t>Wat </a:t>
            </a:r>
            <a:r>
              <a:rPr lang="en-GB" dirty="0" err="1"/>
              <a:t>moet</a:t>
            </a:r>
            <a:r>
              <a:rPr lang="en-GB" dirty="0"/>
              <a:t> er </a:t>
            </a:r>
            <a:r>
              <a:rPr lang="en-GB" dirty="0" err="1"/>
              <a:t>weg</a:t>
            </a:r>
            <a:r>
              <a:rPr lang="en-GB" dirty="0"/>
              <a:t> </a:t>
            </a:r>
            <a:r>
              <a:rPr lang="en-GB" dirty="0" err="1"/>
              <a:t>voor</a:t>
            </a:r>
            <a:r>
              <a:rPr lang="en-GB" dirty="0"/>
              <a:t> </a:t>
            </a:r>
            <a:r>
              <a:rPr lang="en-GB" dirty="0" err="1"/>
              <a:t>tijd</a:t>
            </a:r>
            <a:r>
              <a:rPr lang="en-GB" dirty="0"/>
              <a:t>? </a:t>
            </a:r>
            <a:r>
              <a:rPr lang="en-GB" dirty="0" err="1"/>
              <a:t>Ik</a:t>
            </a:r>
            <a:r>
              <a:rPr lang="en-GB" dirty="0"/>
              <a:t> </a:t>
            </a:r>
            <a:r>
              <a:rPr lang="en-GB" dirty="0" err="1"/>
              <a:t>kan</a:t>
            </a:r>
            <a:r>
              <a:rPr lang="en-GB" dirty="0"/>
              <a:t> </a:t>
            </a:r>
            <a:r>
              <a:rPr lang="en-GB" dirty="0" err="1"/>
              <a:t>nog</a:t>
            </a:r>
            <a:r>
              <a:rPr lang="en-GB" dirty="0"/>
              <a:t> </a:t>
            </a:r>
            <a:r>
              <a:rPr lang="en-GB" dirty="0" err="1"/>
              <a:t>interesante</a:t>
            </a:r>
            <a:r>
              <a:rPr lang="en-GB" dirty="0"/>
              <a:t> </a:t>
            </a:r>
            <a:r>
              <a:rPr lang="en-GB" dirty="0" err="1"/>
              <a:t>dingen</a:t>
            </a:r>
            <a:r>
              <a:rPr lang="en-GB" dirty="0"/>
              <a:t> </a:t>
            </a:r>
            <a:r>
              <a:rPr lang="en-GB" dirty="0" err="1"/>
              <a:t>zeggen</a:t>
            </a:r>
            <a:r>
              <a:rPr lang="en-GB" dirty="0"/>
              <a:t> over de Seeds </a:t>
            </a:r>
            <a:r>
              <a:rPr lang="en-GB" dirty="0" err="1"/>
              <a:t>en</a:t>
            </a:r>
            <a:r>
              <a:rPr lang="en-GB" dirty="0"/>
              <a:t> semantic fusion die </a:t>
            </a:r>
            <a:r>
              <a:rPr lang="en-GB" dirty="0" err="1"/>
              <a:t>ik</a:t>
            </a:r>
            <a:r>
              <a:rPr lang="en-GB" dirty="0"/>
              <a:t> </a:t>
            </a:r>
            <a:r>
              <a:rPr lang="en-GB" dirty="0" err="1"/>
              <a:t>heb</a:t>
            </a:r>
            <a:r>
              <a:rPr lang="en-GB" dirty="0"/>
              <a:t> </a:t>
            </a:r>
            <a:r>
              <a:rPr lang="en-GB" dirty="0" err="1"/>
              <a:t>moeten</a:t>
            </a:r>
            <a:r>
              <a:rPr lang="en-GB" dirty="0"/>
              <a:t> </a:t>
            </a:r>
            <a:r>
              <a:rPr lang="en-GB"/>
              <a:t>weglaten</a:t>
            </a:r>
            <a:endParaRPr lang="en-US" dirty="0"/>
          </a:p>
        </p:txBody>
      </p:sp>
      <p:sp>
        <p:nvSpPr>
          <p:cNvPr id="4" name="Slide Number Placeholder 3"/>
          <p:cNvSpPr>
            <a:spLocks noGrp="1"/>
          </p:cNvSpPr>
          <p:nvPr>
            <p:ph type="sldNum" sz="quarter" idx="5"/>
          </p:nvPr>
        </p:nvSpPr>
        <p:spPr/>
        <p:txBody>
          <a:bodyPr/>
          <a:lstStyle/>
          <a:p>
            <a:fld id="{8954E32A-327F-AF4B-8E1F-209FBF93D26D}" type="slidenum">
              <a:rPr lang="nl-NL" smtClean="0"/>
              <a:t>31</a:t>
            </a:fld>
            <a:endParaRPr lang="nl-NL"/>
          </a:p>
        </p:txBody>
      </p:sp>
    </p:spTree>
    <p:extLst>
      <p:ext uri="{BB962C8B-B14F-4D97-AF65-F5344CB8AC3E}">
        <p14:creationId xmlns:p14="http://schemas.microsoft.com/office/powerpoint/2010/main" val="38110353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Meer </a:t>
            </a:r>
            <a:r>
              <a:rPr lang="en-GB" dirty="0" err="1"/>
              <a:t>visueler</a:t>
            </a:r>
            <a:r>
              <a:rPr lang="en-GB" dirty="0"/>
              <a:t>, </a:t>
            </a:r>
          </a:p>
          <a:p>
            <a:r>
              <a:rPr lang="en-GB" dirty="0" err="1"/>
              <a:t>meer</a:t>
            </a:r>
            <a:r>
              <a:rPr lang="en-GB" dirty="0"/>
              <a:t> </a:t>
            </a:r>
            <a:r>
              <a:rPr lang="en-GB" dirty="0" err="1"/>
              <a:t>levendiger</a:t>
            </a:r>
            <a:r>
              <a:rPr lang="en-GB" dirty="0"/>
              <a:t>?</a:t>
            </a:r>
            <a:endParaRPr lang="en-US" dirty="0"/>
          </a:p>
        </p:txBody>
      </p:sp>
      <p:sp>
        <p:nvSpPr>
          <p:cNvPr id="4" name="Slide Number Placeholder 3"/>
          <p:cNvSpPr>
            <a:spLocks noGrp="1"/>
          </p:cNvSpPr>
          <p:nvPr>
            <p:ph type="sldNum" sz="quarter" idx="5"/>
          </p:nvPr>
        </p:nvSpPr>
        <p:spPr/>
        <p:txBody>
          <a:bodyPr/>
          <a:lstStyle/>
          <a:p>
            <a:fld id="{8954E32A-327F-AF4B-8E1F-209FBF93D26D}" type="slidenum">
              <a:rPr lang="nl-NL" smtClean="0"/>
              <a:t>32</a:t>
            </a:fld>
            <a:endParaRPr lang="nl-NL"/>
          </a:p>
        </p:txBody>
      </p:sp>
    </p:spTree>
    <p:extLst>
      <p:ext uri="{BB962C8B-B14F-4D97-AF65-F5344CB8AC3E}">
        <p14:creationId xmlns:p14="http://schemas.microsoft.com/office/powerpoint/2010/main" val="3164153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Goedemiddag Ik ben Ruben en ik kom vandaag uitleggen waarom ik </a:t>
            </a:r>
            <a:r>
              <a:rPr lang="nl-BE" noProof="0" dirty="0" err="1"/>
              <a:t>fuzz</a:t>
            </a:r>
            <a:r>
              <a:rPr lang="nl-BE" noProof="0" dirty="0"/>
              <a:t> tests heb uitgevoerd op constraint </a:t>
            </a:r>
            <a:r>
              <a:rPr lang="nl-BE" noProof="0" dirty="0" err="1"/>
              <a:t>programming</a:t>
            </a:r>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33</a:t>
            </a:fld>
            <a:endParaRPr lang="nl-NL"/>
          </a:p>
        </p:txBody>
      </p:sp>
    </p:spTree>
    <p:extLst>
      <p:ext uri="{BB962C8B-B14F-4D97-AF65-F5344CB8AC3E}">
        <p14:creationId xmlns:p14="http://schemas.microsoft.com/office/powerpoint/2010/main" val="23959041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Nu we weten wat Constraint </a:t>
            </a:r>
            <a:r>
              <a:rPr lang="nl-BE" dirty="0" err="1"/>
              <a:t>programming</a:t>
            </a:r>
            <a:r>
              <a:rPr lang="nl-BE" dirty="0"/>
              <a:t> is ga ik uitleggen waarom we juist naar bugs zoeken hierin </a:t>
            </a:r>
          </a:p>
          <a:p>
            <a:r>
              <a:rPr lang="nl-BE" dirty="0"/>
              <a:t>Wel bugs zijn nooit gewenst, jammer genoeg zitten ze bijna wel overal. En omdat Constraint </a:t>
            </a:r>
            <a:r>
              <a:rPr lang="nl-BE" dirty="0" err="1"/>
              <a:t>programming</a:t>
            </a:r>
            <a:r>
              <a:rPr lang="nl-BE" dirty="0"/>
              <a:t> vaak steunt op composities van beperkingen die mogelijk nog nooit in deze samenstelling zijn gezien door de </a:t>
            </a:r>
            <a:r>
              <a:rPr lang="nl-BE" dirty="0" err="1"/>
              <a:t>solver</a:t>
            </a:r>
            <a:r>
              <a:rPr lang="nl-BE" dirty="0"/>
              <a:t> </a:t>
            </a:r>
          </a:p>
          <a:p>
            <a:r>
              <a:rPr lang="nl-BE" dirty="0"/>
              <a:t>Kan het zijn dat hier fouten zijn ingeslopen. Het zijn deze bugs die wij willen vinden.</a:t>
            </a:r>
          </a:p>
          <a:p>
            <a:endParaRPr lang="nl-BE" dirty="0"/>
          </a:p>
          <a:p>
            <a:r>
              <a:rPr lang="nl-BE" dirty="0"/>
              <a:t>Omdat een bug soms nogal een losse definitie heeft </a:t>
            </a:r>
            <a:r>
              <a:rPr lang="nl-BE" sz="700" dirty="0"/>
              <a:t>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significant moeilijker is om te detecteren dat er iets mis gaat. </a:t>
            </a:r>
          </a:p>
          <a:p>
            <a:r>
              <a:rPr lang="nl-BE" sz="700" dirty="0"/>
              <a:t>Bij een crash is het vrij duidelijk of een hangend probleem is iets moeilijker door het </a:t>
            </a:r>
            <a:r>
              <a:rPr lang="nl-BE" sz="700" dirty="0" err="1"/>
              <a:t>halting</a:t>
            </a:r>
            <a:r>
              <a:rPr lang="nl-BE" sz="700" dirty="0"/>
              <a:t> probleem maar via een </a:t>
            </a:r>
            <a:r>
              <a:rPr lang="nl-BE" sz="700" dirty="0" err="1"/>
              <a:t>timeout</a:t>
            </a:r>
            <a:r>
              <a:rPr lang="nl-BE" sz="700" dirty="0"/>
              <a:t> zeker te doen(omdat we gecontroleerd hadden hoe lang het zoeken naar oplossingen duurde)</a:t>
            </a:r>
          </a:p>
          <a:p>
            <a:r>
              <a:rPr lang="nl-BE" sz="700" dirty="0"/>
              <a:t>terwijl bij de andere 3 het minder duidelijk is. </a:t>
            </a:r>
            <a:endParaRPr lang="nl-BE" dirty="0"/>
          </a:p>
          <a:p>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Omdat het zoeken achter bugs vaak veel tijd in beslag neemt kijken we vaak naar de automatische manier om bugs te zoeken om ons werk te verlichten. </a:t>
            </a:r>
          </a:p>
          <a:p>
            <a:r>
              <a:rPr lang="nl-BE" dirty="0"/>
              <a:t>Bugs kost vaak veel tijd en moeite en omdat er veel samenstellingen van deze beperkingen mogelijk zijn is het ook slimmer om de bugs automatisch te zoeken. Hiervoor bestaan al veel technieken zowel manuele als automatische waaronder, code reviews, manual tests, unit tests, regressie testen tot </a:t>
            </a:r>
            <a:r>
              <a:rPr lang="nl-BE" dirty="0" err="1"/>
              <a:t>fuzz</a:t>
            </a:r>
            <a:r>
              <a:rPr lang="nl-BE" dirty="0"/>
              <a:t> tests. Dit laatste is de focus van de thesis</a:t>
            </a:r>
          </a:p>
        </p:txBody>
      </p:sp>
      <p:sp>
        <p:nvSpPr>
          <p:cNvPr id="4" name="Slide Number Placeholder 3"/>
          <p:cNvSpPr>
            <a:spLocks noGrp="1"/>
          </p:cNvSpPr>
          <p:nvPr>
            <p:ph type="sldNum" sz="quarter" idx="5"/>
          </p:nvPr>
        </p:nvSpPr>
        <p:spPr/>
        <p:txBody>
          <a:bodyPr/>
          <a:lstStyle/>
          <a:p>
            <a:fld id="{8954E32A-327F-AF4B-8E1F-209FBF93D26D}" type="slidenum">
              <a:rPr lang="nl-NL" smtClean="0"/>
              <a:t>34</a:t>
            </a:fld>
            <a:endParaRPr lang="nl-NL"/>
          </a:p>
        </p:txBody>
      </p:sp>
    </p:spTree>
    <p:extLst>
      <p:ext uri="{BB962C8B-B14F-4D97-AF65-F5344CB8AC3E}">
        <p14:creationId xmlns:p14="http://schemas.microsoft.com/office/powerpoint/2010/main" val="14818641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input. </a:t>
            </a:r>
          </a:p>
          <a:p>
            <a:r>
              <a:rPr lang="nl-BE" dirty="0"/>
              <a:t>Deze willekeurige input is iets waar fuzzers in uitblinkend die kunnen nieuwe ongeziene samenstellingen creëren en ook testen om zo bugs te zoeken. </a:t>
            </a:r>
          </a:p>
          <a:p>
            <a:endParaRPr lang="nl-BE" dirty="0"/>
          </a:p>
          <a:p>
            <a:r>
              <a:rPr lang="nl-BE" dirty="0"/>
              <a:t>Hierbij is AFL++ 1 van de populairdere fuzzers, het gebruikt een generatief model en genereert dus zelf de </a:t>
            </a:r>
            <a:r>
              <a:rPr lang="nl-BE" dirty="0" err="1"/>
              <a:t>inputs</a:t>
            </a:r>
            <a:r>
              <a:rPr lang="nl-BE" dirty="0"/>
              <a:t> en kijkt wat de output de verwachte output is. Dit vaak voor </a:t>
            </a:r>
            <a:r>
              <a:rPr lang="nl-BE" dirty="0" err="1"/>
              <a:t>commandline</a:t>
            </a:r>
            <a:r>
              <a:rPr lang="nl-BE" dirty="0"/>
              <a:t> line interface apps maar ook al voor SMT en SAT problemen </a:t>
            </a:r>
          </a:p>
          <a:p>
            <a:r>
              <a:rPr lang="nl-BE" dirty="0"/>
              <a:t>Jammer genoeg zit hier een probleem waardoor het niet goed werkt om onze programmeertaal te testen. AFL++ gebruikt bit </a:t>
            </a:r>
            <a:r>
              <a:rPr lang="nl-BE" dirty="0" err="1"/>
              <a:t>flipts</a:t>
            </a:r>
            <a:r>
              <a:rPr lang="nl-BE" dirty="0"/>
              <a:t> aan de gegenereerde input om te kijken wat de wijzigingen zijn aan de output </a:t>
            </a:r>
          </a:p>
          <a:p>
            <a:r>
              <a:rPr lang="nl-BE" dirty="0"/>
              <a:t>Om zo verder te redeneren en alle paden in de code te proberen af te gaan. Stel we hebben een input van ongeveer 1KB dan zijn er veel combinaties mogelijk en vertraagt de fuzzer significant.</a:t>
            </a:r>
          </a:p>
          <a:p>
            <a:endParaRPr lang="nl-BE" dirty="0"/>
          </a:p>
          <a:p>
            <a:r>
              <a:rPr lang="nl-BE" dirty="0"/>
              <a:t>Voor onze situatie hebben we geen </a:t>
            </a:r>
            <a:r>
              <a:rPr lang="nl-BE" dirty="0" err="1"/>
              <a:t>bitflips</a:t>
            </a:r>
            <a:r>
              <a:rPr lang="nl-BE" dirty="0"/>
              <a:t> nodig, we hebben een programmeertaal met </a:t>
            </a:r>
            <a:r>
              <a:rPr lang="nl-BE" dirty="0" err="1"/>
              <a:t>keywords</a:t>
            </a:r>
            <a:r>
              <a:rPr lang="nl-BE" dirty="0"/>
              <a:t> en een </a:t>
            </a:r>
            <a:r>
              <a:rPr lang="nl-BE" dirty="0" err="1"/>
              <a:t>bitflip</a:t>
            </a:r>
            <a:r>
              <a:rPr lang="nl-BE" dirty="0"/>
              <a:t> in deze </a:t>
            </a:r>
            <a:r>
              <a:rPr lang="nl-BE" dirty="0" err="1"/>
              <a:t>keyword</a:t>
            </a:r>
            <a:r>
              <a:rPr lang="nl-BE" dirty="0"/>
              <a:t> zou niet nuttig zijn. </a:t>
            </a:r>
          </a:p>
          <a:p>
            <a:r>
              <a:rPr lang="nl-BE" dirty="0"/>
              <a:t>En ook zou een limitatie van ongeveer 1KB toch al wel doorwegen gezien de kleinste </a:t>
            </a:r>
            <a:r>
              <a:rPr lang="nl-BE" dirty="0" err="1"/>
              <a:t>voorbeeldprogrammas</a:t>
            </a:r>
            <a:r>
              <a:rPr lang="nl-BE" dirty="0"/>
              <a:t> van CPMpy al een KB groot zijn.</a:t>
            </a:r>
          </a:p>
          <a:p>
            <a:endParaRPr lang="nl-BE" dirty="0"/>
          </a:p>
          <a:p>
            <a:r>
              <a:rPr lang="nl-BE" dirty="0"/>
              <a:t>Daarom zijn we gaan kijken naar een </a:t>
            </a:r>
            <a:r>
              <a:rPr lang="nl-BE" dirty="0" err="1"/>
              <a:t>modifying</a:t>
            </a:r>
            <a:r>
              <a:rPr lang="nl-BE" dirty="0"/>
              <a:t> techniek, waarvan we van reeds bestaande code vertrekken zijnde de voorbeeldprogramma’s op de </a:t>
            </a:r>
            <a:r>
              <a:rPr lang="nl-BE" dirty="0" err="1"/>
              <a:t>repository</a:t>
            </a:r>
            <a:r>
              <a:rPr lang="nl-BE" dirty="0"/>
              <a:t> van CPMpy en andere.</a:t>
            </a:r>
          </a:p>
          <a:p>
            <a:r>
              <a:rPr lang="nl-BE" dirty="0"/>
              <a:t>Om hierop wijzingen aan te brengen en dan testen of het gewijzigde code dezelfde oplossing gaf als de </a:t>
            </a:r>
            <a:r>
              <a:rPr lang="nl-BE" dirty="0" err="1"/>
              <a:t>orginele</a:t>
            </a:r>
            <a:r>
              <a:rPr lang="nl-BE" dirty="0"/>
              <a:t>.</a:t>
            </a:r>
          </a:p>
        </p:txBody>
      </p:sp>
      <p:sp>
        <p:nvSpPr>
          <p:cNvPr id="4" name="Slide Number Placeholder 3"/>
          <p:cNvSpPr>
            <a:spLocks noGrp="1"/>
          </p:cNvSpPr>
          <p:nvPr>
            <p:ph type="sldNum" sz="quarter" idx="5"/>
          </p:nvPr>
        </p:nvSpPr>
        <p:spPr/>
        <p:txBody>
          <a:bodyPr/>
          <a:lstStyle/>
          <a:p>
            <a:fld id="{8954E32A-327F-AF4B-8E1F-209FBF93D26D}" type="slidenum">
              <a:rPr lang="nl-NL" smtClean="0"/>
              <a:t>35</a:t>
            </a:fld>
            <a:endParaRPr lang="nl-NL"/>
          </a:p>
        </p:txBody>
      </p:sp>
    </p:spTree>
    <p:extLst>
      <p:ext uri="{BB962C8B-B14F-4D97-AF65-F5344CB8AC3E}">
        <p14:creationId xmlns:p14="http://schemas.microsoft.com/office/powerpoint/2010/main" val="35196117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Dit brengt ons tot de onderzoeksvragen.</a:t>
            </a:r>
          </a:p>
          <a:p>
            <a:r>
              <a:rPr lang="nl-BE" dirty="0"/>
              <a:t>Met deze 3 technieken willen we kijken naar de verschillen tussen de gebruikte technieken: welke techniek vind welke bug, welke techniek vind welke kritieke bug en welk type bug is er gevonden</a:t>
            </a:r>
          </a:p>
          <a:p>
            <a:endParaRPr lang="nl-BE" dirty="0"/>
          </a:p>
          <a:p>
            <a:r>
              <a:rPr lang="nl-BE" dirty="0"/>
              <a:t>En de laatste 2 onderzoeksvragen gaan meer richting de classificatie van de bugs: hoe erg is de bug en waar liggen de oorzaken</a:t>
            </a:r>
          </a:p>
        </p:txBody>
      </p:sp>
      <p:sp>
        <p:nvSpPr>
          <p:cNvPr id="4" name="Slide Number Placeholder 3"/>
          <p:cNvSpPr>
            <a:spLocks noGrp="1"/>
          </p:cNvSpPr>
          <p:nvPr>
            <p:ph type="sldNum" sz="quarter" idx="5"/>
          </p:nvPr>
        </p:nvSpPr>
        <p:spPr/>
        <p:txBody>
          <a:bodyPr/>
          <a:lstStyle/>
          <a:p>
            <a:fld id="{8954E32A-327F-AF4B-8E1F-209FBF93D26D}" type="slidenum">
              <a:rPr lang="nl-NL" smtClean="0"/>
              <a:t>36</a:t>
            </a:fld>
            <a:endParaRPr lang="nl-NL"/>
          </a:p>
        </p:txBody>
      </p:sp>
    </p:spTree>
    <p:extLst>
      <p:ext uri="{BB962C8B-B14F-4D97-AF65-F5344CB8AC3E}">
        <p14:creationId xmlns:p14="http://schemas.microsoft.com/office/powerpoint/2010/main" val="33572171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Voordat we naar de een overzicht gaan van de resultaten zou ik een paar bug voorbeelden willen toelichten. Zoals deze </a:t>
            </a:r>
            <a:r>
              <a:rPr lang="nl-BE" dirty="0" err="1"/>
              <a:t>dubble</a:t>
            </a:r>
            <a:r>
              <a:rPr lang="nl-BE" dirty="0"/>
              <a:t> </a:t>
            </a:r>
            <a:r>
              <a:rPr lang="nl-BE" dirty="0" err="1"/>
              <a:t>negation</a:t>
            </a:r>
            <a:r>
              <a:rPr lang="nl-BE" dirty="0"/>
              <a:t> bug (bug 142, unsat, </a:t>
            </a:r>
            <a:r>
              <a:rPr lang="nl-BE" dirty="0" err="1"/>
              <a:t>transf</a:t>
            </a:r>
            <a:r>
              <a:rPr lang="nl-BE" dirty="0"/>
              <a:t>, Ctorm, </a:t>
            </a:r>
            <a:r>
              <a:rPr lang="nl-BE" dirty="0" err="1"/>
              <a:t>ORTools</a:t>
            </a:r>
            <a:r>
              <a:rPr lang="nl-BE" dirty="0"/>
              <a:t>, Gurobi)</a:t>
            </a:r>
          </a:p>
          <a:p>
            <a:r>
              <a:rPr lang="nl-BE" dirty="0"/>
              <a:t>Hier zien we </a:t>
            </a:r>
          </a:p>
          <a:p>
            <a:endParaRPr lang="nl-BE" dirty="0"/>
          </a:p>
          <a:p>
            <a:r>
              <a:rPr lang="nl-BE" b="1" dirty="0"/>
              <a:t>Equivalent</a:t>
            </a:r>
          </a:p>
          <a:p>
            <a:endParaRPr lang="nl-BE" b="0" dirty="0"/>
          </a:p>
          <a:p>
            <a:r>
              <a:rPr lang="nl-BE" b="0" dirty="0"/>
              <a:t>Dit kwam door een transformatie gedaan binnen CPMpy waar men geneste expressies versimpeld naar een lineaire genormaliseerde vorm, hier verloor men een niet waardoor de </a:t>
            </a:r>
            <a:r>
              <a:rPr lang="nl-BE" b="0" dirty="0" err="1"/>
              <a:t>constraints</a:t>
            </a:r>
            <a:r>
              <a:rPr lang="nl-BE" b="0" dirty="0"/>
              <a:t> niet meer equivalent waren en de </a:t>
            </a:r>
            <a:r>
              <a:rPr lang="nl-BE" b="0" dirty="0" err="1"/>
              <a:t>solvers</a:t>
            </a:r>
            <a:r>
              <a:rPr lang="nl-BE" b="0" dirty="0"/>
              <a:t> die de normalisatie gebruikt zeiden dan dat het probleem onoplosbaar was. In hun opdracht het correcte antwoord maar niet het probleem dat origineel gepost was door de gebruiker</a:t>
            </a:r>
          </a:p>
          <a:p>
            <a:endParaRPr lang="nl-BE" b="1" dirty="0"/>
          </a:p>
        </p:txBody>
      </p:sp>
      <p:sp>
        <p:nvSpPr>
          <p:cNvPr id="4" name="Slide Number Placeholder 3"/>
          <p:cNvSpPr>
            <a:spLocks noGrp="1"/>
          </p:cNvSpPr>
          <p:nvPr>
            <p:ph type="sldNum" sz="quarter" idx="5"/>
          </p:nvPr>
        </p:nvSpPr>
        <p:spPr/>
        <p:txBody>
          <a:bodyPr/>
          <a:lstStyle/>
          <a:p>
            <a:fld id="{8954E32A-327F-AF4B-8E1F-209FBF93D26D}" type="slidenum">
              <a:rPr lang="nl-NL" smtClean="0"/>
              <a:t>37</a:t>
            </a:fld>
            <a:endParaRPr lang="nl-NL"/>
          </a:p>
        </p:txBody>
      </p:sp>
    </p:spTree>
    <p:extLst>
      <p:ext uri="{BB962C8B-B14F-4D97-AF65-F5344CB8AC3E}">
        <p14:creationId xmlns:p14="http://schemas.microsoft.com/office/powerpoint/2010/main" val="10678643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t>V = vandaag</a:t>
            </a:r>
          </a:p>
          <a:p>
            <a:endParaRPr lang="nl-BE" noProof="0" dirty="0"/>
          </a:p>
          <a:p>
            <a:r>
              <a:rPr lang="nl-BE" noProof="0" dirty="0" err="1"/>
              <a:t>LiteratuurStudie</a:t>
            </a:r>
            <a:r>
              <a:rPr lang="nl-BE" noProof="0" dirty="0"/>
              <a:t> = Reading, </a:t>
            </a:r>
            <a:r>
              <a:rPr lang="nl-BE" noProof="0" dirty="0" err="1"/>
              <a:t>understanding</a:t>
            </a:r>
            <a:r>
              <a:rPr lang="nl-BE" noProof="0" dirty="0"/>
              <a:t>, </a:t>
            </a:r>
            <a:r>
              <a:rPr lang="nl-BE" noProof="0" dirty="0" err="1"/>
              <a:t>writing</a:t>
            </a:r>
            <a:r>
              <a:rPr lang="nl-BE" noProof="0" dirty="0"/>
              <a:t>-LOOP</a:t>
            </a:r>
          </a:p>
          <a:p>
            <a:r>
              <a:rPr lang="nl-BE" noProof="0" dirty="0"/>
              <a:t>Uitvoering = </a:t>
            </a:r>
            <a:r>
              <a:rPr lang="nl-BE" noProof="0" dirty="0" err="1"/>
              <a:t>Failed</a:t>
            </a:r>
            <a:r>
              <a:rPr lang="nl-BE" noProof="0" dirty="0"/>
              <a:t> </a:t>
            </a:r>
            <a:r>
              <a:rPr lang="nl-BE" noProof="0" dirty="0" err="1"/>
              <a:t>attempt</a:t>
            </a:r>
            <a:r>
              <a:rPr lang="nl-BE" noProof="0" dirty="0"/>
              <a:t> + tools | </a:t>
            </a:r>
            <a:r>
              <a:rPr lang="nl-BE" noProof="0" dirty="0" err="1"/>
              <a:t>Modifying</a:t>
            </a:r>
            <a:r>
              <a:rPr lang="nl-BE" noProof="0" dirty="0"/>
              <a:t> STORM | </a:t>
            </a:r>
            <a:r>
              <a:rPr lang="nl-BE" noProof="0" dirty="0" err="1"/>
              <a:t>Differential</a:t>
            </a:r>
            <a:r>
              <a:rPr lang="nl-BE" noProof="0" dirty="0"/>
              <a:t> (</a:t>
            </a:r>
            <a:r>
              <a:rPr lang="nl-BE" noProof="0" dirty="0" err="1"/>
              <a:t>solver</a:t>
            </a:r>
            <a:r>
              <a:rPr lang="nl-BE" noProof="0" dirty="0"/>
              <a:t>) </a:t>
            </a:r>
            <a:r>
              <a:rPr lang="nl-BE" noProof="0" dirty="0" err="1"/>
              <a:t>Testing</a:t>
            </a:r>
            <a:r>
              <a:rPr lang="nl-BE" noProof="0" dirty="0"/>
              <a:t> | Metamorphic </a:t>
            </a:r>
            <a:r>
              <a:rPr lang="nl-BE" noProof="0" dirty="0" err="1"/>
              <a:t>testing</a:t>
            </a:r>
            <a:r>
              <a:rPr lang="nl-BE" noProof="0" dirty="0"/>
              <a:t> | tools, Running, processing, </a:t>
            </a:r>
            <a:r>
              <a:rPr lang="nl-BE" noProof="0" dirty="0" err="1"/>
              <a:t>reporting</a:t>
            </a:r>
            <a:br>
              <a:rPr lang="nl-BE" noProof="0" dirty="0"/>
            </a:br>
            <a:r>
              <a:rPr lang="nl-BE" noProof="0" dirty="0"/>
              <a:t>Verwerken = schrijven nalezen</a:t>
            </a:r>
          </a:p>
          <a:p>
            <a:r>
              <a:rPr lang="nl-BE" noProof="0" dirty="0"/>
              <a:t>	Toestemming 	19 dec 	| jan indienen aanvraag 14 jan (=officiële deadline, lol), pakt 4 jan </a:t>
            </a:r>
          </a:p>
          <a:p>
            <a:r>
              <a:rPr lang="nl-BE" noProof="0" dirty="0"/>
              <a:t>(indienen 12 jan)</a:t>
            </a:r>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38</a:t>
            </a:fld>
            <a:endParaRPr lang="nl-NL"/>
          </a:p>
        </p:txBody>
      </p:sp>
    </p:spTree>
    <p:extLst>
      <p:ext uri="{BB962C8B-B14F-4D97-AF65-F5344CB8AC3E}">
        <p14:creationId xmlns:p14="http://schemas.microsoft.com/office/powerpoint/2010/main" val="1696400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Meer </a:t>
            </a:r>
            <a:r>
              <a:rPr lang="en-GB" dirty="0" err="1"/>
              <a:t>visueler</a:t>
            </a:r>
            <a:r>
              <a:rPr lang="en-GB" dirty="0"/>
              <a:t>, </a:t>
            </a:r>
          </a:p>
          <a:p>
            <a:r>
              <a:rPr lang="en-GB" dirty="0" err="1"/>
              <a:t>meer</a:t>
            </a:r>
            <a:r>
              <a:rPr lang="en-GB" dirty="0"/>
              <a:t> </a:t>
            </a:r>
            <a:r>
              <a:rPr lang="en-GB" dirty="0" err="1"/>
              <a:t>levendiger</a:t>
            </a:r>
            <a:r>
              <a:rPr lang="en-GB" dirty="0"/>
              <a:t>?</a:t>
            </a:r>
            <a:endParaRPr lang="en-US" dirty="0"/>
          </a:p>
        </p:txBody>
      </p:sp>
      <p:sp>
        <p:nvSpPr>
          <p:cNvPr id="4" name="Slide Number Placeholder 3"/>
          <p:cNvSpPr>
            <a:spLocks noGrp="1"/>
          </p:cNvSpPr>
          <p:nvPr>
            <p:ph type="sldNum" sz="quarter" idx="5"/>
          </p:nvPr>
        </p:nvSpPr>
        <p:spPr/>
        <p:txBody>
          <a:bodyPr/>
          <a:lstStyle/>
          <a:p>
            <a:fld id="{8954E32A-327F-AF4B-8E1F-209FBF93D26D}" type="slidenum">
              <a:rPr lang="nl-NL" smtClean="0"/>
              <a:t>39</a:t>
            </a:fld>
            <a:endParaRPr lang="nl-NL"/>
          </a:p>
        </p:txBody>
      </p:sp>
    </p:spTree>
    <p:extLst>
      <p:ext uri="{BB962C8B-B14F-4D97-AF65-F5344CB8AC3E}">
        <p14:creationId xmlns:p14="http://schemas.microsoft.com/office/powerpoint/2010/main" val="495059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Geen </a:t>
            </a:r>
            <a:r>
              <a:rPr lang="nl-BE" dirty="0" err="1"/>
              <a:t>objection</a:t>
            </a:r>
            <a:r>
              <a:rPr lang="nl-BE" dirty="0"/>
              <a:t> </a:t>
            </a:r>
            <a:r>
              <a:rPr lang="nl-BE" dirty="0" err="1"/>
              <a:t>function</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422604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Nu we weten wat Constraint </a:t>
            </a:r>
            <a:r>
              <a:rPr lang="nl-BE" dirty="0" err="1"/>
              <a:t>programming</a:t>
            </a:r>
            <a:r>
              <a:rPr lang="nl-BE" dirty="0"/>
              <a:t> is ga ik uitleggen waarom we juist naar bugs zoeken hierin </a:t>
            </a:r>
          </a:p>
          <a:p>
            <a:r>
              <a:rPr lang="nl-BE" dirty="0"/>
              <a:t>Wel bugs zijn nooit gewenst, jammer genoeg zitten ze bijna wel overal. En omdat Constraint </a:t>
            </a:r>
            <a:r>
              <a:rPr lang="nl-BE" dirty="0" err="1"/>
              <a:t>programming</a:t>
            </a:r>
            <a:r>
              <a:rPr lang="nl-BE" dirty="0"/>
              <a:t> vaak steunt op composities van beperkingen die mogelijk nog nooit in deze samenstelling zijn gezien door de </a:t>
            </a:r>
            <a:r>
              <a:rPr lang="nl-BE" dirty="0" err="1"/>
              <a:t>solver</a:t>
            </a:r>
            <a:r>
              <a:rPr lang="nl-BE" dirty="0"/>
              <a:t> </a:t>
            </a:r>
          </a:p>
          <a:p>
            <a:r>
              <a:rPr lang="nl-BE" dirty="0"/>
              <a:t>Kan het zijn dat hier fouten zijn ingeslopen. Het zijn deze bugs die wij willen vinden.</a:t>
            </a:r>
          </a:p>
          <a:p>
            <a:endParaRPr lang="nl-BE" dirty="0"/>
          </a:p>
          <a:p>
            <a:r>
              <a:rPr lang="nl-BE" dirty="0"/>
              <a:t>Omdat een bug soms nogal een losse definitie heeft </a:t>
            </a:r>
            <a:r>
              <a:rPr lang="nl-BE" sz="700" dirty="0"/>
              <a:t>het handig om te weten wat we definiëren als een bug (wij gaan dit definiëren als alle ongewenste gedragingen van een programma) een crash, vasthangen, en zeker ook de kritieke bugs zoals verkeerdelijk unsat of </a:t>
            </a:r>
            <a:r>
              <a:rPr lang="nl-BE" sz="700" dirty="0" err="1"/>
              <a:t>sat</a:t>
            </a:r>
            <a:r>
              <a:rPr lang="nl-BE" sz="700" dirty="0"/>
              <a:t> geven of verkeerde modeleren geven wat significant moeilijker is om te detecteren dat er iets mis gaat. </a:t>
            </a:r>
          </a:p>
          <a:p>
            <a:r>
              <a:rPr lang="nl-BE" sz="700" dirty="0"/>
              <a:t>Bij een crash is het vrij duidelijk of een hangend probleem is iets moeilijker door het </a:t>
            </a:r>
            <a:r>
              <a:rPr lang="nl-BE" sz="700" dirty="0" err="1"/>
              <a:t>halting</a:t>
            </a:r>
            <a:r>
              <a:rPr lang="nl-BE" sz="700" dirty="0"/>
              <a:t> probleem maar via een </a:t>
            </a:r>
            <a:r>
              <a:rPr lang="nl-BE" sz="700" dirty="0" err="1"/>
              <a:t>timeout</a:t>
            </a:r>
            <a:r>
              <a:rPr lang="nl-BE" sz="700" dirty="0"/>
              <a:t> zeker te doen(omdat we gecontroleerd hadden hoe lang het zoeken naar oplossingen duurde)</a:t>
            </a:r>
          </a:p>
          <a:p>
            <a:r>
              <a:rPr lang="nl-BE" sz="700" dirty="0"/>
              <a:t>terwijl bij de andere 3 het minder duidelijk is. </a:t>
            </a:r>
            <a:endParaRPr lang="nl-BE" dirty="0"/>
          </a:p>
          <a:p>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Omdat het zoeken achter bugs vaak veel tijd in beslag neemt kijken we vaak naar de automatische manier om bugs te zoeken om ons werk te verlichten. </a:t>
            </a:r>
          </a:p>
          <a:p>
            <a:r>
              <a:rPr lang="nl-BE" dirty="0"/>
              <a:t>Bugs kost vaak veel tijd en moeite en omdat er veel samenstellingen van deze beperkingen mogelijk zijn is het ook slimmer om de bugs automatisch te zoeken. Hiervoor bestaan al veel technieken zowel manuele als automatische waaronder, code reviews, manual tests, unit tests, regressie testen tot </a:t>
            </a:r>
            <a:r>
              <a:rPr lang="nl-BE" dirty="0" err="1"/>
              <a:t>fuzz</a:t>
            </a:r>
            <a:r>
              <a:rPr lang="nl-BE" dirty="0"/>
              <a:t> tests. Dit laatste is de focus van de thesis</a:t>
            </a:r>
          </a:p>
        </p:txBody>
      </p:sp>
      <p:sp>
        <p:nvSpPr>
          <p:cNvPr id="4" name="Slide Number Placehold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1202698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 de die manieren die we hebben onderzocht is </a:t>
            </a:r>
            <a:r>
              <a:rPr lang="nl-BE" dirty="0" err="1"/>
              <a:t>Fuzz</a:t>
            </a:r>
            <a:r>
              <a:rPr lang="nl-BE" dirty="0"/>
              <a:t> testen de eerste, </a:t>
            </a:r>
            <a:r>
              <a:rPr lang="nl-BE" dirty="0" err="1"/>
              <a:t>Fuzz</a:t>
            </a:r>
            <a:r>
              <a:rPr lang="nl-BE" dirty="0"/>
              <a:t> testen of </a:t>
            </a:r>
            <a:r>
              <a:rPr lang="nl-BE" dirty="0" err="1"/>
              <a:t>fuzzing</a:t>
            </a:r>
            <a:r>
              <a:rPr lang="nl-BE" dirty="0"/>
              <a:t> testen gaat rond het </a:t>
            </a:r>
            <a:r>
              <a:rPr lang="nl-BE" b="1" u="sng" dirty="0"/>
              <a:t>automatisch</a:t>
            </a:r>
            <a:r>
              <a:rPr lang="nl-BE" dirty="0"/>
              <a:t> testen van een programma door middel van willekeurige input. </a:t>
            </a:r>
          </a:p>
          <a:p>
            <a:r>
              <a:rPr lang="nl-BE" dirty="0"/>
              <a:t>Deze willekeurige input is iets waar fuzzers in uitblinkend die kunnen nieuwe ongeziene samenstellingen creëren en ook testen om zo bugs te zoeken. </a:t>
            </a:r>
          </a:p>
          <a:p>
            <a:endParaRPr lang="nl-BE" dirty="0"/>
          </a:p>
          <a:p>
            <a:r>
              <a:rPr lang="nl-BE" dirty="0"/>
              <a:t>Hierbij is AFL++ 1 van de populairdere fuzzers, het gebruikt een generatief model en genereert dus zelf de </a:t>
            </a:r>
            <a:r>
              <a:rPr lang="nl-BE" dirty="0" err="1"/>
              <a:t>inputs</a:t>
            </a:r>
            <a:r>
              <a:rPr lang="nl-BE" dirty="0"/>
              <a:t> en kijkt wat de output de verwachte output is. Dit vaak voor </a:t>
            </a:r>
            <a:r>
              <a:rPr lang="nl-BE" dirty="0" err="1"/>
              <a:t>commandline</a:t>
            </a:r>
            <a:r>
              <a:rPr lang="nl-BE" dirty="0"/>
              <a:t> line interface apps maar ook al voor SMT en SAT problemen </a:t>
            </a:r>
          </a:p>
          <a:p>
            <a:r>
              <a:rPr lang="nl-BE" dirty="0"/>
              <a:t>Jammer genoeg zit hier een probleem waardoor het niet goed werkt om onze programmeertaal te testen. AFL++ gebruikt bit </a:t>
            </a:r>
            <a:r>
              <a:rPr lang="nl-BE" dirty="0" err="1"/>
              <a:t>flipts</a:t>
            </a:r>
            <a:r>
              <a:rPr lang="nl-BE" dirty="0"/>
              <a:t> aan de gegenereerde input om te kijken wat de wijzigingen zijn aan de output </a:t>
            </a:r>
          </a:p>
          <a:p>
            <a:r>
              <a:rPr lang="nl-BE" dirty="0"/>
              <a:t>Om zo verder te redeneren en alle paden in de code te proberen af te gaan. Stel we hebben een input van ongeveer 1KB dan zijn er veel combinaties mogelijk en vertraagt de fuzzer significant.</a:t>
            </a:r>
          </a:p>
          <a:p>
            <a:endParaRPr lang="nl-BE" dirty="0"/>
          </a:p>
          <a:p>
            <a:r>
              <a:rPr lang="nl-BE" dirty="0"/>
              <a:t>Voor onze situatie hebben we geen </a:t>
            </a:r>
            <a:r>
              <a:rPr lang="nl-BE" dirty="0" err="1"/>
              <a:t>bitflips</a:t>
            </a:r>
            <a:r>
              <a:rPr lang="nl-BE" dirty="0"/>
              <a:t> nodig, we hebben een programmeertaal met </a:t>
            </a:r>
            <a:r>
              <a:rPr lang="nl-BE" dirty="0" err="1"/>
              <a:t>keywords</a:t>
            </a:r>
            <a:r>
              <a:rPr lang="nl-BE" dirty="0"/>
              <a:t> en een </a:t>
            </a:r>
            <a:r>
              <a:rPr lang="nl-BE" dirty="0" err="1"/>
              <a:t>bitflip</a:t>
            </a:r>
            <a:r>
              <a:rPr lang="nl-BE" dirty="0"/>
              <a:t> in deze </a:t>
            </a:r>
            <a:r>
              <a:rPr lang="nl-BE" dirty="0" err="1"/>
              <a:t>keyword</a:t>
            </a:r>
            <a:r>
              <a:rPr lang="nl-BE" dirty="0"/>
              <a:t> zou niet nuttig zijn. </a:t>
            </a:r>
          </a:p>
          <a:p>
            <a:r>
              <a:rPr lang="nl-BE" dirty="0"/>
              <a:t>En ook zou een limitatie van ongeveer 1KB toch al wel doorwegen gezien de kleinste </a:t>
            </a:r>
            <a:r>
              <a:rPr lang="nl-BE" dirty="0" err="1"/>
              <a:t>voorbeeldprogrammas</a:t>
            </a:r>
            <a:r>
              <a:rPr lang="nl-BE" dirty="0"/>
              <a:t> van CPMpy al een KB groot zijn.</a:t>
            </a:r>
          </a:p>
          <a:p>
            <a:endParaRPr lang="nl-BE" dirty="0"/>
          </a:p>
          <a:p>
            <a:r>
              <a:rPr lang="nl-BE" dirty="0"/>
              <a:t>Daarom zijn we gaan kijken naar een </a:t>
            </a:r>
            <a:r>
              <a:rPr lang="nl-BE" dirty="0" err="1"/>
              <a:t>modifying</a:t>
            </a:r>
            <a:r>
              <a:rPr lang="nl-BE" dirty="0"/>
              <a:t> techniek, waarvan we van reeds bestaande code vertrekken zijnde de voorbeeldprogramma’s op de </a:t>
            </a:r>
            <a:r>
              <a:rPr lang="nl-BE" dirty="0" err="1"/>
              <a:t>repository</a:t>
            </a:r>
            <a:r>
              <a:rPr lang="nl-BE" dirty="0"/>
              <a:t> van CPMpy en andere.</a:t>
            </a:r>
          </a:p>
          <a:p>
            <a:r>
              <a:rPr lang="nl-BE" dirty="0"/>
              <a:t>Om hierop wijzingen aan te brengen en dan testen of het gewijzigde code dezelfde oplossing gaf als de </a:t>
            </a:r>
            <a:r>
              <a:rPr lang="nl-BE" dirty="0" err="1"/>
              <a:t>orginele</a:t>
            </a:r>
            <a:r>
              <a:rPr lang="nl-BE" dirty="0"/>
              <a:t>.</a:t>
            </a:r>
          </a:p>
        </p:txBody>
      </p:sp>
      <p:sp>
        <p:nvSpPr>
          <p:cNvPr id="4" name="Slide Number Placehold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2970400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Daarom zijn we gaan kijken naar een </a:t>
            </a:r>
            <a:r>
              <a:rPr lang="nl-BE" dirty="0" err="1"/>
              <a:t>modifying</a:t>
            </a:r>
            <a:r>
              <a:rPr lang="nl-BE" dirty="0"/>
              <a:t> techniek, waarvan we van reeds bestaande code vertrekken zijnde de voorbeeldprogramma’s op de </a:t>
            </a:r>
            <a:r>
              <a:rPr lang="nl-BE" dirty="0" err="1"/>
              <a:t>repository</a:t>
            </a:r>
            <a:r>
              <a:rPr lang="nl-BE" dirty="0"/>
              <a:t> van CPMpy en andere.</a:t>
            </a:r>
          </a:p>
          <a:p>
            <a:r>
              <a:rPr lang="nl-BE" dirty="0"/>
              <a:t>Om hierop wijzingen aan te brengen en dan testen of het gewijzigde code dezelfde oplossing gaf als de </a:t>
            </a:r>
            <a:r>
              <a:rPr lang="nl-BE" dirty="0" err="1"/>
              <a:t>orginele</a:t>
            </a:r>
            <a:r>
              <a:rPr lang="nl-BE" dirty="0"/>
              <a:t>.</a:t>
            </a:r>
          </a:p>
          <a:p>
            <a:endParaRPr lang="nl-BE" dirty="0"/>
          </a:p>
          <a:p>
            <a:r>
              <a:rPr lang="nl-BE" dirty="0"/>
              <a:t>Deze </a:t>
            </a:r>
            <a:r>
              <a:rPr lang="nl-BE" dirty="0" err="1"/>
              <a:t>seeds</a:t>
            </a:r>
            <a:r>
              <a:rPr lang="nl-BE" dirty="0"/>
              <a:t> komen ONDERANDERE van reeds bestaande problemen van de </a:t>
            </a:r>
            <a:r>
              <a:rPr lang="nl-BE" dirty="0" err="1"/>
              <a:t>repository</a:t>
            </a:r>
            <a:r>
              <a:rPr lang="nl-BE" dirty="0"/>
              <a:t> waar we iets meer dan 9 duidend probleem </a:t>
            </a:r>
            <a:r>
              <a:rPr lang="nl-BE" dirty="0" err="1"/>
              <a:t>modelen</a:t>
            </a:r>
            <a:r>
              <a:rPr lang="nl-BE" dirty="0"/>
              <a:t> uit hebben kunnen halen, </a:t>
            </a:r>
          </a:p>
          <a:p>
            <a:r>
              <a:rPr lang="nl-BE" dirty="0"/>
              <a:t>Na deze eerst te testen of ze allemaal werkten en binnen een redelijke termijn opgelost kunnen worden (om zo het </a:t>
            </a:r>
            <a:r>
              <a:rPr lang="nl-BE" dirty="0" err="1"/>
              <a:t>halting</a:t>
            </a:r>
            <a:r>
              <a:rPr lang="nl-BE" dirty="0"/>
              <a:t> probleem makkelijk te kunnen detecteren))</a:t>
            </a:r>
          </a:p>
          <a:p>
            <a:endParaRPr lang="nl-BE" dirty="0"/>
          </a:p>
          <a:p>
            <a:r>
              <a:rPr lang="nl-BE" dirty="0"/>
              <a:t>Hiervoor hebben we een </a:t>
            </a:r>
            <a:r>
              <a:rPr lang="nl-BE" dirty="0" err="1"/>
              <a:t>reedsbestaande</a:t>
            </a:r>
            <a:r>
              <a:rPr lang="nl-BE" dirty="0"/>
              <a:t> </a:t>
            </a:r>
            <a:r>
              <a:rPr lang="nl-BE" dirty="0" err="1"/>
              <a:t>fuzz</a:t>
            </a:r>
            <a:r>
              <a:rPr lang="nl-BE" dirty="0"/>
              <a:t> tester gevonden GENAAMD STORM, deze fuzzer was gemaakt </a:t>
            </a:r>
            <a:r>
              <a:rPr lang="nl-BE" dirty="0" err="1"/>
              <a:t>Satisfiability</a:t>
            </a:r>
            <a:r>
              <a:rPr lang="nl-BE" dirty="0"/>
              <a:t> modulo </a:t>
            </a:r>
            <a:r>
              <a:rPr lang="nl-BE" dirty="0" err="1"/>
              <a:t>theorieen</a:t>
            </a:r>
            <a:r>
              <a:rPr lang="nl-BE" dirty="0"/>
              <a:t> te </a:t>
            </a:r>
            <a:r>
              <a:rPr lang="nl-BE" dirty="0" err="1"/>
              <a:t>fuzzen</a:t>
            </a:r>
            <a:r>
              <a:rPr lang="nl-BE" dirty="0"/>
              <a:t> </a:t>
            </a:r>
            <a:r>
              <a:rPr lang="en-US" dirty="0" err="1">
                <a:effectLst/>
                <a:latin typeface="Arial" panose="020B0604020202020204" pitchFamily="34" charset="0"/>
              </a:rPr>
              <a:t>waarbij</a:t>
            </a:r>
            <a:r>
              <a:rPr lang="en-US" dirty="0">
                <a:effectLst/>
                <a:latin typeface="Arial" panose="020B0604020202020204" pitchFamily="34" charset="0"/>
              </a:rPr>
              <a:t> het </a:t>
            </a:r>
            <a:r>
              <a:rPr lang="en-US" dirty="0" err="1">
                <a:effectLst/>
                <a:latin typeface="Arial" panose="020B0604020202020204" pitchFamily="34" charset="0"/>
              </a:rPr>
              <a:t>meerdere</a:t>
            </a:r>
            <a:r>
              <a:rPr lang="en-US" dirty="0">
                <a:effectLst/>
                <a:latin typeface="Arial" panose="020B0604020202020204" pitchFamily="34" charset="0"/>
              </a:rPr>
              <a:t> </a:t>
            </a:r>
            <a:r>
              <a:rPr lang="en-US" dirty="0" err="1">
                <a:effectLst/>
                <a:latin typeface="Arial" panose="020B0604020202020204" pitchFamily="34" charset="0"/>
              </a:rPr>
              <a:t>fouten</a:t>
            </a:r>
            <a:r>
              <a:rPr lang="en-US" dirty="0">
                <a:effectLst/>
                <a:latin typeface="Arial" panose="020B0604020202020204" pitchFamily="34" charset="0"/>
              </a:rPr>
              <a:t> </a:t>
            </a:r>
            <a:r>
              <a:rPr lang="en-US" dirty="0" err="1">
                <a:effectLst/>
                <a:latin typeface="Arial" panose="020B0604020202020204" pitchFamily="34" charset="0"/>
              </a:rPr>
              <a:t>vonden</a:t>
            </a:r>
            <a:r>
              <a:rPr lang="en-US" dirty="0">
                <a:effectLst/>
                <a:latin typeface="Arial" panose="020B0604020202020204" pitchFamily="34" charset="0"/>
              </a:rPr>
              <a:t> in de solvers.</a:t>
            </a:r>
          </a:p>
          <a:p>
            <a:endParaRPr lang="en-US" dirty="0">
              <a:effectLst/>
              <a:latin typeface="Arial" panose="020B0604020202020204" pitchFamily="34" charset="0"/>
            </a:endParaRPr>
          </a:p>
          <a:p>
            <a:endParaRPr lang="en-US" dirty="0">
              <a:effectLst/>
              <a:latin typeface="Arial" panose="020B0604020202020204" pitchFamily="34" charset="0"/>
            </a:endParaRPr>
          </a:p>
          <a:p>
            <a:r>
              <a:rPr lang="en-US" dirty="0">
                <a:effectLst/>
                <a:latin typeface="Arial" panose="020B0604020202020204" pitchFamily="34" charset="0"/>
              </a:rPr>
              <a:t>Van de 3 </a:t>
            </a:r>
            <a:r>
              <a:rPr lang="en-US" dirty="0" err="1">
                <a:effectLst/>
                <a:latin typeface="Arial" panose="020B0604020202020204" pitchFamily="34" charset="0"/>
              </a:rPr>
              <a:t>technieken</a:t>
            </a:r>
            <a:r>
              <a:rPr lang="en-US" dirty="0">
                <a:effectLst/>
                <a:latin typeface="Arial" panose="020B0604020202020204" pitchFamily="34" charset="0"/>
              </a:rPr>
              <a:t> is </a:t>
            </a:r>
            <a:r>
              <a:rPr lang="en-US" dirty="0" err="1">
                <a:effectLst/>
                <a:latin typeface="Arial" panose="020B0604020202020204" pitchFamily="34" charset="0"/>
              </a:rPr>
              <a:t>dit</a:t>
            </a:r>
            <a:r>
              <a:rPr lang="en-US" dirty="0">
                <a:effectLst/>
                <a:latin typeface="Arial" panose="020B0604020202020204" pitchFamily="34" charset="0"/>
              </a:rPr>
              <a:t> de </a:t>
            </a:r>
            <a:r>
              <a:rPr lang="en-US" dirty="0" err="1">
                <a:effectLst/>
                <a:latin typeface="Arial" panose="020B0604020202020204" pitchFamily="34" charset="0"/>
              </a:rPr>
              <a:t>eerste</a:t>
            </a:r>
            <a:r>
              <a:rPr lang="en-US" dirty="0">
                <a:effectLst/>
                <a:latin typeface="Arial" panose="020B0604020202020204" pitchFamily="34" charset="0"/>
              </a:rPr>
              <a:t> </a:t>
            </a:r>
            <a:r>
              <a:rPr lang="en-US" dirty="0" err="1">
                <a:effectLst/>
                <a:latin typeface="Arial" panose="020B0604020202020204" pitchFamily="34" charset="0"/>
              </a:rPr>
              <a:t>techniek</a:t>
            </a:r>
            <a:r>
              <a:rPr lang="en-US" dirty="0">
                <a:effectLst/>
                <a:latin typeface="Arial" panose="020B0604020202020204" pitchFamily="34" charset="0"/>
              </a:rPr>
              <a:t> die we </a:t>
            </a:r>
            <a:r>
              <a:rPr lang="en-US" dirty="0" err="1">
                <a:effectLst/>
                <a:latin typeface="Arial" panose="020B0604020202020204" pitchFamily="34" charset="0"/>
              </a:rPr>
              <a:t>hebben</a:t>
            </a:r>
            <a:r>
              <a:rPr lang="en-US" dirty="0">
                <a:effectLst/>
                <a:latin typeface="Arial" panose="020B0604020202020204" pitchFamily="34" charset="0"/>
              </a:rPr>
              <a:t> </a:t>
            </a:r>
            <a:r>
              <a:rPr lang="en-US" dirty="0" err="1">
                <a:effectLst/>
                <a:latin typeface="Arial" panose="020B0604020202020204" pitchFamily="34" charset="0"/>
              </a:rPr>
              <a:t>gebruikt</a:t>
            </a:r>
            <a:r>
              <a:rPr lang="en-US" dirty="0">
                <a:effectLst/>
                <a:latin typeface="Arial" panose="020B0604020202020204" pitchFamily="34" charset="0"/>
              </a:rPr>
              <a:t>. </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7</a:t>
            </a:fld>
            <a:endParaRPr lang="nl-NL"/>
          </a:p>
        </p:txBody>
      </p:sp>
    </p:spTree>
    <p:extLst>
      <p:ext uri="{BB962C8B-B14F-4D97-AF65-F5344CB8AC3E}">
        <p14:creationId xmlns:p14="http://schemas.microsoft.com/office/powerpoint/2010/main" val="2102140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t>
            </a:r>
            <a:r>
              <a:rPr lang="en-GB" dirty="0" err="1"/>
              <a:t>hebben</a:t>
            </a:r>
            <a:r>
              <a:rPr lang="en-GB" dirty="0"/>
              <a:t> STORM </a:t>
            </a:r>
            <a:r>
              <a:rPr lang="en-GB" dirty="0" err="1"/>
              <a:t>omgevormd</a:t>
            </a:r>
            <a:r>
              <a:rPr lang="en-GB" dirty="0"/>
              <a:t> </a:t>
            </a:r>
            <a:r>
              <a:rPr lang="en-GB" dirty="0" err="1"/>
              <a:t>naar</a:t>
            </a:r>
            <a:r>
              <a:rPr lang="en-GB" dirty="0"/>
              <a:t> CTROM </a:t>
            </a:r>
            <a:r>
              <a:rPr lang="en-GB" dirty="0" err="1"/>
              <a:t>een</a:t>
            </a:r>
            <a:r>
              <a:rPr lang="en-GB" dirty="0"/>
              <a:t> fuzzer die CPMpy inputs </a:t>
            </a:r>
            <a:r>
              <a:rPr lang="en-GB" dirty="0" err="1"/>
              <a:t>kan</a:t>
            </a:r>
            <a:r>
              <a:rPr lang="en-GB" dirty="0"/>
              <a:t> </a:t>
            </a:r>
            <a:r>
              <a:rPr lang="en-GB" dirty="0" err="1"/>
              <a:t>testen</a:t>
            </a:r>
            <a:r>
              <a:rPr lang="en-GB" dirty="0"/>
              <a:t>.</a:t>
            </a:r>
          </a:p>
          <a:p>
            <a:r>
              <a:rPr lang="en-GB" dirty="0"/>
              <a:t>Het </a:t>
            </a:r>
            <a:r>
              <a:rPr lang="en-GB" dirty="0" err="1"/>
              <a:t>gebruikt</a:t>
            </a:r>
            <a:r>
              <a:rPr lang="en-GB" dirty="0"/>
              <a:t> </a:t>
            </a:r>
            <a:r>
              <a:rPr lang="en-GB" dirty="0" err="1"/>
              <a:t>dezelfde</a:t>
            </a:r>
            <a:r>
              <a:rPr lang="en-GB" dirty="0"/>
              <a:t> </a:t>
            </a:r>
            <a:r>
              <a:rPr lang="en-GB" dirty="0" err="1"/>
              <a:t>wijzigingen</a:t>
            </a:r>
            <a:r>
              <a:rPr lang="en-GB" dirty="0"/>
              <a:t> </a:t>
            </a:r>
            <a:r>
              <a:rPr lang="en-GB" dirty="0" err="1"/>
              <a:t>als</a:t>
            </a:r>
            <a:r>
              <a:rPr lang="en-GB" dirty="0"/>
              <a:t> </a:t>
            </a:r>
            <a:r>
              <a:rPr lang="en-GB" dirty="0" err="1"/>
              <a:t>bij</a:t>
            </a:r>
            <a:r>
              <a:rPr lang="en-GB" dirty="0"/>
              <a:t> </a:t>
            </a:r>
            <a:r>
              <a:rPr lang="en-GB" dirty="0" err="1"/>
              <a:t>een</a:t>
            </a:r>
            <a:r>
              <a:rPr lang="en-GB" dirty="0"/>
              <a:t> SMT </a:t>
            </a:r>
            <a:r>
              <a:rPr lang="en-GB" dirty="0" err="1"/>
              <a:t>problemen</a:t>
            </a:r>
            <a:r>
              <a:rPr lang="en-GB" dirty="0"/>
              <a:t>, </a:t>
            </a:r>
            <a:r>
              <a:rPr lang="en-GB" dirty="0" err="1"/>
              <a:t>zijnde</a:t>
            </a:r>
            <a:r>
              <a:rPr lang="en-GB" dirty="0"/>
              <a:t> </a:t>
            </a:r>
            <a:r>
              <a:rPr lang="en-GB" dirty="0" err="1"/>
              <a:t>negaties</a:t>
            </a:r>
            <a:r>
              <a:rPr lang="en-GB" dirty="0"/>
              <a:t> </a:t>
            </a:r>
            <a:r>
              <a:rPr lang="en-GB" dirty="0" err="1"/>
              <a:t>en</a:t>
            </a:r>
            <a:r>
              <a:rPr lang="en-GB" dirty="0"/>
              <a:t> </a:t>
            </a:r>
            <a:r>
              <a:rPr lang="en-GB" dirty="0" err="1"/>
              <a:t>conjuncties</a:t>
            </a:r>
            <a:r>
              <a:rPr lang="en-GB" dirty="0"/>
              <a:t> van </a:t>
            </a:r>
            <a:r>
              <a:rPr lang="en-GB" dirty="0" err="1"/>
              <a:t>subconstraints</a:t>
            </a:r>
            <a:endParaRPr lang="en-GB" dirty="0"/>
          </a:p>
          <a:p>
            <a:endParaRPr lang="en-GB" dirty="0"/>
          </a:p>
          <a:p>
            <a:r>
              <a:rPr lang="en-GB" dirty="0"/>
              <a:t>CPMpy </a:t>
            </a:r>
            <a:r>
              <a:rPr lang="en-GB" dirty="0" err="1"/>
              <a:t>doet</a:t>
            </a:r>
            <a:r>
              <a:rPr lang="en-GB" dirty="0"/>
              <a:t> </a:t>
            </a:r>
            <a:r>
              <a:rPr lang="en-GB" dirty="0" err="1"/>
              <a:t>zijn</a:t>
            </a:r>
            <a:r>
              <a:rPr lang="en-GB" dirty="0"/>
              <a:t> </a:t>
            </a:r>
            <a:r>
              <a:rPr lang="en-GB" dirty="0" err="1"/>
              <a:t>wijzijgen</a:t>
            </a:r>
            <a:r>
              <a:rPr lang="en-GB" dirty="0"/>
              <a:t> om het problem </a:t>
            </a:r>
            <a:r>
              <a:rPr lang="en-GB" dirty="0" err="1"/>
              <a:t>begrijpbaar</a:t>
            </a:r>
            <a:r>
              <a:rPr lang="en-GB" dirty="0"/>
              <a:t> te </a:t>
            </a:r>
            <a:r>
              <a:rPr lang="en-GB" dirty="0" err="1"/>
              <a:t>maken</a:t>
            </a:r>
            <a:r>
              <a:rPr lang="en-GB" dirty="0"/>
              <a:t> </a:t>
            </a:r>
            <a:r>
              <a:rPr lang="en-GB" dirty="0" err="1"/>
              <a:t>voor</a:t>
            </a:r>
            <a:r>
              <a:rPr lang="en-GB" dirty="0"/>
              <a:t> de solver </a:t>
            </a:r>
          </a:p>
          <a:p>
            <a:r>
              <a:rPr lang="en-GB" dirty="0"/>
              <a:t>Solver lost op</a:t>
            </a:r>
          </a:p>
          <a:p>
            <a:r>
              <a:rPr lang="en-GB" dirty="0" err="1"/>
              <a:t>Terug</a:t>
            </a:r>
            <a:r>
              <a:rPr lang="en-GB" dirty="0"/>
              <a:t> </a:t>
            </a:r>
            <a:r>
              <a:rPr lang="en-GB" dirty="0" err="1"/>
              <a:t>naar</a:t>
            </a:r>
            <a:r>
              <a:rPr lang="en-GB" dirty="0"/>
              <a:t> de tester die </a:t>
            </a:r>
            <a:r>
              <a:rPr lang="en-GB" dirty="0" err="1"/>
              <a:t>vergelijkt</a:t>
            </a:r>
            <a:r>
              <a:rPr lang="en-GB" dirty="0"/>
              <a:t> het </a:t>
            </a:r>
            <a:r>
              <a:rPr lang="en-GB" dirty="0" err="1"/>
              <a:t>origneel</a:t>
            </a:r>
            <a:r>
              <a:rPr lang="en-GB" dirty="0"/>
              <a:t> </a:t>
            </a:r>
            <a:r>
              <a:rPr lang="en-GB" dirty="0" err="1"/>
              <a:t>resultaat</a:t>
            </a:r>
            <a:r>
              <a:rPr lang="en-GB" dirty="0"/>
              <a:t> met het </a:t>
            </a:r>
            <a:r>
              <a:rPr lang="en-GB" dirty="0" err="1"/>
              <a:t>gewijzigde</a:t>
            </a:r>
            <a:r>
              <a:rPr lang="en-GB" dirty="0"/>
              <a:t> code </a:t>
            </a:r>
            <a:r>
              <a:rPr lang="en-GB" dirty="0" err="1"/>
              <a:t>zijn</a:t>
            </a:r>
            <a:r>
              <a:rPr lang="en-GB" dirty="0"/>
              <a:t> </a:t>
            </a:r>
            <a:r>
              <a:rPr lang="en-GB" dirty="0" err="1"/>
              <a:t>resultaat</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3483809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Een tweede techniek die we hebben gebruikt om CPMpy te testen is die van </a:t>
            </a:r>
            <a:r>
              <a:rPr lang="nl-BE" dirty="0" err="1"/>
              <a:t>metamorphic</a:t>
            </a:r>
            <a:r>
              <a:rPr lang="nl-BE" dirty="0"/>
              <a:t> testen.</a:t>
            </a:r>
          </a:p>
          <a:p>
            <a:r>
              <a:rPr lang="nl-BE" dirty="0"/>
              <a:t>Hierbij definiëren we enkele </a:t>
            </a:r>
            <a:r>
              <a:rPr lang="nl-BE" dirty="0" err="1"/>
              <a:t>metamorphische</a:t>
            </a:r>
            <a:r>
              <a:rPr lang="nl-BE" dirty="0"/>
              <a:t> relaties, zijnde equivalente transformaties van (sub)beperkingen. Hiervoor hebben we 30 relaties bedacht zoals</a:t>
            </a:r>
          </a:p>
          <a:p>
            <a:endParaRPr lang="nl-BE" dirty="0"/>
          </a:p>
          <a:p>
            <a:endParaRPr lang="nl-BE" dirty="0"/>
          </a:p>
          <a:p>
            <a:endParaRPr lang="nl-BE" dirty="0"/>
          </a:p>
          <a:p>
            <a:r>
              <a:rPr lang="nl-BE" dirty="0"/>
              <a:t>Zoals jullie kunnen zien zijn ze vaak redelijk simpel, maar door meerdere transformaties op dezelfde </a:t>
            </a:r>
            <a:r>
              <a:rPr lang="nl-BE" dirty="0" err="1"/>
              <a:t>seeds</a:t>
            </a:r>
            <a:r>
              <a:rPr lang="nl-BE" dirty="0"/>
              <a:t> los te laten kunnen we complexe samenstellingen bekomen. Waarbij we weer kijken naar het verschil tussen de </a:t>
            </a:r>
            <a:r>
              <a:rPr lang="nl-BE" dirty="0" err="1"/>
              <a:t>orginele</a:t>
            </a:r>
            <a:r>
              <a:rPr lang="nl-BE" dirty="0"/>
              <a:t> uitkomst van de </a:t>
            </a:r>
            <a:r>
              <a:rPr lang="nl-BE" dirty="0" err="1"/>
              <a:t>seed</a:t>
            </a:r>
            <a:r>
              <a:rPr lang="nl-BE" dirty="0"/>
              <a:t> ten opzichte van de uitkomst van de gewijzigde </a:t>
            </a:r>
            <a:r>
              <a:rPr lang="nl-BE" dirty="0" err="1"/>
              <a:t>seed</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2355188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A6AC6004-332E-443B-AEE9-F68B98D86626}" type="datetime1">
              <a:rPr lang="nl-BE" smtClean="0"/>
              <a:t>22/12/2022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18BB5DFC-17D3-47A0-B171-B4E4D1575E7B}" type="datetime1">
              <a:rPr lang="nl-BE" smtClean="0"/>
              <a:t>22/12/2022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DFE966B0-6D13-414C-BF72-6FF6C60AEC98}" type="datetime1">
              <a:rPr lang="nl-BE" smtClean="0"/>
              <a:t>22/12/2022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C812C44A-F540-4B98-810B-5F6EB90D9C13}" type="datetime1">
              <a:rPr lang="nl-BE" smtClean="0"/>
              <a:t>22/12/2022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8363B599-027A-42E4-AF08-DCDA683C2C05}" type="datetime1">
              <a:rPr lang="nl-BE" smtClean="0"/>
              <a:t>22/12/2022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896510B4-3146-4BB8-B92E-62730CD81C72}" type="datetime1">
              <a:rPr lang="nl-BE" smtClean="0"/>
              <a:t>22/12/2022</a:t>
            </a:fld>
            <a:endParaRPr lang="nl-NL"/>
          </a:p>
        </p:txBody>
      </p:sp>
      <p:sp>
        <p:nvSpPr>
          <p:cNvPr id="6" name="Tijdelijke aanduiding voor voettekst 5"/>
          <p:cNvSpPr>
            <a:spLocks noGrp="1"/>
          </p:cNvSpPr>
          <p:nvPr>
            <p:ph type="ftr" sz="quarter" idx="11"/>
          </p:nvPr>
        </p:nvSpPr>
        <p:spPr/>
        <p:txBody>
          <a:bodyPr/>
          <a:lstStyle/>
          <a:p>
            <a:r>
              <a:rPr lang="nl-NL"/>
              <a:t>Faculteit Ingenieurswetenschappen,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9D02B56F-A388-429F-978E-7B79C73B0741}" type="datetime1">
              <a:rPr lang="nl-BE" smtClean="0"/>
              <a:t>22/12/2022</a:t>
            </a:fld>
            <a:endParaRPr lang="nl-NL" dirty="0"/>
          </a:p>
        </p:txBody>
      </p:sp>
      <p:sp>
        <p:nvSpPr>
          <p:cNvPr id="8" name="Tijdelijke aanduiding voor voettekst 7"/>
          <p:cNvSpPr>
            <a:spLocks noGrp="1"/>
          </p:cNvSpPr>
          <p:nvPr>
            <p:ph type="ftr" sz="quarter" idx="11"/>
          </p:nvPr>
        </p:nvSpPr>
        <p:spPr/>
        <p:txBody>
          <a:bodyPr/>
          <a:lstStyle/>
          <a:p>
            <a:r>
              <a:rPr lang="nl-NL"/>
              <a:t>Faculteit Ingenieurswetenschappen,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CFC1976B-B1C6-4CE3-88E7-0F7B3C0EB754}" type="datetime1">
              <a:rPr lang="nl-BE" smtClean="0"/>
              <a:t>22/12/2022</a:t>
            </a:fld>
            <a:endParaRPr lang="nl-NL"/>
          </a:p>
        </p:txBody>
      </p:sp>
      <p:sp>
        <p:nvSpPr>
          <p:cNvPr id="4" name="Tijdelijke aanduiding voor voettekst 3"/>
          <p:cNvSpPr>
            <a:spLocks noGrp="1"/>
          </p:cNvSpPr>
          <p:nvPr>
            <p:ph type="ftr" sz="quarter" idx="11"/>
          </p:nvPr>
        </p:nvSpPr>
        <p:spPr/>
        <p:txBody>
          <a:bodyPr/>
          <a:lstStyle/>
          <a:p>
            <a:r>
              <a:rPr lang="nl-NL"/>
              <a:t>Faculteit Ingenieurswetenschappen,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D9EDC0B-32E5-488B-8BC1-103B52D9F530}" type="datetime1">
              <a:rPr lang="nl-BE" smtClean="0"/>
              <a:t>22/12/2022</a:t>
            </a:fld>
            <a:endParaRPr lang="nl-NL"/>
          </a:p>
        </p:txBody>
      </p:sp>
      <p:sp>
        <p:nvSpPr>
          <p:cNvPr id="3" name="Tijdelijke aanduiding voor voettekst 2"/>
          <p:cNvSpPr>
            <a:spLocks noGrp="1"/>
          </p:cNvSpPr>
          <p:nvPr>
            <p:ph type="ftr" sz="quarter" idx="11"/>
          </p:nvPr>
        </p:nvSpPr>
        <p:spPr/>
        <p:txBody>
          <a:bodyPr/>
          <a:lstStyle/>
          <a:p>
            <a:r>
              <a:rPr lang="nl-NL"/>
              <a:t>Faculteit Ingenieurswetenschappen,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47FF4611-E6C1-4123-99C9-582B0DC5EFCF}" type="datetime1">
              <a:rPr lang="nl-BE" smtClean="0"/>
              <a:t>22/12/2022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7E5B4B50-A2A3-4C24-AE79-A292DD23C44A}" type="datetime1">
              <a:rPr lang="nl-BE" smtClean="0"/>
              <a:t>22/12/2022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560602C3-E89F-44D5-8AA8-1213C1FA739E}" type="datetime1">
              <a:rPr lang="nl-BE" smtClean="0"/>
              <a:t>22/12/2022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11616002" cy="4024798"/>
          </a:xfrm>
        </p:spPr>
        <p:txBody>
          <a:bodyPr/>
          <a:lstStyle/>
          <a:p>
            <a:r>
              <a:rPr lang="en-GB" dirty="0"/>
              <a:t>Fuzz Testing of Constraint Programming</a:t>
            </a:r>
            <a:endParaRPr lang="nl-NL" dirty="0"/>
          </a:p>
        </p:txBody>
      </p:sp>
      <p:sp>
        <p:nvSpPr>
          <p:cNvPr id="9" name="Ondertitel 8"/>
          <p:cNvSpPr>
            <a:spLocks noGrp="1"/>
          </p:cNvSpPr>
          <p:nvPr>
            <p:ph type="subTitle" idx="1"/>
          </p:nvPr>
        </p:nvSpPr>
        <p:spPr/>
        <p:txBody>
          <a:bodyPr/>
          <a:lstStyle/>
          <a:p>
            <a:r>
              <a:rPr lang="nl-NL" dirty="0"/>
              <a:t>Ruben Kindt | R0656495</a:t>
            </a:r>
          </a:p>
        </p:txBody>
      </p:sp>
      <p:pic>
        <p:nvPicPr>
          <p:cNvPr id="3" name="Picture Placeholder 2">
            <a:extLst>
              <a:ext uri="{FF2B5EF4-FFF2-40B4-BE49-F238E27FC236}">
                <a16:creationId xmlns:a16="http://schemas.microsoft.com/office/drawing/2014/main" id="{3695CC42-1362-4B13-B4D0-A0131616FC23}"/>
              </a:ext>
            </a:extLst>
          </p:cNvPr>
          <p:cNvPicPr>
            <a:picLocks noGrp="1" noChangeAspect="1"/>
          </p:cNvPicPr>
          <p:nvPr>
            <p:ph type="pic" sz="quarter" idx="10"/>
          </p:nvPr>
        </p:nvPicPr>
        <p:blipFill rotWithShape="1">
          <a:blip r:embed="rId3"/>
          <a:srcRect t="-579" b="17002"/>
          <a:stretch/>
        </p:blipFill>
        <p:spPr>
          <a:xfrm>
            <a:off x="11159003" y="5829893"/>
            <a:ext cx="916389" cy="874184"/>
          </a:xfrm>
        </p:spPr>
      </p:pic>
    </p:spTree>
    <p:extLst>
      <p:ext uri="{BB962C8B-B14F-4D97-AF65-F5344CB8AC3E}">
        <p14:creationId xmlns:p14="http://schemas.microsoft.com/office/powerpoint/2010/main" val="3628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3842757"/>
          </a:xfrm>
        </p:spPr>
        <p:txBody>
          <a:bodyPr>
            <a:normAutofit/>
          </a:bodyPr>
          <a:lstStyle/>
          <a:p>
            <a:r>
              <a:rPr lang="nl-BE" dirty="0"/>
              <a:t>ook </a:t>
            </a:r>
            <a:r>
              <a:rPr lang="nl-BE" dirty="0" err="1"/>
              <a:t>sementic</a:t>
            </a:r>
            <a:r>
              <a:rPr lang="nl-BE" dirty="0"/>
              <a:t> </a:t>
            </a:r>
            <a:r>
              <a:rPr lang="nl-BE" dirty="0" err="1"/>
              <a:t>fusion</a:t>
            </a:r>
            <a:r>
              <a:rPr lang="nl-BE" dirty="0"/>
              <a:t> [1]</a:t>
            </a:r>
          </a:p>
          <a:p>
            <a:pPr lvl="1"/>
            <a:r>
              <a:rPr lang="nl-BE" dirty="0"/>
              <a:t>Neem A en B uit een probleem</a:t>
            </a:r>
          </a:p>
          <a:p>
            <a:pPr lvl="1"/>
            <a:r>
              <a:rPr lang="nl-BE" dirty="0"/>
              <a:t>Creëer een nieuwe Z = A + B</a:t>
            </a:r>
          </a:p>
          <a:p>
            <a:pPr lvl="1"/>
            <a:r>
              <a:rPr lang="nl-BE" dirty="0"/>
              <a:t>Los (A’ = Z - B en B’ = Z - A) op</a:t>
            </a:r>
          </a:p>
        </p:txBody>
      </p:sp>
      <p:sp>
        <p:nvSpPr>
          <p:cNvPr id="2" name="TextBox 1">
            <a:extLst>
              <a:ext uri="{FF2B5EF4-FFF2-40B4-BE49-F238E27FC236}">
                <a16:creationId xmlns:a16="http://schemas.microsoft.com/office/drawing/2014/main" id="{B098CECC-3018-AEC5-CEEB-5C0F9F752F84}"/>
              </a:ext>
            </a:extLst>
          </p:cNvPr>
          <p:cNvSpPr txBox="1"/>
          <p:nvPr/>
        </p:nvSpPr>
        <p:spPr>
          <a:xfrm>
            <a:off x="574800" y="5735978"/>
            <a:ext cx="11041200" cy="461665"/>
          </a:xfrm>
          <a:prstGeom prst="rect">
            <a:avLst/>
          </a:prstGeom>
          <a:noFill/>
        </p:spPr>
        <p:txBody>
          <a:bodyPr wrap="square" rtlCol="0">
            <a:spAutoFit/>
          </a:bodyPr>
          <a:lstStyle/>
          <a:p>
            <a:r>
              <a:rPr lang="en-US" sz="1200" dirty="0">
                <a:effectLst/>
                <a:latin typeface="Arial" panose="020B0604020202020204" pitchFamily="34" charset="0"/>
              </a:rPr>
              <a:t>[1] Dominik Winterer, Chengyu Zhang, and </a:t>
            </a:r>
            <a:r>
              <a:rPr lang="en-US" sz="1200" dirty="0" err="1">
                <a:effectLst/>
                <a:latin typeface="Arial" panose="020B0604020202020204" pitchFamily="34" charset="0"/>
              </a:rPr>
              <a:t>Zhendong</a:t>
            </a:r>
            <a:r>
              <a:rPr lang="en-US" sz="1200" dirty="0">
                <a:effectLst/>
                <a:latin typeface="Arial" panose="020B0604020202020204" pitchFamily="34" charset="0"/>
              </a:rPr>
              <a:t> </a:t>
            </a:r>
            <a:r>
              <a:rPr lang="en-US" sz="1200" dirty="0" err="1">
                <a:effectLst/>
                <a:latin typeface="Arial" panose="020B0604020202020204" pitchFamily="34" charset="0"/>
              </a:rPr>
              <a:t>Su</a:t>
            </a:r>
            <a:r>
              <a:rPr lang="en-US" sz="1200" dirty="0">
                <a:effectLst/>
                <a:latin typeface="Arial" panose="020B0604020202020204" pitchFamily="34" charset="0"/>
              </a:rPr>
              <a:t>. “Validating SMT solvers via semantic fusion”. In: Proceedings of the 41st ACM SIGPLAN Conference on Programming Language Design and Implementation. 2020, pp. 718–730.</a:t>
            </a:r>
            <a:endParaRPr lang="en-US" sz="1200" dirty="0"/>
          </a:p>
        </p:txBody>
      </p:sp>
    </p:spTree>
    <p:extLst>
      <p:ext uri="{BB962C8B-B14F-4D97-AF65-F5344CB8AC3E}">
        <p14:creationId xmlns:p14="http://schemas.microsoft.com/office/powerpoint/2010/main" val="108883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relaties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5998" y="1186249"/>
            <a:ext cx="8345579" cy="5023751"/>
          </a:xfrm>
        </p:spPr>
        <p:txBody>
          <a:bodyPr>
            <a:noAutofit/>
          </a:bodyPr>
          <a:lstStyle/>
          <a:p>
            <a:r>
              <a:rPr lang="en-US" sz="1700" dirty="0"/>
              <a:t>Expanding “alldifferent()” and “</a:t>
            </a:r>
            <a:r>
              <a:rPr lang="en-US" sz="1700" dirty="0" err="1"/>
              <a:t>allequal</a:t>
            </a:r>
            <a:r>
              <a:rPr lang="en-US" sz="1700" dirty="0"/>
              <a:t>()” (via != and via ~ (==))</a:t>
            </a:r>
          </a:p>
          <a:p>
            <a:r>
              <a:rPr lang="en-US" sz="1700" dirty="0"/>
              <a:t>Adding new variable to “</a:t>
            </a:r>
            <a:r>
              <a:rPr lang="en-US" sz="1700" dirty="0" err="1"/>
              <a:t>allequal</a:t>
            </a:r>
            <a:r>
              <a:rPr lang="en-US" sz="1700" dirty="0"/>
              <a:t>”</a:t>
            </a:r>
          </a:p>
          <a:p>
            <a:r>
              <a:rPr lang="en-US" sz="1700" dirty="0"/>
              <a:t>Appending “&amp; True”, “ | False” to constraints</a:t>
            </a:r>
          </a:p>
          <a:p>
            <a:r>
              <a:rPr lang="en-US" sz="1700" dirty="0"/>
              <a:t>Conjunction of two constraints (A &amp; B) </a:t>
            </a:r>
          </a:p>
          <a:p>
            <a:r>
              <a:rPr lang="en-US" sz="1700" dirty="0"/>
              <a:t>Adding “== 1” to constraints</a:t>
            </a:r>
          </a:p>
          <a:p>
            <a:r>
              <a:rPr lang="en-US" sz="1700" dirty="0"/>
              <a:t>Adding “ != 0” to constraints</a:t>
            </a:r>
          </a:p>
          <a:p>
            <a:r>
              <a:rPr lang="en-US" sz="1700" dirty="0"/>
              <a:t>Changing integer “==“ to “&gt;=“ and “&gt;=“</a:t>
            </a:r>
          </a:p>
          <a:p>
            <a:r>
              <a:rPr lang="en-US" sz="1700" dirty="0"/>
              <a:t>Turning integer “A &gt;= B“ to (A+1) &gt; B (analog with &gt;, &lt;, &gt;= and =&lt;)</a:t>
            </a:r>
          </a:p>
          <a:p>
            <a:r>
              <a:rPr lang="en-US" sz="1700" dirty="0"/>
              <a:t>Adding random comparison constraints independent from original model</a:t>
            </a:r>
          </a:p>
          <a:p>
            <a:r>
              <a:rPr lang="en-US" sz="1700" dirty="0"/>
              <a:t>Adding implications: True -&gt;A, A-&gt;B, if boolean constraints then A == B</a:t>
            </a:r>
          </a:p>
          <a:p>
            <a:r>
              <a:rPr lang="en-US" sz="1700" dirty="0"/>
              <a:t>Adding constraints to “XOR()” (with True/False to balance)</a:t>
            </a:r>
          </a:p>
        </p:txBody>
      </p:sp>
      <p:sp>
        <p:nvSpPr>
          <p:cNvPr id="2" name="TextBox 1">
            <a:extLst>
              <a:ext uri="{FF2B5EF4-FFF2-40B4-BE49-F238E27FC236}">
                <a16:creationId xmlns:a16="http://schemas.microsoft.com/office/drawing/2014/main" id="{FDA977A8-77DB-5854-BDA8-D50B6B19113F}"/>
              </a:ext>
            </a:extLst>
          </p:cNvPr>
          <p:cNvSpPr txBox="1"/>
          <p:nvPr/>
        </p:nvSpPr>
        <p:spPr>
          <a:xfrm>
            <a:off x="6349285" y="1961664"/>
            <a:ext cx="549614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Adding useless variables to “max()” and “min()”</a:t>
            </a:r>
          </a:p>
          <a:p>
            <a:pPr marL="285750" indent="-285750">
              <a:buFont typeface="Arial" panose="020B0604020202020204" pitchFamily="34" charset="0"/>
              <a:buChar char="•"/>
            </a:pPr>
            <a:r>
              <a:rPr lang="en-US" dirty="0"/>
              <a:t>Adding zero’s to “sum()”</a:t>
            </a:r>
          </a:p>
          <a:p>
            <a:pPr marL="285750" indent="-285750">
              <a:buFont typeface="Arial" panose="020B0604020202020204" pitchFamily="34" charset="0"/>
              <a:buChar char="•"/>
            </a:pPr>
            <a:r>
              <a:rPr lang="en-US" dirty="0"/>
              <a:t>Adding “Any()” with False and a constraint</a:t>
            </a:r>
          </a:p>
          <a:p>
            <a:pPr marL="285750" indent="-285750">
              <a:buFont typeface="Arial" panose="020B0604020202020204" pitchFamily="34" charset="0"/>
              <a:buChar char="•"/>
            </a:pPr>
            <a:r>
              <a:rPr lang="en-US" dirty="0"/>
              <a:t>Adding “All()” with True and constraints</a:t>
            </a:r>
          </a:p>
          <a:p>
            <a:pPr marL="285750" indent="-285750">
              <a:buFont typeface="Arial" panose="020B0604020202020204" pitchFamily="34" charset="0"/>
              <a:buChar char="•"/>
            </a:pPr>
            <a:r>
              <a:rPr lang="en-US" sz="1800" dirty="0"/>
              <a:t>Semantic fusion with “+, -, *, ^ (xor), &amp;, == and !=</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157067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Differentiël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68700"/>
            <a:ext cx="11171500" cy="1760300"/>
          </a:xfrm>
        </p:spPr>
        <p:txBody>
          <a:bodyPr>
            <a:normAutofit/>
          </a:bodyPr>
          <a:lstStyle/>
          <a:p>
            <a:r>
              <a:rPr lang="nl-BE" dirty="0"/>
              <a:t>Vergelijken met analoge programma’s</a:t>
            </a:r>
          </a:p>
          <a:p>
            <a:r>
              <a:rPr lang="nl-BE" dirty="0"/>
              <a:t>Ook “zoek alle oplossingen”</a:t>
            </a:r>
          </a:p>
          <a:p>
            <a:pPr marL="0" indent="0">
              <a:buNone/>
            </a:pPr>
            <a:endParaRPr lang="nl-BE" dirty="0"/>
          </a:p>
        </p:txBody>
      </p:sp>
      <p:sp>
        <p:nvSpPr>
          <p:cNvPr id="6" name="Rectangle: Rounded Corners 5">
            <a:extLst>
              <a:ext uri="{FF2B5EF4-FFF2-40B4-BE49-F238E27FC236}">
                <a16:creationId xmlns:a16="http://schemas.microsoft.com/office/drawing/2014/main" id="{0C9B7846-41BC-8748-9516-4231FC3B686D}"/>
              </a:ext>
            </a:extLst>
          </p:cNvPr>
          <p:cNvSpPr/>
          <p:nvPr/>
        </p:nvSpPr>
        <p:spPr>
          <a:xfrm>
            <a:off x="5657017" y="3180203"/>
            <a:ext cx="1684338" cy="2917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a:t>
            </a:r>
            <a:endParaRPr lang="en-US" dirty="0"/>
          </a:p>
        </p:txBody>
      </p:sp>
      <p:sp>
        <p:nvSpPr>
          <p:cNvPr id="9" name="TextBox 8">
            <a:extLst>
              <a:ext uri="{FF2B5EF4-FFF2-40B4-BE49-F238E27FC236}">
                <a16:creationId xmlns:a16="http://schemas.microsoft.com/office/drawing/2014/main" id="{33198DF7-7CEF-D22A-75F3-8BB0EEDEF2A4}"/>
              </a:ext>
            </a:extLst>
          </p:cNvPr>
          <p:cNvSpPr txBox="1"/>
          <p:nvPr/>
        </p:nvSpPr>
        <p:spPr>
          <a:xfrm>
            <a:off x="4043475" y="4462470"/>
            <a:ext cx="940900" cy="369332"/>
          </a:xfrm>
          <a:prstGeom prst="rect">
            <a:avLst/>
          </a:prstGeom>
          <a:noFill/>
        </p:spPr>
        <p:txBody>
          <a:bodyPr wrap="square" rtlCol="0">
            <a:spAutoFit/>
          </a:bodyPr>
          <a:lstStyle/>
          <a:p>
            <a:r>
              <a:rPr lang="en-GB" dirty="0"/>
              <a:t>Seeds</a:t>
            </a:r>
            <a:endParaRPr lang="en-US" dirty="0"/>
          </a:p>
        </p:txBody>
      </p:sp>
      <p:cxnSp>
        <p:nvCxnSpPr>
          <p:cNvPr id="10" name="Straight Arrow Connector 9">
            <a:extLst>
              <a:ext uri="{FF2B5EF4-FFF2-40B4-BE49-F238E27FC236}">
                <a16:creationId xmlns:a16="http://schemas.microsoft.com/office/drawing/2014/main" id="{B384416D-AA33-6780-753D-689D7900033B}"/>
              </a:ext>
            </a:extLst>
          </p:cNvPr>
          <p:cNvCxnSpPr>
            <a:cxnSpLocks/>
            <a:stCxn id="9" idx="3"/>
            <a:endCxn id="6" idx="1"/>
          </p:cNvCxnSpPr>
          <p:nvPr/>
        </p:nvCxnSpPr>
        <p:spPr>
          <a:xfrm flipV="1">
            <a:off x="4984375" y="4638904"/>
            <a:ext cx="672642" cy="823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169C00-F0A5-0F8B-B408-FF19D4E7023A}"/>
              </a:ext>
            </a:extLst>
          </p:cNvPr>
          <p:cNvCxnSpPr>
            <a:cxnSpLocks/>
          </p:cNvCxnSpPr>
          <p:nvPr/>
        </p:nvCxnSpPr>
        <p:spPr>
          <a:xfrm>
            <a:off x="7341354" y="3903738"/>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13"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94013A62-EB9C-BA97-5B47-D5BA753A0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7649" y="1702727"/>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F9A9C5B-FF19-8D51-6D27-5FB3A9B8F22E}"/>
              </a:ext>
            </a:extLst>
          </p:cNvPr>
          <p:cNvPicPr>
            <a:picLocks noChangeAspect="1"/>
          </p:cNvPicPr>
          <p:nvPr/>
        </p:nvPicPr>
        <p:blipFill>
          <a:blip r:embed="rId4"/>
          <a:stretch>
            <a:fillRect/>
          </a:stretch>
        </p:blipFill>
        <p:spPr>
          <a:xfrm>
            <a:off x="6033600" y="2154289"/>
            <a:ext cx="1050217" cy="1050217"/>
          </a:xfrm>
          <a:prstGeom prst="rect">
            <a:avLst/>
          </a:prstGeom>
        </p:spPr>
      </p:pic>
      <p:sp>
        <p:nvSpPr>
          <p:cNvPr id="15" name="Rectangle: Rounded Corners 14">
            <a:extLst>
              <a:ext uri="{FF2B5EF4-FFF2-40B4-BE49-F238E27FC236}">
                <a16:creationId xmlns:a16="http://schemas.microsoft.com/office/drawing/2014/main" id="{7C890B19-936A-9373-1526-517015AA2E24}"/>
              </a:ext>
            </a:extLst>
          </p:cNvPr>
          <p:cNvSpPr/>
          <p:nvPr/>
        </p:nvSpPr>
        <p:spPr>
          <a:xfrm>
            <a:off x="9898053" y="3180202"/>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1</a:t>
            </a:r>
            <a:endParaRPr lang="en-US" dirty="0"/>
          </a:p>
        </p:txBody>
      </p:sp>
      <p:pic>
        <p:nvPicPr>
          <p:cNvPr id="16" name="Picture 15">
            <a:extLst>
              <a:ext uri="{FF2B5EF4-FFF2-40B4-BE49-F238E27FC236}">
                <a16:creationId xmlns:a16="http://schemas.microsoft.com/office/drawing/2014/main" id="{56A04085-B078-2E5A-3E2C-5A4DA89BD183}"/>
              </a:ext>
            </a:extLst>
          </p:cNvPr>
          <p:cNvPicPr>
            <a:picLocks noChangeAspect="1"/>
          </p:cNvPicPr>
          <p:nvPr/>
        </p:nvPicPr>
        <p:blipFill rotWithShape="1">
          <a:blip r:embed="rId5"/>
          <a:srcRect l="25164" t="26253" r="25814" b="25817"/>
          <a:stretch/>
        </p:blipFill>
        <p:spPr>
          <a:xfrm>
            <a:off x="8124235" y="1827389"/>
            <a:ext cx="1236773" cy="1209219"/>
          </a:xfrm>
          <a:prstGeom prst="rect">
            <a:avLst/>
          </a:prstGeom>
        </p:spPr>
      </p:pic>
      <p:cxnSp>
        <p:nvCxnSpPr>
          <p:cNvPr id="17" name="Straight Arrow Connector 16">
            <a:extLst>
              <a:ext uri="{FF2B5EF4-FFF2-40B4-BE49-F238E27FC236}">
                <a16:creationId xmlns:a16="http://schemas.microsoft.com/office/drawing/2014/main" id="{19B75267-82D7-152B-CDD1-67D3EDDA54A0}"/>
              </a:ext>
            </a:extLst>
          </p:cNvPr>
          <p:cNvCxnSpPr>
            <a:cxnSpLocks/>
            <a:endCxn id="15" idx="1"/>
          </p:cNvCxnSpPr>
          <p:nvPr/>
        </p:nvCxnSpPr>
        <p:spPr>
          <a:xfrm>
            <a:off x="9493668" y="390373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B2BE6E-A72A-F3DC-3F5D-F54210D3BA20}"/>
              </a:ext>
            </a:extLst>
          </p:cNvPr>
          <p:cNvCxnSpPr>
            <a:cxnSpLocks/>
          </p:cNvCxnSpPr>
          <p:nvPr/>
        </p:nvCxnSpPr>
        <p:spPr>
          <a:xfrm flipH="1">
            <a:off x="9493667" y="4267368"/>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3A5F8B5-0635-F6BC-A544-CE1043B635C6}"/>
              </a:ext>
            </a:extLst>
          </p:cNvPr>
          <p:cNvCxnSpPr>
            <a:cxnSpLocks/>
          </p:cNvCxnSpPr>
          <p:nvPr/>
        </p:nvCxnSpPr>
        <p:spPr>
          <a:xfrm flipH="1">
            <a:off x="7341354" y="427478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1AF9F1A6-E769-B659-8EB5-86CAAFBD581B}"/>
              </a:ext>
            </a:extLst>
          </p:cNvPr>
          <p:cNvSpPr/>
          <p:nvPr/>
        </p:nvSpPr>
        <p:spPr>
          <a:xfrm>
            <a:off x="7844139" y="3149003"/>
            <a:ext cx="1684338" cy="2956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21" name="Straight Arrow Connector 20">
            <a:extLst>
              <a:ext uri="{FF2B5EF4-FFF2-40B4-BE49-F238E27FC236}">
                <a16:creationId xmlns:a16="http://schemas.microsoft.com/office/drawing/2014/main" id="{BE1D1338-ECC6-2948-D1A3-60E4E4896BA8}"/>
              </a:ext>
            </a:extLst>
          </p:cNvPr>
          <p:cNvCxnSpPr>
            <a:cxnSpLocks/>
          </p:cNvCxnSpPr>
          <p:nvPr/>
        </p:nvCxnSpPr>
        <p:spPr>
          <a:xfrm>
            <a:off x="7376163" y="5377794"/>
            <a:ext cx="467976"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AD2C295-F709-5C6B-9547-D0A23641D462}"/>
              </a:ext>
            </a:extLst>
          </p:cNvPr>
          <p:cNvSpPr/>
          <p:nvPr/>
        </p:nvSpPr>
        <p:spPr>
          <a:xfrm>
            <a:off x="9932862" y="4658438"/>
            <a:ext cx="1649530"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 2</a:t>
            </a:r>
            <a:endParaRPr lang="en-US" dirty="0"/>
          </a:p>
        </p:txBody>
      </p:sp>
      <p:cxnSp>
        <p:nvCxnSpPr>
          <p:cNvPr id="23" name="Straight Arrow Connector 22">
            <a:extLst>
              <a:ext uri="{FF2B5EF4-FFF2-40B4-BE49-F238E27FC236}">
                <a16:creationId xmlns:a16="http://schemas.microsoft.com/office/drawing/2014/main" id="{90BCDC87-9446-67FC-F751-199FAB9447C4}"/>
              </a:ext>
            </a:extLst>
          </p:cNvPr>
          <p:cNvCxnSpPr>
            <a:cxnSpLocks/>
            <a:endCxn id="22" idx="1"/>
          </p:cNvCxnSpPr>
          <p:nvPr/>
        </p:nvCxnSpPr>
        <p:spPr>
          <a:xfrm>
            <a:off x="9528477" y="538197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DFB2291-80D6-3BA2-DEC4-1A2D67F86AAE}"/>
              </a:ext>
            </a:extLst>
          </p:cNvPr>
          <p:cNvCxnSpPr>
            <a:cxnSpLocks/>
          </p:cNvCxnSpPr>
          <p:nvPr/>
        </p:nvCxnSpPr>
        <p:spPr>
          <a:xfrm flipH="1">
            <a:off x="9528476" y="5741424"/>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BE883AF-9CEC-1CBF-747A-D9BFB276EC6D}"/>
              </a:ext>
            </a:extLst>
          </p:cNvPr>
          <p:cNvCxnSpPr>
            <a:cxnSpLocks/>
          </p:cNvCxnSpPr>
          <p:nvPr/>
        </p:nvCxnSpPr>
        <p:spPr>
          <a:xfrm flipH="1">
            <a:off x="7376163" y="574884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819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 </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96468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Frequent gelijkaardige bugs</a:t>
            </a:r>
          </a:p>
          <a:p>
            <a:pPr lvl="1"/>
            <a:r>
              <a:rPr lang="nl-BE" dirty="0"/>
              <a:t>Origineel plan: </a:t>
            </a:r>
            <a:r>
              <a:rPr lang="nl-BE" dirty="0" err="1"/>
              <a:t>deobfuscatie</a:t>
            </a:r>
            <a:r>
              <a:rPr lang="nl-BE" dirty="0"/>
              <a:t> (MUS) + </a:t>
            </a:r>
            <a:r>
              <a:rPr lang="nl-BE" dirty="0" err="1"/>
              <a:t>deduplicatie</a:t>
            </a:r>
            <a:r>
              <a:rPr lang="nl-BE" dirty="0"/>
              <a:t> </a:t>
            </a:r>
          </a:p>
          <a:p>
            <a:pPr lvl="1"/>
            <a:r>
              <a:rPr lang="nl-BE" dirty="0"/>
              <a:t>Gewijzigd plan: filteren dan </a:t>
            </a:r>
            <a:r>
              <a:rPr lang="nl-BE" dirty="0" err="1"/>
              <a:t>deobfuscatie</a:t>
            </a:r>
            <a:r>
              <a:rPr lang="nl-BE" dirty="0"/>
              <a:t> (MUS)</a:t>
            </a:r>
          </a:p>
          <a:p>
            <a:pPr marL="0" indent="0">
              <a:buNone/>
            </a:pPr>
            <a:endParaRPr lang="nl-BE" dirty="0"/>
          </a:p>
        </p:txBody>
      </p:sp>
    </p:spTree>
    <p:extLst>
      <p:ext uri="{BB962C8B-B14F-4D97-AF65-F5344CB8AC3E}">
        <p14:creationId xmlns:p14="http://schemas.microsoft.com/office/powerpoint/2010/main" val="2074442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B5BE3F-C473-332A-B704-535D0000428D}"/>
              </a:ext>
            </a:extLst>
          </p:cNvPr>
          <p:cNvPicPr>
            <a:picLocks noChangeAspect="1"/>
          </p:cNvPicPr>
          <p:nvPr/>
        </p:nvPicPr>
        <p:blipFill rotWithShape="1">
          <a:blip r:embed="rId3"/>
          <a:srcRect t="961" b="1465"/>
          <a:stretch/>
        </p:blipFill>
        <p:spPr>
          <a:xfrm>
            <a:off x="576000" y="1111249"/>
            <a:ext cx="7323398" cy="4970464"/>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 Double </a:t>
            </a:r>
            <a:r>
              <a:rPr lang="nl-BE" dirty="0" err="1"/>
              <a:t>negation</a:t>
            </a:r>
            <a:r>
              <a:rPr lang="nl-BE" dirty="0"/>
              <a:t>-bug</a:t>
            </a:r>
          </a:p>
        </p:txBody>
      </p:sp>
      <p:sp>
        <p:nvSpPr>
          <p:cNvPr id="9" name="TextBox 8">
            <a:extLst>
              <a:ext uri="{FF2B5EF4-FFF2-40B4-BE49-F238E27FC236}">
                <a16:creationId xmlns:a16="http://schemas.microsoft.com/office/drawing/2014/main" id="{8D86272F-B579-7CB5-1636-28135D92D482}"/>
              </a:ext>
            </a:extLst>
          </p:cNvPr>
          <p:cNvSpPr txBox="1"/>
          <p:nvPr/>
        </p:nvSpPr>
        <p:spPr>
          <a:xfrm>
            <a:off x="7315200" y="4173136"/>
            <a:ext cx="3406800" cy="923330"/>
          </a:xfrm>
          <a:prstGeom prst="rect">
            <a:avLst/>
          </a:prstGeom>
          <a:noFill/>
        </p:spPr>
        <p:txBody>
          <a:bodyPr wrap="square">
            <a:spAutoFit/>
          </a:bodyPr>
          <a:lstStyle/>
          <a:p>
            <a:r>
              <a:rPr lang="en-US" dirty="0"/>
              <a:t>Constraints:</a:t>
            </a:r>
          </a:p>
          <a:p>
            <a:r>
              <a:rPr lang="en-US" dirty="0"/>
              <a:t>    X == 3</a:t>
            </a:r>
          </a:p>
          <a:p>
            <a:r>
              <a:rPr lang="en-US" dirty="0"/>
              <a:t>    X == 3 == 0 == 0</a:t>
            </a:r>
          </a:p>
        </p:txBody>
      </p:sp>
      <p:sp>
        <p:nvSpPr>
          <p:cNvPr id="12" name="TextBox 11">
            <a:extLst>
              <a:ext uri="{FF2B5EF4-FFF2-40B4-BE49-F238E27FC236}">
                <a16:creationId xmlns:a16="http://schemas.microsoft.com/office/drawing/2014/main" id="{C9B2F7A4-622F-2F8F-F08E-0F9737F78C84}"/>
              </a:ext>
            </a:extLst>
          </p:cNvPr>
          <p:cNvSpPr txBox="1"/>
          <p:nvPr/>
        </p:nvSpPr>
        <p:spPr>
          <a:xfrm>
            <a:off x="7315200" y="5179216"/>
            <a:ext cx="6096000" cy="923330"/>
          </a:xfrm>
          <a:prstGeom prst="rect">
            <a:avLst/>
          </a:prstGeom>
          <a:noFill/>
        </p:spPr>
        <p:txBody>
          <a:bodyPr wrap="square">
            <a:spAutoFit/>
          </a:bodyPr>
          <a:lstStyle/>
          <a:p>
            <a:r>
              <a:rPr lang="en-US" dirty="0"/>
              <a:t>Constraints:</a:t>
            </a:r>
          </a:p>
          <a:p>
            <a:r>
              <a:rPr lang="en-US" dirty="0"/>
              <a:t>    X == 3</a:t>
            </a:r>
          </a:p>
          <a:p>
            <a:r>
              <a:rPr lang="en-US" dirty="0"/>
              <a:t>    X != 3</a:t>
            </a:r>
          </a:p>
        </p:txBody>
      </p:sp>
      <p:sp>
        <p:nvSpPr>
          <p:cNvPr id="13" name="Left Brace 12">
            <a:extLst>
              <a:ext uri="{FF2B5EF4-FFF2-40B4-BE49-F238E27FC236}">
                <a16:creationId xmlns:a16="http://schemas.microsoft.com/office/drawing/2014/main" id="{A7308717-FBCE-2F84-F95E-5D62A80A0CD4}"/>
              </a:ext>
            </a:extLst>
          </p:cNvPr>
          <p:cNvSpPr/>
          <p:nvPr/>
        </p:nvSpPr>
        <p:spPr>
          <a:xfrm>
            <a:off x="6033601" y="4064000"/>
            <a:ext cx="1383200" cy="2038546"/>
          </a:xfrm>
          <a:prstGeom prst="leftBrace">
            <a:avLst>
              <a:gd name="adj1" fmla="val 8333"/>
              <a:gd name="adj2" fmla="val 817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19034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A9DB966-AAC1-EF34-5732-7AECCB620513}"/>
              </a:ext>
            </a:extLst>
          </p:cNvPr>
          <p:cNvPicPr>
            <a:picLocks noChangeAspect="1"/>
          </p:cNvPicPr>
          <p:nvPr/>
        </p:nvPicPr>
        <p:blipFill rotWithShape="1">
          <a:blip r:embed="rId3"/>
          <a:srcRect l="662" t="1939" b="5464"/>
          <a:stretch/>
        </p:blipFill>
        <p:spPr>
          <a:xfrm>
            <a:off x="623888" y="1247776"/>
            <a:ext cx="7184607" cy="3303250"/>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Benaming van variabelen</a:t>
            </a:r>
          </a:p>
        </p:txBody>
      </p:sp>
      <p:sp>
        <p:nvSpPr>
          <p:cNvPr id="8" name="TextBox 7">
            <a:extLst>
              <a:ext uri="{FF2B5EF4-FFF2-40B4-BE49-F238E27FC236}">
                <a16:creationId xmlns:a16="http://schemas.microsoft.com/office/drawing/2014/main" id="{1A33D78A-780E-CA71-F951-A498D629592F}"/>
              </a:ext>
            </a:extLst>
          </p:cNvPr>
          <p:cNvSpPr txBox="1"/>
          <p:nvPr/>
        </p:nvSpPr>
        <p:spPr>
          <a:xfrm>
            <a:off x="7534776" y="2216367"/>
            <a:ext cx="3492023" cy="1477328"/>
          </a:xfrm>
          <a:prstGeom prst="rect">
            <a:avLst/>
          </a:prstGeom>
          <a:noFill/>
        </p:spPr>
        <p:txBody>
          <a:bodyPr wrap="square">
            <a:spAutoFit/>
          </a:bodyPr>
          <a:lstStyle/>
          <a:p>
            <a:r>
              <a:rPr lang="en-US" dirty="0"/>
              <a:t>% Generated by CPMpy</a:t>
            </a:r>
          </a:p>
          <a:p>
            <a:r>
              <a:rPr lang="en-US" dirty="0"/>
              <a:t>include "globals.mzn";</a:t>
            </a:r>
          </a:p>
          <a:p>
            <a:endParaRPr lang="en-US" dirty="0"/>
          </a:p>
          <a:p>
            <a:r>
              <a:rPr lang="en-US" dirty="0"/>
              <a:t>var 3..6: +int;</a:t>
            </a:r>
          </a:p>
          <a:p>
            <a:r>
              <a:rPr lang="en-US" dirty="0"/>
              <a:t>constraint (+int) &gt; 4;</a:t>
            </a:r>
          </a:p>
        </p:txBody>
      </p:sp>
      <p:sp>
        <p:nvSpPr>
          <p:cNvPr id="14" name="TextBox 13">
            <a:extLst>
              <a:ext uri="{FF2B5EF4-FFF2-40B4-BE49-F238E27FC236}">
                <a16:creationId xmlns:a16="http://schemas.microsoft.com/office/drawing/2014/main" id="{FD1A658B-8D78-03FC-AE7A-1A592B590D1E}"/>
              </a:ext>
            </a:extLst>
          </p:cNvPr>
          <p:cNvSpPr txBox="1"/>
          <p:nvPr/>
        </p:nvSpPr>
        <p:spPr>
          <a:xfrm>
            <a:off x="7534776" y="4551026"/>
            <a:ext cx="6093994" cy="1200329"/>
          </a:xfrm>
          <a:prstGeom prst="rect">
            <a:avLst/>
          </a:prstGeom>
          <a:noFill/>
        </p:spPr>
        <p:txBody>
          <a:bodyPr wrap="square">
            <a:spAutoFit/>
          </a:bodyPr>
          <a:lstStyle/>
          <a:p>
            <a:r>
              <a:rPr lang="en-US" dirty="0"/>
              <a:t>Variables:</a:t>
            </a:r>
          </a:p>
          <a:p>
            <a:r>
              <a:rPr lang="en-US" dirty="0"/>
              <a:t>    +int: 3..6</a:t>
            </a:r>
          </a:p>
          <a:p>
            <a:r>
              <a:rPr lang="en-US" dirty="0"/>
              <a:t>Constraints:</a:t>
            </a:r>
          </a:p>
          <a:p>
            <a:r>
              <a:rPr lang="en-US" dirty="0"/>
              <a:t>    +int &gt; 4</a:t>
            </a:r>
          </a:p>
        </p:txBody>
      </p:sp>
    </p:spTree>
    <p:extLst>
      <p:ext uri="{BB962C8B-B14F-4D97-AF65-F5344CB8AC3E}">
        <p14:creationId xmlns:p14="http://schemas.microsoft.com/office/powerpoint/2010/main" val="3195030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E20E79-E5BB-DCD7-268D-68583420D3E9}"/>
              </a:ext>
            </a:extLst>
          </p:cNvPr>
          <p:cNvPicPr>
            <a:picLocks noChangeAspect="1"/>
          </p:cNvPicPr>
          <p:nvPr/>
        </p:nvPicPr>
        <p:blipFill rotWithShape="1">
          <a:blip r:embed="rId3"/>
          <a:srcRect l="1242" t="1937" r="4091" b="14126"/>
          <a:stretch/>
        </p:blipFill>
        <p:spPr>
          <a:xfrm>
            <a:off x="2494280" y="1995169"/>
            <a:ext cx="7203440" cy="2867661"/>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Resultaten: “Gurobi power”-bug</a:t>
            </a:r>
          </a:p>
        </p:txBody>
      </p:sp>
    </p:spTree>
    <p:extLst>
      <p:ext uri="{BB962C8B-B14F-4D97-AF65-F5344CB8AC3E}">
        <p14:creationId xmlns:p14="http://schemas.microsoft.com/office/powerpoint/2010/main" val="259128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graphicFrame>
        <p:nvGraphicFramePr>
          <p:cNvPr id="2" name="Table 1">
            <a:extLst>
              <a:ext uri="{FF2B5EF4-FFF2-40B4-BE49-F238E27FC236}">
                <a16:creationId xmlns:a16="http://schemas.microsoft.com/office/drawing/2014/main" id="{C2F6016A-D428-6862-2869-F715BD8C6E85}"/>
              </a:ext>
            </a:extLst>
          </p:cNvPr>
          <p:cNvGraphicFramePr>
            <a:graphicFrameLocks noGrp="1"/>
          </p:cNvGraphicFramePr>
          <p:nvPr>
            <p:extLst>
              <p:ext uri="{D42A27DB-BD31-4B8C-83A1-F6EECF244321}">
                <p14:modId xmlns:p14="http://schemas.microsoft.com/office/powerpoint/2010/main" val="2672195705"/>
              </p:ext>
            </p:extLst>
          </p:nvPr>
        </p:nvGraphicFramePr>
        <p:xfrm>
          <a:off x="574801" y="1100072"/>
          <a:ext cx="11222247" cy="5109930"/>
        </p:xfrm>
        <a:graphic>
          <a:graphicData uri="http://schemas.openxmlformats.org/drawingml/2006/table">
            <a:tbl>
              <a:tblPr bandRow="1">
                <a:tableStyleId>{5C22544A-7EE6-4342-B048-85BDC9FD1C3A}</a:tableStyleId>
              </a:tblPr>
              <a:tblGrid>
                <a:gridCol w="1452397">
                  <a:extLst>
                    <a:ext uri="{9D8B030D-6E8A-4147-A177-3AD203B41FA5}">
                      <a16:colId xmlns:a16="http://schemas.microsoft.com/office/drawing/2014/main" val="1812985436"/>
                    </a:ext>
                  </a:extLst>
                </a:gridCol>
                <a:gridCol w="1544543">
                  <a:extLst>
                    <a:ext uri="{9D8B030D-6E8A-4147-A177-3AD203B41FA5}">
                      <a16:colId xmlns:a16="http://schemas.microsoft.com/office/drawing/2014/main" val="232988425"/>
                    </a:ext>
                  </a:extLst>
                </a:gridCol>
                <a:gridCol w="539365">
                  <a:extLst>
                    <a:ext uri="{9D8B030D-6E8A-4147-A177-3AD203B41FA5}">
                      <a16:colId xmlns:a16="http://schemas.microsoft.com/office/drawing/2014/main" val="1781101691"/>
                    </a:ext>
                  </a:extLst>
                </a:gridCol>
                <a:gridCol w="1728417">
                  <a:extLst>
                    <a:ext uri="{9D8B030D-6E8A-4147-A177-3AD203B41FA5}">
                      <a16:colId xmlns:a16="http://schemas.microsoft.com/office/drawing/2014/main" val="657530299"/>
                    </a:ext>
                  </a:extLst>
                </a:gridCol>
                <a:gridCol w="1184071">
                  <a:extLst>
                    <a:ext uri="{9D8B030D-6E8A-4147-A177-3AD203B41FA5}">
                      <a16:colId xmlns:a16="http://schemas.microsoft.com/office/drawing/2014/main" val="1596028876"/>
                    </a:ext>
                  </a:extLst>
                </a:gridCol>
                <a:gridCol w="1672109">
                  <a:extLst>
                    <a:ext uri="{9D8B030D-6E8A-4147-A177-3AD203B41FA5}">
                      <a16:colId xmlns:a16="http://schemas.microsoft.com/office/drawing/2014/main" val="2350317185"/>
                    </a:ext>
                  </a:extLst>
                </a:gridCol>
                <a:gridCol w="1801349">
                  <a:extLst>
                    <a:ext uri="{9D8B030D-6E8A-4147-A177-3AD203B41FA5}">
                      <a16:colId xmlns:a16="http://schemas.microsoft.com/office/drawing/2014/main" val="4288953535"/>
                    </a:ext>
                  </a:extLst>
                </a:gridCol>
                <a:gridCol w="1299996">
                  <a:extLst>
                    <a:ext uri="{9D8B030D-6E8A-4147-A177-3AD203B41FA5}">
                      <a16:colId xmlns:a16="http://schemas.microsoft.com/office/drawing/2014/main" val="2723608080"/>
                    </a:ext>
                  </a:extLst>
                </a:gridCol>
              </a:tblGrid>
              <a:tr h="676686">
                <a:tc>
                  <a:txBody>
                    <a:bodyPr/>
                    <a:lstStyle/>
                    <a:p>
                      <a:pPr algn="ctr" fontAlgn="b"/>
                      <a:r>
                        <a:rPr lang="en-US" sz="1400" b="1" u="none" strike="noStrike" dirty="0">
                          <a:effectLst/>
                        </a:rPr>
                        <a:t>Model, Transformation, Solver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GB" sz="1400" b="1" u="none" strike="noStrike" dirty="0">
                          <a:effectLst/>
                        </a:rPr>
                        <a:t>Crash, wrongly (un)sat or wrong nr of Solutions</a:t>
                      </a:r>
                      <a:endParaRPr lang="en-GB"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Bug nr</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solver independent Bug</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OR-Tools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Gurobi</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MiniZinc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err="1">
                          <a:effectLst/>
                        </a:rPr>
                        <a:t>Pysat</a:t>
                      </a:r>
                      <a:r>
                        <a:rPr lang="en-US" sz="1400" b="1" u="none" strike="noStrike" dirty="0">
                          <a:effectLst/>
                        </a:rPr>
                        <a:t> subsolvers</a:t>
                      </a:r>
                      <a:endParaRPr lang="en-US" sz="1400" b="1" i="0" u="none" strike="noStrike" dirty="0">
                        <a:solidFill>
                          <a:srgbClr val="000000"/>
                        </a:solidFill>
                        <a:effectLst/>
                        <a:latin typeface="Calibri" panose="020F0502020204030204" pitchFamily="34" charset="0"/>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337783"/>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200" u="none" strike="noStrike" dirty="0">
                          <a:effectLst/>
                        </a:rPr>
                        <a:t>145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49997037"/>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UNSATISFIABLE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9333071"/>
                  </a:ext>
                </a:extLst>
              </a:tr>
              <a:tr h="232177">
                <a:tc>
                  <a:txBody>
                    <a:bodyPr/>
                    <a:lstStyle/>
                    <a:p>
                      <a:pPr algn="l" fontAlgn="b"/>
                      <a:r>
                        <a:rPr lang="en-US" sz="1200" u="none" strike="noStrike" dirty="0">
                          <a:effectLst/>
                        </a:rPr>
                        <a:t>Model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161</a:t>
                      </a:r>
                      <a:endParaRPr lang="en-US" sz="12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2732990"/>
                  </a:ext>
                </a:extLst>
              </a:tr>
              <a:tr h="232177">
                <a:tc>
                  <a:txBody>
                    <a:bodyPr/>
                    <a:lstStyle/>
                    <a:p>
                      <a:pPr algn="l" fontAlgn="b"/>
                      <a:r>
                        <a:rPr lang="en-US" sz="1200" u="none" strike="noStrike">
                          <a:effectLst/>
                        </a:rPr>
                        <a:t>Solver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156</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61180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787631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8259850"/>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crash</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3088254"/>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Wrong Nr of sol</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842169"/>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5321624"/>
                  </a:ext>
                </a:extLst>
              </a:tr>
              <a:tr h="233264">
                <a:tc>
                  <a:txBody>
                    <a:bodyPr/>
                    <a:lstStyle/>
                    <a:p>
                      <a:pPr algn="l" fontAlgn="b"/>
                      <a:r>
                        <a:rPr lang="en-US" sz="1200" u="none" strike="noStrike" dirty="0">
                          <a:effectLst/>
                        </a:rPr>
                        <a:t>Solver Interface</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939138"/>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159</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0454573"/>
                  </a:ext>
                </a:extLst>
              </a:tr>
              <a:tr h="232177">
                <a:tc>
                  <a:txBody>
                    <a:bodyPr/>
                    <a:lstStyle/>
                    <a:p>
                      <a:pPr algn="l" fontAlgn="b"/>
                      <a:r>
                        <a:rPr lang="en-US" sz="1200" u="none" strike="noStrike">
                          <a:effectLst/>
                        </a:rPr>
                        <a:t>Solver Interface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818240"/>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142</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endParaRPr lang="en-US" sz="1400" b="0" i="0" u="none" strike="noStrike" dirty="0">
                        <a:solidFill>
                          <a:srgbClr val="0070C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8641568"/>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143</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3161819"/>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157</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547431"/>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164</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0500012"/>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crash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165</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FF0000"/>
                          </a:solidFill>
                          <a:effectLst/>
                        </a:rPr>
                        <a:t>Meta</a:t>
                      </a:r>
                      <a:r>
                        <a:rPr lang="en-US" sz="1400" u="none" strike="noStrike" dirty="0">
                          <a:effectLst/>
                        </a:rPr>
                        <a:t>, </a:t>
                      </a:r>
                      <a:r>
                        <a:rPr lang="en-US" sz="1400" u="none" strike="noStrike" dirty="0">
                          <a:solidFill>
                            <a:srgbClr val="765B16"/>
                          </a:solidFill>
                          <a:effectLst/>
                        </a:rPr>
                        <a:t>Diff</a:t>
                      </a:r>
                      <a:endParaRPr lang="en-US" sz="1400" b="0" i="0" u="none" strike="noStrike" dirty="0">
                        <a:solidFill>
                          <a:srgbClr val="765B16"/>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1539315"/>
                  </a:ext>
                </a:extLst>
              </a:tr>
              <a:tr h="252971">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168</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r>
                        <a:rPr lang="en-US" sz="1400" u="none" strike="noStrike" dirty="0">
                          <a:effectLst/>
                        </a:rPr>
                        <a:t>, </a:t>
                      </a:r>
                      <a:r>
                        <a:rPr lang="en-US" sz="1400" u="none" strike="noStrike" dirty="0">
                          <a:solidFill>
                            <a:srgbClr val="624B12"/>
                          </a:solidFill>
                          <a:effectLst/>
                        </a:rPr>
                        <a:t>Diff</a:t>
                      </a:r>
                      <a:endParaRPr lang="en-US" sz="1400" b="0" i="0" u="none" strike="noStrike" dirty="0">
                        <a:solidFill>
                          <a:srgbClr val="624B12"/>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1060002"/>
                  </a:ext>
                </a:extLst>
              </a:tr>
              <a:tr h="232177">
                <a:tc>
                  <a:txBody>
                    <a:bodyPr/>
                    <a:lstStyle/>
                    <a:p>
                      <a:pPr algn="l" fontAlgn="b"/>
                      <a:r>
                        <a:rPr lang="en-US" sz="1200" u="none" strike="noStrike">
                          <a:effectLst/>
                        </a:rPr>
                        <a:t>Transformation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(UN)SATISFIABLE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170</a:t>
                      </a:r>
                      <a:endParaRPr lang="en-US" sz="12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solidFill>
                            <a:srgbClr val="0070C0"/>
                          </a:solidFill>
                          <a:effectLst/>
                        </a:rPr>
                        <a:t>CTORM</a:t>
                      </a:r>
                      <a:r>
                        <a:rPr lang="en-US" sz="1400" u="none" strike="noStrike" dirty="0">
                          <a:effectLst/>
                        </a:rPr>
                        <a:t>, </a:t>
                      </a:r>
                      <a:r>
                        <a:rPr lang="en-US" sz="1400" u="none" strike="noStrike" dirty="0">
                          <a:solidFill>
                            <a:srgbClr val="FF0000"/>
                          </a:solidFill>
                          <a:effectLst/>
                        </a:rPr>
                        <a:t>Meta</a:t>
                      </a:r>
                      <a:endParaRPr lang="en-US" sz="1400" b="0" i="0" u="none" strike="noStrike" dirty="0">
                        <a:solidFill>
                          <a:srgbClr val="FF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1540367"/>
                  </a:ext>
                </a:extLst>
              </a:tr>
            </a:tbl>
          </a:graphicData>
        </a:graphic>
      </p:graphicFrame>
    </p:spTree>
    <p:extLst>
      <p:ext uri="{BB962C8B-B14F-4D97-AF65-F5344CB8AC3E}">
        <p14:creationId xmlns:p14="http://schemas.microsoft.com/office/powerpoint/2010/main" val="107483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extLst>
              <p:ext uri="{D42A27DB-BD31-4B8C-83A1-F6EECF244321}">
                <p14:modId xmlns:p14="http://schemas.microsoft.com/office/powerpoint/2010/main" val="928146883"/>
              </p:ext>
            </p:extLst>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561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6000"/>
            <a:ext cx="11214946" cy="3998842"/>
          </a:xfrm>
        </p:spPr>
        <p:txBody>
          <a:bodyPr>
            <a:normAutofit/>
          </a:bodyPr>
          <a:lstStyle/>
          <a:p>
            <a:r>
              <a:rPr lang="nl-BE" dirty="0"/>
              <a:t>Wat is CP</a:t>
            </a:r>
          </a:p>
          <a:p>
            <a:r>
              <a:rPr lang="nl-BE" dirty="0"/>
              <a:t>Wat maakt CP anders dan andere programmeer talen</a:t>
            </a:r>
          </a:p>
          <a:p>
            <a:endParaRPr lang="nl-BE" dirty="0"/>
          </a:p>
        </p:txBody>
      </p:sp>
    </p:spTree>
    <p:extLst>
      <p:ext uri="{BB962C8B-B14F-4D97-AF65-F5344CB8AC3E}">
        <p14:creationId xmlns:p14="http://schemas.microsoft.com/office/powerpoint/2010/main" val="1665492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81718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23 GitHub issues -&gt; 19 bugs</a:t>
            </a:r>
          </a:p>
        </p:txBody>
      </p:sp>
      <p:graphicFrame>
        <p:nvGraphicFramePr>
          <p:cNvPr id="7" name="Chart 6">
            <a:extLst>
              <a:ext uri="{FF2B5EF4-FFF2-40B4-BE49-F238E27FC236}">
                <a16:creationId xmlns:a16="http://schemas.microsoft.com/office/drawing/2014/main" id="{EEC45BD6-6228-E81E-0CC4-F11A2EDDB0EB}"/>
              </a:ext>
            </a:extLst>
          </p:cNvPr>
          <p:cNvGraphicFramePr>
            <a:graphicFrameLocks/>
          </p:cNvGraphicFramePr>
          <p:nvPr/>
        </p:nvGraphicFramePr>
        <p:xfrm>
          <a:off x="222675" y="2149816"/>
          <a:ext cx="4264501" cy="40601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D2289DF4-6C90-41CD-BF70-005A61CC1D6C}"/>
              </a:ext>
            </a:extLst>
          </p:cNvPr>
          <p:cNvGraphicFramePr>
            <a:graphicFrameLocks/>
          </p:cNvGraphicFramePr>
          <p:nvPr/>
        </p:nvGraphicFramePr>
        <p:xfrm>
          <a:off x="4127887" y="2186800"/>
          <a:ext cx="3930263" cy="40231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5B298C88-0EDA-2879-8B3A-0CA201B28205}"/>
              </a:ext>
            </a:extLst>
          </p:cNvPr>
          <p:cNvGraphicFramePr>
            <a:graphicFrameLocks/>
          </p:cNvGraphicFramePr>
          <p:nvPr>
            <p:extLst>
              <p:ext uri="{D42A27DB-BD31-4B8C-83A1-F6EECF244321}">
                <p14:modId xmlns:p14="http://schemas.microsoft.com/office/powerpoint/2010/main" val="2567652520"/>
              </p:ext>
            </p:extLst>
          </p:nvPr>
        </p:nvGraphicFramePr>
        <p:xfrm>
          <a:off x="7537622" y="3039763"/>
          <a:ext cx="4654378" cy="311722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68053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Besluiten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Net niet automatisch </a:t>
            </a:r>
          </a:p>
          <a:p>
            <a:pPr lvl="1"/>
            <a:endParaRPr lang="nl-BE" dirty="0"/>
          </a:p>
          <a:p>
            <a:pPr lvl="1"/>
            <a:r>
              <a:rPr lang="nl-BE" dirty="0"/>
              <a:t>Metamorphic testen meest flexibele</a:t>
            </a:r>
          </a:p>
          <a:p>
            <a:pPr lvl="1"/>
            <a:endParaRPr lang="nl-BE" dirty="0"/>
          </a:p>
          <a:p>
            <a:pPr lvl="1"/>
            <a:r>
              <a:rPr lang="nl-BE" dirty="0"/>
              <a:t>Technieken zijn best combineerbaar</a:t>
            </a:r>
          </a:p>
          <a:p>
            <a:pPr lvl="1"/>
            <a:endParaRPr lang="nl-BE" dirty="0"/>
          </a:p>
        </p:txBody>
      </p:sp>
    </p:spTree>
    <p:extLst>
      <p:ext uri="{BB962C8B-B14F-4D97-AF65-F5344CB8AC3E}">
        <p14:creationId xmlns:p14="http://schemas.microsoft.com/office/powerpoint/2010/main" val="3799497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US" dirty="0"/>
              <a:t>Future work</a:t>
            </a:r>
            <a:endParaRPr lang="nl-BE"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637432" cy="4275568"/>
          </a:xfrm>
        </p:spPr>
        <p:txBody>
          <a:bodyPr>
            <a:normAutofit/>
          </a:bodyPr>
          <a:lstStyle/>
          <a:p>
            <a:endParaRPr lang="nl-BE" dirty="0"/>
          </a:p>
          <a:p>
            <a:pPr lvl="1"/>
            <a:r>
              <a:rPr lang="nl-BE" dirty="0"/>
              <a:t>De frequente bugs</a:t>
            </a:r>
          </a:p>
          <a:p>
            <a:pPr lvl="1"/>
            <a:endParaRPr lang="nl-BE" dirty="0"/>
          </a:p>
          <a:p>
            <a:pPr lvl="1"/>
            <a:r>
              <a:rPr lang="nl-BE" dirty="0"/>
              <a:t>Nieuwe code is nieuwe bugs</a:t>
            </a:r>
          </a:p>
          <a:p>
            <a:pPr lvl="1"/>
            <a:endParaRPr lang="nl-BE" dirty="0"/>
          </a:p>
          <a:p>
            <a:pPr lvl="1"/>
            <a:r>
              <a:rPr lang="nl-BE" dirty="0"/>
              <a:t>Ook de fijnere instellingen van </a:t>
            </a:r>
            <a:r>
              <a:rPr lang="nl-BE" dirty="0" err="1"/>
              <a:t>solvers</a:t>
            </a:r>
            <a:r>
              <a:rPr lang="nl-BE" dirty="0"/>
              <a:t> testen [2]</a:t>
            </a:r>
          </a:p>
          <a:p>
            <a:pPr lvl="1"/>
            <a:endParaRPr lang="nl-BE" dirty="0"/>
          </a:p>
        </p:txBody>
      </p:sp>
      <p:sp>
        <p:nvSpPr>
          <p:cNvPr id="2" name="TextBox 1">
            <a:extLst>
              <a:ext uri="{FF2B5EF4-FFF2-40B4-BE49-F238E27FC236}">
                <a16:creationId xmlns:a16="http://schemas.microsoft.com/office/drawing/2014/main" id="{0CE48FA9-D485-F27F-3163-653546A77D8C}"/>
              </a:ext>
            </a:extLst>
          </p:cNvPr>
          <p:cNvSpPr txBox="1"/>
          <p:nvPr/>
        </p:nvSpPr>
        <p:spPr>
          <a:xfrm>
            <a:off x="900000" y="5669958"/>
            <a:ext cx="10264615" cy="523220"/>
          </a:xfrm>
          <a:prstGeom prst="rect">
            <a:avLst/>
          </a:prstGeom>
          <a:noFill/>
        </p:spPr>
        <p:txBody>
          <a:bodyPr wrap="square" rtlCol="0">
            <a:spAutoFit/>
          </a:bodyPr>
          <a:lstStyle/>
          <a:p>
            <a:r>
              <a:rPr lang="en-US" sz="1400" dirty="0">
                <a:effectLst/>
                <a:latin typeface="Arial" panose="020B0604020202020204" pitchFamily="34" charset="0"/>
              </a:rPr>
              <a:t>[2] Peisen Yao et al. “Fuzzing </a:t>
            </a:r>
            <a:r>
              <a:rPr lang="en-US" sz="1400" dirty="0" err="1">
                <a:effectLst/>
                <a:latin typeface="Arial" panose="020B0604020202020204" pitchFamily="34" charset="0"/>
              </a:rPr>
              <a:t>smt</a:t>
            </a:r>
            <a:r>
              <a:rPr lang="en-US" sz="1400" dirty="0">
                <a:effectLst/>
                <a:latin typeface="Arial" panose="020B0604020202020204" pitchFamily="34" charset="0"/>
              </a:rPr>
              <a:t> solvers via two-dimensional input space exploration”. In: Proceedings of the 30th ACM SIGSOFT International Symposium on Software Testing and Analysis. 2021, pp. 322–335.</a:t>
            </a:r>
            <a:endParaRPr lang="en-US" sz="1400" dirty="0"/>
          </a:p>
        </p:txBody>
      </p:sp>
    </p:spTree>
    <p:extLst>
      <p:ext uri="{BB962C8B-B14F-4D97-AF65-F5344CB8AC3E}">
        <p14:creationId xmlns:p14="http://schemas.microsoft.com/office/powerpoint/2010/main" val="3542600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Verhaal van de thesis</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6654979" cy="4464000"/>
          </a:xfrm>
        </p:spPr>
        <p:txBody>
          <a:bodyPr>
            <a:normAutofit fontScale="77500" lnSpcReduction="20000"/>
          </a:bodyPr>
          <a:lstStyle/>
          <a:p>
            <a:r>
              <a:rPr lang="nl-BE" dirty="0"/>
              <a:t>Wat is CP</a:t>
            </a:r>
          </a:p>
          <a:p>
            <a:pPr lvl="1"/>
            <a:r>
              <a:rPr lang="nl-BE" dirty="0"/>
              <a:t>Wat maakt CP anders dan andere programmeer talen</a:t>
            </a:r>
          </a:p>
          <a:p>
            <a:r>
              <a:rPr lang="nl-BE" dirty="0"/>
              <a:t>Waarom bug zoeken</a:t>
            </a:r>
          </a:p>
          <a:p>
            <a:pPr lvl="1"/>
            <a:r>
              <a:rPr lang="nl-BE" dirty="0"/>
              <a:t>Definitie bug</a:t>
            </a:r>
          </a:p>
          <a:p>
            <a:pPr lvl="1"/>
            <a:r>
              <a:rPr lang="nl-BE" dirty="0"/>
              <a:t>Vele manieren of bugs te vinden</a:t>
            </a:r>
          </a:p>
          <a:p>
            <a:pPr lvl="1"/>
            <a:r>
              <a:rPr lang="nl-BE" dirty="0"/>
              <a:t>automatisatie</a:t>
            </a:r>
          </a:p>
          <a:p>
            <a:r>
              <a:rPr lang="nl-BE" dirty="0"/>
              <a:t>Wat is </a:t>
            </a:r>
            <a:r>
              <a:rPr lang="nl-BE" dirty="0" err="1"/>
              <a:t>fuzzing</a:t>
            </a:r>
            <a:endParaRPr lang="nl-BE" dirty="0"/>
          </a:p>
          <a:p>
            <a:pPr lvl="1"/>
            <a:r>
              <a:rPr lang="nl-BE" dirty="0"/>
              <a:t>Waarom </a:t>
            </a:r>
            <a:r>
              <a:rPr lang="nl-BE" dirty="0" err="1"/>
              <a:t>fuzzing</a:t>
            </a:r>
            <a:endParaRPr lang="nl-BE" dirty="0"/>
          </a:p>
          <a:p>
            <a:pPr lvl="1"/>
            <a:r>
              <a:rPr lang="nl-BE" dirty="0" err="1"/>
              <a:t>generating</a:t>
            </a:r>
            <a:r>
              <a:rPr lang="nl-BE" dirty="0"/>
              <a:t> </a:t>
            </a:r>
            <a:r>
              <a:rPr lang="nl-BE" dirty="0" err="1"/>
              <a:t>vs</a:t>
            </a:r>
            <a:r>
              <a:rPr lang="nl-BE" dirty="0"/>
              <a:t> </a:t>
            </a:r>
            <a:r>
              <a:rPr lang="nl-BE" dirty="0" err="1"/>
              <a:t>modifying</a:t>
            </a:r>
            <a:endParaRPr lang="nl-BE" dirty="0"/>
          </a:p>
          <a:p>
            <a:pPr lvl="1"/>
            <a:r>
              <a:rPr lang="nl-BE" dirty="0"/>
              <a:t>CPMpy-STORM</a:t>
            </a:r>
          </a:p>
          <a:p>
            <a:pPr lvl="1"/>
            <a:r>
              <a:rPr lang="nl-BE" dirty="0"/>
              <a:t>Alt</a:t>
            </a:r>
          </a:p>
          <a:p>
            <a:r>
              <a:rPr lang="nl-BE" dirty="0" err="1"/>
              <a:t>Metaporphic</a:t>
            </a:r>
            <a:r>
              <a:rPr lang="nl-BE" dirty="0"/>
              <a:t> </a:t>
            </a:r>
            <a:r>
              <a:rPr lang="nl-BE" dirty="0" err="1"/>
              <a:t>testing</a:t>
            </a:r>
            <a:endParaRPr lang="nl-BE" dirty="0"/>
          </a:p>
          <a:p>
            <a:pPr lvl="1"/>
            <a:r>
              <a:rPr lang="nl-BE" dirty="0"/>
              <a:t>Enkele relations</a:t>
            </a:r>
          </a:p>
          <a:p>
            <a:r>
              <a:rPr lang="nl-BE" dirty="0" err="1"/>
              <a:t>Differential</a:t>
            </a:r>
            <a:r>
              <a:rPr lang="nl-BE" dirty="0"/>
              <a:t> </a:t>
            </a:r>
            <a:r>
              <a:rPr lang="nl-BE" dirty="0" err="1"/>
              <a:t>testing</a:t>
            </a:r>
            <a:endParaRPr lang="nl-BE" dirty="0"/>
          </a:p>
        </p:txBody>
      </p:sp>
      <p:sp>
        <p:nvSpPr>
          <p:cNvPr id="2" name="TextBox 1">
            <a:extLst>
              <a:ext uri="{FF2B5EF4-FFF2-40B4-BE49-F238E27FC236}">
                <a16:creationId xmlns:a16="http://schemas.microsoft.com/office/drawing/2014/main" id="{37D485B9-78B7-893E-19E4-C0927D8C6DAC}"/>
              </a:ext>
            </a:extLst>
          </p:cNvPr>
          <p:cNvSpPr txBox="1"/>
          <p:nvPr/>
        </p:nvSpPr>
        <p:spPr>
          <a:xfrm>
            <a:off x="6810820" y="1132674"/>
            <a:ext cx="5245769" cy="4524315"/>
          </a:xfrm>
          <a:prstGeom prst="rect">
            <a:avLst/>
          </a:prstGeom>
          <a:noFill/>
        </p:spPr>
        <p:txBody>
          <a:bodyPr wrap="square" rtlCol="0">
            <a:spAutoFit/>
          </a:bodyPr>
          <a:lstStyle/>
          <a:p>
            <a:r>
              <a:rPr lang="nl-BE"/>
              <a:t>RQ’s</a:t>
            </a:r>
          </a:p>
          <a:p>
            <a:r>
              <a:rPr lang="nl-BE"/>
              <a:t>Resultaten</a:t>
            </a:r>
          </a:p>
          <a:p>
            <a:pPr lvl="1"/>
            <a:r>
              <a:rPr lang="nl-BE"/>
              <a:t>De 4 algemene tabellen</a:t>
            </a:r>
          </a:p>
          <a:p>
            <a:pPr lvl="1"/>
            <a:r>
              <a:rPr lang="nl-BE"/>
              <a:t>Limitaties door frequent gevonden bugs</a:t>
            </a:r>
          </a:p>
          <a:p>
            <a:pPr lvl="2"/>
            <a:r>
              <a:rPr lang="nl-BE"/>
              <a:t>oplossing</a:t>
            </a:r>
          </a:p>
          <a:p>
            <a:pPr lvl="1"/>
            <a:r>
              <a:rPr lang="nl-BE"/>
              <a:t>Enkele voorbeelden + Code</a:t>
            </a:r>
          </a:p>
          <a:p>
            <a:pPr lvl="2"/>
            <a:r>
              <a:rPr lang="nl-BE"/>
              <a:t>Double negation</a:t>
            </a:r>
          </a:p>
          <a:p>
            <a:pPr lvl="2"/>
            <a:r>
              <a:rPr lang="nl-BE"/>
              <a:t>Naming variables (+)</a:t>
            </a:r>
          </a:p>
          <a:p>
            <a:r>
              <a:rPr lang="nl-BE"/>
              <a:t>Besluiten</a:t>
            </a:r>
          </a:p>
          <a:p>
            <a:pPr lvl="1"/>
            <a:r>
              <a:rPr lang="nl-BE"/>
              <a:t>Techniquen zijn best combineerbaar</a:t>
            </a:r>
          </a:p>
          <a:p>
            <a:pPr lvl="1"/>
            <a:r>
              <a:rPr lang="nl-BE"/>
              <a:t>Nog niet vol automatisch (door porblmen) mogelijkheid wel</a:t>
            </a:r>
          </a:p>
          <a:p>
            <a:r>
              <a:rPr lang="nl-BE"/>
              <a:t>Future work</a:t>
            </a:r>
          </a:p>
          <a:p>
            <a:pPr lvl="1"/>
            <a:r>
              <a:rPr lang="nl-BE"/>
              <a:t>Geen nieuwe fouten in de solvers gevonden</a:t>
            </a:r>
          </a:p>
          <a:p>
            <a:pPr lvl="1"/>
            <a:r>
              <a:rPr lang="nl-BE"/>
              <a:t>De frequente problemen</a:t>
            </a:r>
          </a:p>
          <a:p>
            <a:pPr lvl="1"/>
            <a:r>
              <a:rPr lang="nl-BE"/>
              <a:t>Ook de fijnere settings van solvers testen</a:t>
            </a:r>
            <a:endParaRPr lang="nl-BE" dirty="0"/>
          </a:p>
        </p:txBody>
      </p:sp>
    </p:spTree>
    <p:extLst>
      <p:ext uri="{BB962C8B-B14F-4D97-AF65-F5344CB8AC3E}">
        <p14:creationId xmlns:p14="http://schemas.microsoft.com/office/powerpoint/2010/main" val="375748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err="1"/>
              <a:t>Conclusie</a:t>
            </a:r>
            <a:endParaRPr lang="en-US"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pPr lvl="1"/>
            <a:r>
              <a:rPr lang="nl-BE" dirty="0"/>
              <a:t>SAT-fuzzer (STORM) omvormen CP-fuzzer</a:t>
            </a:r>
          </a:p>
          <a:p>
            <a:pPr lvl="1"/>
            <a:r>
              <a:rPr lang="nl-BE" dirty="0"/>
              <a:t>Differentiële testen</a:t>
            </a:r>
          </a:p>
          <a:p>
            <a:pPr lvl="1"/>
            <a:r>
              <a:rPr lang="nl-BE" dirty="0" err="1"/>
              <a:t>metamorfisch</a:t>
            </a:r>
            <a:r>
              <a:rPr lang="nl-BE" dirty="0"/>
              <a:t> testen</a:t>
            </a:r>
          </a:p>
        </p:txBody>
      </p:sp>
    </p:spTree>
    <p:extLst>
      <p:ext uri="{BB962C8B-B14F-4D97-AF65-F5344CB8AC3E}">
        <p14:creationId xmlns:p14="http://schemas.microsoft.com/office/powerpoint/2010/main" val="1217825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Probleemstelling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err="1"/>
              <a:t>CP’s</a:t>
            </a:r>
            <a:r>
              <a:rPr lang="nl-BE" dirty="0"/>
              <a:t> zijn expressiever en bekomen sneller complexe expressies</a:t>
            </a:r>
          </a:p>
          <a:p>
            <a:endParaRPr lang="nl-BE" dirty="0"/>
          </a:p>
          <a:p>
            <a:r>
              <a:rPr lang="nl-BE" dirty="0" err="1"/>
              <a:t>Fuzz</a:t>
            </a:r>
            <a:r>
              <a:rPr lang="nl-BE" dirty="0"/>
              <a:t> testen met willekeurige input lukt niet</a:t>
            </a:r>
          </a:p>
          <a:p>
            <a:r>
              <a:rPr lang="nl-BE" dirty="0"/>
              <a:t>-&gt; </a:t>
            </a:r>
            <a:r>
              <a:rPr lang="nl-BE" dirty="0" err="1"/>
              <a:t>seeds</a:t>
            </a:r>
            <a:r>
              <a:rPr lang="nl-BE" dirty="0"/>
              <a:t> + bewerkingen</a:t>
            </a:r>
          </a:p>
          <a:p>
            <a:r>
              <a:rPr lang="nl-BE" dirty="0"/>
              <a:t>Enkel nuttige bewerkingen waarvan we het antwoord kennen</a:t>
            </a:r>
          </a:p>
        </p:txBody>
      </p:sp>
    </p:spTree>
    <p:extLst>
      <p:ext uri="{BB962C8B-B14F-4D97-AF65-F5344CB8AC3E}">
        <p14:creationId xmlns:p14="http://schemas.microsoft.com/office/powerpoint/2010/main" val="2793134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Doel</a:t>
            </a:r>
            <a:endParaRPr lang="en-US"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a:t>Vergelijken van verschillende technieken </a:t>
            </a:r>
          </a:p>
          <a:p>
            <a:pPr lvl="1"/>
            <a:r>
              <a:rPr lang="nl-BE" dirty="0"/>
              <a:t>SAT-fuzzer (STORM) omvormen CP-fuzzer</a:t>
            </a:r>
          </a:p>
          <a:p>
            <a:pPr lvl="1"/>
            <a:r>
              <a:rPr lang="nl-BE" dirty="0"/>
              <a:t>Differentiële testen</a:t>
            </a:r>
          </a:p>
          <a:p>
            <a:pPr lvl="1"/>
            <a:r>
              <a:rPr lang="nl-BE" dirty="0" err="1"/>
              <a:t>metamorfisch</a:t>
            </a:r>
            <a:r>
              <a:rPr lang="nl-BE" dirty="0"/>
              <a:t> testen</a:t>
            </a:r>
          </a:p>
        </p:txBody>
      </p:sp>
    </p:spTree>
    <p:extLst>
      <p:ext uri="{BB962C8B-B14F-4D97-AF65-F5344CB8AC3E}">
        <p14:creationId xmlns:p14="http://schemas.microsoft.com/office/powerpoint/2010/main" val="3802193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a:t>
            </a:r>
          </a:p>
          <a:p>
            <a:pPr marL="457200" indent="-457200">
              <a:buFont typeface="+mj-lt"/>
              <a:buAutoNum type="arabicPeriod"/>
            </a:pPr>
            <a:r>
              <a:rPr lang="en-GB" dirty="0">
                <a:effectLst/>
                <a:latin typeface="Arial" panose="020B0604020202020204" pitchFamily="34" charset="0"/>
              </a:rPr>
              <a:t>Which metamorphic transformation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Which solver has the most (critical) bugs?</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a:p>
            <a:pPr marL="457200" indent="-457200">
              <a:buFont typeface="+mj-lt"/>
              <a:buAutoNum type="arabicPeriod"/>
            </a:pPr>
            <a:r>
              <a:rPr lang="en-GB" dirty="0"/>
              <a:t>What are the type of bugs found?</a:t>
            </a:r>
            <a:endParaRPr lang="nl-BE" dirty="0"/>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28</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3565074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MiniZinc voorbeeld</a:t>
            </a:r>
          </a:p>
        </p:txBody>
      </p:sp>
      <p:sp>
        <p:nvSpPr>
          <p:cNvPr id="7" name="Rectangle 2">
            <a:extLst>
              <a:ext uri="{FF2B5EF4-FFF2-40B4-BE49-F238E27FC236}">
                <a16:creationId xmlns:a16="http://schemas.microsoft.com/office/drawing/2014/main" id="{2109D856-B7D8-8703-7925-B34EAFA5611E}"/>
              </a:ext>
            </a:extLst>
          </p:cNvPr>
          <p:cNvSpPr>
            <a:spLocks noChangeArrowheads="1"/>
          </p:cNvSpPr>
          <p:nvPr/>
        </p:nvSpPr>
        <p:spPr bwMode="auto">
          <a:xfrm flipH="1">
            <a:off x="6210300" y="659014"/>
            <a:ext cx="5829300"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include</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1" u="none" strike="noStrike" cap="none" normalizeH="0" baseline="0" dirty="0">
                <a:ln>
                  <a:noFill/>
                </a:ln>
                <a:solidFill>
                  <a:srgbClr val="F29F05"/>
                </a:solidFill>
                <a:effectLst/>
              </a:rPr>
              <a:t>"</a:t>
            </a:r>
            <a:r>
              <a:rPr kumimoji="0" lang="en-US" altLang="en-US" b="0" i="1" u="none" strike="noStrike" cap="none" normalizeH="0" baseline="0" dirty="0" err="1">
                <a:ln>
                  <a:noFill/>
                </a:ln>
                <a:solidFill>
                  <a:srgbClr val="F29F05"/>
                </a:solidFill>
                <a:effectLst/>
              </a:rPr>
              <a:t>alldifferent.mzn</a:t>
            </a:r>
            <a:r>
              <a:rPr kumimoji="0" lang="en-US" altLang="en-US" b="0" i="1" u="none" strike="noStrike" cap="none" normalizeH="0" baseline="0" dirty="0">
                <a:ln>
                  <a:noFill/>
                </a:ln>
                <a:solidFill>
                  <a:srgbClr val="F29F05"/>
                </a:solidFill>
                <a:effectLst/>
              </a:rPr>
              <a:t>"</a:t>
            </a:r>
            <a:r>
              <a:rPr kumimoji="0" lang="en-US" altLang="en-US" b="0" i="0" u="none" strike="noStrike" cap="none" normalizeH="0" baseline="0" dirty="0">
                <a:ln>
                  <a:noFill/>
                </a:ln>
                <a:solidFill>
                  <a:schemeClr val="tx1"/>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1..9: S;</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E;</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N;</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D;</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1..9: M;</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O;</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R;</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var</a:t>
            </a:r>
            <a:r>
              <a:rPr kumimoji="0" lang="en-US" altLang="en-US" b="0" i="0" u="none" strike="noStrike" cap="none" normalizeH="0" baseline="0" dirty="0">
                <a:ln>
                  <a:noFill/>
                </a:ln>
                <a:solidFill>
                  <a:schemeClr val="tx1"/>
                </a:solidFill>
                <a:effectLst/>
                <a:latin typeface="Consolas" panose="020B0609020204030204" pitchFamily="49" charset="0"/>
              </a:rPr>
              <a:t> 0..9: Y;</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0" i="0" u="none" strike="noStrike" cap="none" normalizeH="0" baseline="0" dirty="0">
                <a:ln>
                  <a:noFill/>
                </a:ln>
                <a:solidFill>
                  <a:srgbClr val="7030A0"/>
                </a:solidFill>
                <a:effectLst/>
                <a:latin typeface="Consolas" panose="020B0609020204030204" pitchFamily="49" charset="0"/>
              </a:rPr>
              <a:t>constraint</a:t>
            </a:r>
            <a:r>
              <a:rPr kumimoji="0" lang="en-US" altLang="en-US" b="0" i="0" u="none" strike="noStrike" cap="none" normalizeH="0" baseline="0" dirty="0">
                <a:ln>
                  <a:noFill/>
                </a:ln>
                <a:solidFill>
                  <a:schemeClr val="tx1"/>
                </a:solidFill>
                <a:effectLst/>
                <a:latin typeface="Consolas" panose="020B0609020204030204" pitchFamily="49" charset="0"/>
              </a:rPr>
              <a:t> </a:t>
            </a: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 * S + 100 * E + 10 * N + D</a:t>
            </a:r>
            <a:r>
              <a:rPr kumimoji="0" lang="en-US" altLang="en-US" sz="105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 * M + 100 * O + 10 * R + E</a:t>
            </a:r>
            <a:r>
              <a:rPr kumimoji="0" lang="en-US" altLang="en-US" sz="105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10000 * M + 1000 * O + 100 * N + 10 * E + Y;</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constraint</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0" u="none" strike="noStrike" cap="none" normalizeH="0" baseline="0" dirty="0">
                <a:ln>
                  <a:noFill/>
                </a:ln>
                <a:solidFill>
                  <a:srgbClr val="13C4F5"/>
                </a:solidFill>
                <a:effectLst/>
                <a:latin typeface="Consolas" panose="020B0609020204030204" pitchFamily="49" charset="0"/>
              </a:rPr>
              <a:t>alldifferent</a:t>
            </a:r>
            <a:r>
              <a:rPr kumimoji="0" lang="en-US" altLang="en-US" b="0" i="0" u="none" strike="noStrike" cap="none" normalizeH="0" baseline="0" dirty="0">
                <a:ln>
                  <a:noFill/>
                </a:ln>
                <a:solidFill>
                  <a:schemeClr val="tx1"/>
                </a:solidFill>
                <a:effectLst/>
                <a:latin typeface="Consolas" panose="020B0609020204030204" pitchFamily="49" charset="0"/>
              </a:rPr>
              <a:t>([S,E,N,D,M,O,R,Y]);</a:t>
            </a:r>
            <a:r>
              <a:rPr kumimoji="0" lang="en-US" altLang="en-US" sz="1050" b="0" i="0" u="none" strike="noStrike" cap="none" normalizeH="0" baseline="0" dirty="0">
                <a:ln>
                  <a:noFill/>
                </a:ln>
                <a:solidFill>
                  <a:schemeClr val="tx1"/>
                </a:solidFill>
                <a:effectLst/>
              </a:rPr>
              <a:t> </a:t>
            </a:r>
            <a:br>
              <a:rPr kumimoji="0" lang="en-US" altLang="en-US" b="0" i="0" u="none" strike="noStrike" cap="none" normalizeH="0" baseline="0" dirty="0">
                <a:ln>
                  <a:noFill/>
                </a:ln>
                <a:solidFill>
                  <a:schemeClr val="tx1"/>
                </a:solidFill>
                <a:effectLst/>
                <a:latin typeface="Consolas" panose="020B0609020204030204" pitchFamily="49" charset="0"/>
              </a:rPr>
            </a:br>
            <a:endParaRPr kumimoji="0" lang="en-US" altLang="en-US"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solve</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0" u="none" strike="noStrike" cap="none" normalizeH="0" baseline="0" dirty="0">
                <a:ln>
                  <a:noFill/>
                </a:ln>
                <a:solidFill>
                  <a:srgbClr val="7030A0"/>
                </a:solidFill>
                <a:effectLst/>
                <a:latin typeface="Consolas" panose="020B0609020204030204" pitchFamily="49" charset="0"/>
              </a:rPr>
              <a:t>satisfy</a:t>
            </a:r>
            <a:r>
              <a:rPr kumimoji="0" lang="en-US" altLang="en-US" b="0" i="0" u="none" strike="noStrike" cap="none" normalizeH="0" baseline="0" dirty="0">
                <a:ln>
                  <a:noFill/>
                </a:ln>
                <a:solidFill>
                  <a:schemeClr val="tx1"/>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nsolas" panose="020B0609020204030204" pitchFamily="49" charset="0"/>
              </a:rPr>
              <a:t>output</a:t>
            </a: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S</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N</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D</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M</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O</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R</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rPr>
              <a:t>	</a:t>
            </a:r>
            <a:r>
              <a:rPr kumimoji="0" lang="en-US" altLang="en-US" sz="1600" b="0" i="1" u="none" strike="noStrike" cap="none" normalizeH="0" baseline="0" dirty="0">
                <a:ln>
                  <a:noFill/>
                </a:ln>
                <a:solidFill>
                  <a:srgbClr val="F29F05"/>
                </a:solidFill>
                <a:effectLst/>
                <a:latin typeface="Arial Unicode MS"/>
              </a:rPr>
              <a:t>"= \(</a:t>
            </a:r>
            <a:r>
              <a:rPr kumimoji="0" lang="en-US" altLang="en-US" sz="1600" b="0" i="1" u="none" strike="noStrike" cap="none" normalizeH="0" baseline="0" dirty="0">
                <a:ln>
                  <a:noFill/>
                </a:ln>
                <a:solidFill>
                  <a:schemeClr val="tx1"/>
                </a:solidFill>
                <a:effectLst/>
                <a:latin typeface="Arial Unicode MS"/>
              </a:rPr>
              <a:t>M</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O</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N</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E</a:t>
            </a:r>
            <a:r>
              <a:rPr kumimoji="0" lang="en-US" altLang="en-US" sz="1600" b="0" i="1" u="none" strike="noStrike" cap="none" normalizeH="0" baseline="0" dirty="0">
                <a:ln>
                  <a:noFill/>
                </a:ln>
                <a:solidFill>
                  <a:srgbClr val="F29F05"/>
                </a:solidFill>
                <a:effectLst/>
                <a:latin typeface="Arial Unicode MS"/>
              </a:rPr>
              <a:t>)\(</a:t>
            </a:r>
            <a:r>
              <a:rPr kumimoji="0" lang="en-US" altLang="en-US" sz="1600" b="0" i="1" u="none" strike="noStrike" cap="none" normalizeH="0" baseline="0" dirty="0">
                <a:ln>
                  <a:noFill/>
                </a:ln>
                <a:solidFill>
                  <a:schemeClr val="tx1"/>
                </a:solidFill>
                <a:effectLst/>
                <a:latin typeface="Arial Unicode MS"/>
              </a:rPr>
              <a:t>Y</a:t>
            </a:r>
            <a:r>
              <a:rPr kumimoji="0" lang="en-US" altLang="en-US" sz="1600" b="0" i="1" u="none" strike="noStrike" cap="none" normalizeH="0" baseline="0" dirty="0">
                <a:ln>
                  <a:noFill/>
                </a:ln>
                <a:solidFill>
                  <a:srgbClr val="F29F05"/>
                </a:solidFill>
                <a:effectLst/>
                <a:latin typeface="Arial Unicode MS"/>
              </a:rPr>
              <a:t>)\n"</a:t>
            </a:r>
            <a:r>
              <a:rPr kumimoji="0" lang="en-US" altLang="en-US" sz="2400" b="0" i="0" u="none" strike="noStrike" cap="none" normalizeH="0" baseline="0" dirty="0">
                <a:ln>
                  <a:noFill/>
                </a:ln>
                <a:solidFill>
                  <a:schemeClr val="tx1"/>
                </a:solidFill>
                <a:effectLst/>
                <a:latin typeface="Consolas" panose="020B06090202040302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Content Placeholder 9">
            <a:extLst>
              <a:ext uri="{FF2B5EF4-FFF2-40B4-BE49-F238E27FC236}">
                <a16:creationId xmlns:a16="http://schemas.microsoft.com/office/drawing/2014/main" id="{FA86898F-07EA-ACEE-210C-27BDD4F2A1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3288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9133483" cy="2154000"/>
          </a:xfrm>
        </p:spPr>
        <p:txBody>
          <a:bodyPr>
            <a:normAutofit/>
          </a:bodyPr>
          <a:lstStyle/>
          <a:p>
            <a:r>
              <a:rPr lang="nl-BE" dirty="0"/>
              <a:t>Wat is CP</a:t>
            </a:r>
          </a:p>
          <a:p>
            <a:r>
              <a:rPr lang="nl-BE" dirty="0"/>
              <a:t>Wat maakt CP anders dan andere programmeer talen</a:t>
            </a:r>
          </a:p>
          <a:p>
            <a:r>
              <a:rPr lang="nl-BE" dirty="0"/>
              <a:t>CPMpy</a:t>
            </a:r>
          </a:p>
          <a:p>
            <a:endParaRPr lang="nl-BE" dirty="0"/>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514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30</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Context en Motivatie</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lstStyle/>
          <a:p>
            <a:r>
              <a:rPr lang="nl-BE" dirty="0"/>
              <a:t>CPMpy</a:t>
            </a:r>
          </a:p>
          <a:p>
            <a:r>
              <a:rPr lang="nl-BE" dirty="0"/>
              <a:t>Wat is een bug</a:t>
            </a:r>
          </a:p>
          <a:p>
            <a:r>
              <a:rPr lang="nl-BE" dirty="0" err="1"/>
              <a:t>Fuzzing</a:t>
            </a:r>
            <a:endParaRPr lang="nl-BE" dirty="0"/>
          </a:p>
        </p:txBody>
      </p:sp>
      <p:sp>
        <p:nvSpPr>
          <p:cNvPr id="2" name="TextBox 1">
            <a:extLst>
              <a:ext uri="{FF2B5EF4-FFF2-40B4-BE49-F238E27FC236}">
                <a16:creationId xmlns:a16="http://schemas.microsoft.com/office/drawing/2014/main" id="{031D36AD-506C-81BF-2FBE-BAD19773E5B9}"/>
              </a:ext>
            </a:extLst>
          </p:cNvPr>
          <p:cNvSpPr txBox="1"/>
          <p:nvPr/>
        </p:nvSpPr>
        <p:spPr>
          <a:xfrm>
            <a:off x="6333067" y="1656000"/>
            <a:ext cx="5503333" cy="4464000"/>
          </a:xfrm>
          <a:prstGeom prst="rect">
            <a:avLst/>
          </a:prstGeom>
          <a:noFill/>
        </p:spPr>
        <p:txBody>
          <a:bodyPr wrap="square" rtlCol="0">
            <a:spAutoFit/>
          </a:bodyPr>
          <a:lstStyle/>
          <a:p>
            <a:endParaRPr lang="nl-BE" dirty="0"/>
          </a:p>
        </p:txBody>
      </p:sp>
      <p:sp>
        <p:nvSpPr>
          <p:cNvPr id="6" name="Content Placeholder 7">
            <a:extLst>
              <a:ext uri="{FF2B5EF4-FFF2-40B4-BE49-F238E27FC236}">
                <a16:creationId xmlns:a16="http://schemas.microsoft.com/office/drawing/2014/main" id="{80CB53CA-838E-59B8-3D5E-83BD246F2EF7}"/>
              </a:ext>
            </a:extLst>
          </p:cNvPr>
          <p:cNvSpPr txBox="1">
            <a:spLocks/>
          </p:cNvSpPr>
          <p:nvPr/>
        </p:nvSpPr>
        <p:spPr>
          <a:xfrm>
            <a:off x="6333067" y="1669467"/>
            <a:ext cx="5757067"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Automatisch VS manueel</a:t>
            </a:r>
          </a:p>
          <a:p>
            <a:r>
              <a:rPr lang="nl-BE" dirty="0"/>
              <a:t>Bugs zoeken</a:t>
            </a:r>
          </a:p>
          <a:p>
            <a:r>
              <a:rPr lang="nl-BE" dirty="0"/>
              <a:t>Tijd en moeite</a:t>
            </a:r>
          </a:p>
          <a:p>
            <a:endParaRPr lang="nl-BE" dirty="0"/>
          </a:p>
        </p:txBody>
      </p:sp>
    </p:spTree>
    <p:extLst>
      <p:ext uri="{BB962C8B-B14F-4D97-AF65-F5344CB8AC3E}">
        <p14:creationId xmlns:p14="http://schemas.microsoft.com/office/powerpoint/2010/main" val="3857704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err="1"/>
              <a:t>Vragen</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31</a:t>
            </a:fld>
            <a:endParaRPr lang="nl-NL"/>
          </a:p>
        </p:txBody>
      </p:sp>
    </p:spTree>
    <p:extLst>
      <p:ext uri="{BB962C8B-B14F-4D97-AF65-F5344CB8AC3E}">
        <p14:creationId xmlns:p14="http://schemas.microsoft.com/office/powerpoint/2010/main" val="3795717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a:t>De </a:t>
            </a:r>
            <a:r>
              <a:rPr lang="en-GB" dirty="0" err="1"/>
              <a:t>normale</a:t>
            </a:r>
            <a:r>
              <a:rPr lang="en-GB" dirty="0"/>
              <a:t> </a:t>
            </a:r>
            <a:br>
              <a:rPr lang="en-GB" dirty="0"/>
            </a:br>
            <a:r>
              <a:rPr lang="en-GB" dirty="0" err="1"/>
              <a:t>mijlpaal</a:t>
            </a:r>
            <a:r>
              <a:rPr lang="en-GB" dirty="0"/>
              <a:t> 3 </a:t>
            </a:r>
            <a:r>
              <a:rPr lang="en-GB" dirty="0" err="1"/>
              <a:t>presentatie</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32</a:t>
            </a:fld>
            <a:endParaRPr lang="nl-NL"/>
          </a:p>
        </p:txBody>
      </p:sp>
    </p:spTree>
    <p:extLst>
      <p:ext uri="{BB962C8B-B14F-4D97-AF65-F5344CB8AC3E}">
        <p14:creationId xmlns:p14="http://schemas.microsoft.com/office/powerpoint/2010/main" val="3400513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11616002" cy="4024798"/>
          </a:xfrm>
        </p:spPr>
        <p:txBody>
          <a:bodyPr/>
          <a:lstStyle/>
          <a:p>
            <a:r>
              <a:rPr lang="en-GB" dirty="0"/>
              <a:t>Fuzz Testing of Constraint Programming</a:t>
            </a:r>
            <a:endParaRPr lang="nl-NL" dirty="0"/>
          </a:p>
        </p:txBody>
      </p:sp>
      <p:sp>
        <p:nvSpPr>
          <p:cNvPr id="9" name="Ondertitel 8"/>
          <p:cNvSpPr>
            <a:spLocks noGrp="1"/>
          </p:cNvSpPr>
          <p:nvPr>
            <p:ph type="subTitle" idx="1"/>
          </p:nvPr>
        </p:nvSpPr>
        <p:spPr/>
        <p:txBody>
          <a:bodyPr/>
          <a:lstStyle/>
          <a:p>
            <a:r>
              <a:rPr lang="nl-NL" dirty="0"/>
              <a:t>Ruben Kindt | R0656495</a:t>
            </a:r>
          </a:p>
        </p:txBody>
      </p:sp>
      <p:pic>
        <p:nvPicPr>
          <p:cNvPr id="3" name="Picture Placeholder 2">
            <a:extLst>
              <a:ext uri="{FF2B5EF4-FFF2-40B4-BE49-F238E27FC236}">
                <a16:creationId xmlns:a16="http://schemas.microsoft.com/office/drawing/2014/main" id="{3695CC42-1362-4B13-B4D0-A0131616FC23}"/>
              </a:ext>
            </a:extLst>
          </p:cNvPr>
          <p:cNvPicPr>
            <a:picLocks noGrp="1" noChangeAspect="1"/>
          </p:cNvPicPr>
          <p:nvPr>
            <p:ph type="pic" sz="quarter" idx="10"/>
          </p:nvPr>
        </p:nvPicPr>
        <p:blipFill rotWithShape="1">
          <a:blip r:embed="rId3"/>
          <a:srcRect t="-579" b="17002"/>
          <a:stretch/>
        </p:blipFill>
        <p:spPr>
          <a:xfrm>
            <a:off x="11159003" y="5829893"/>
            <a:ext cx="916389" cy="874184"/>
          </a:xfrm>
        </p:spPr>
      </p:pic>
    </p:spTree>
    <p:extLst>
      <p:ext uri="{BB962C8B-B14F-4D97-AF65-F5344CB8AC3E}">
        <p14:creationId xmlns:p14="http://schemas.microsoft.com/office/powerpoint/2010/main" val="63898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Waarom Bugs zoeken?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normAutofit/>
          </a:bodyPr>
          <a:lstStyle/>
          <a:p>
            <a:r>
              <a:rPr lang="nl-BE" dirty="0"/>
              <a:t>Bugs zitten overal </a:t>
            </a:r>
          </a:p>
          <a:p>
            <a:r>
              <a:rPr lang="nl-BE" dirty="0"/>
              <a:t>Definitie bug</a:t>
            </a:r>
          </a:p>
          <a:p>
            <a:pPr lvl="1"/>
            <a:r>
              <a:rPr lang="nl-BE" dirty="0"/>
              <a:t>Crash </a:t>
            </a:r>
          </a:p>
          <a:p>
            <a:pPr lvl="1"/>
            <a:r>
              <a:rPr lang="nl-BE" dirty="0"/>
              <a:t>Vast hangen </a:t>
            </a:r>
            <a:endParaRPr lang="nl-BE" sz="1600" dirty="0"/>
          </a:p>
          <a:p>
            <a:pPr lvl="1"/>
            <a:r>
              <a:rPr lang="en-US" dirty="0"/>
              <a:t>Wrongly unsatisfiable</a:t>
            </a:r>
          </a:p>
          <a:p>
            <a:pPr lvl="1"/>
            <a:r>
              <a:rPr lang="en-US" dirty="0"/>
              <a:t>Wrongly satisfiable</a:t>
            </a:r>
          </a:p>
          <a:p>
            <a:pPr lvl="1"/>
            <a:r>
              <a:rPr lang="nl-BE" dirty="0"/>
              <a:t>Verkeerde aantal oplossingen</a:t>
            </a:r>
          </a:p>
        </p:txBody>
      </p:sp>
      <p:sp>
        <p:nvSpPr>
          <p:cNvPr id="6" name="Content Placeholder 7">
            <a:extLst>
              <a:ext uri="{FF2B5EF4-FFF2-40B4-BE49-F238E27FC236}">
                <a16:creationId xmlns:a16="http://schemas.microsoft.com/office/drawing/2014/main" id="{147C145A-3FBE-F432-9811-01CAE71A81D1}"/>
              </a:ext>
            </a:extLst>
          </p:cNvPr>
          <p:cNvSpPr txBox="1">
            <a:spLocks/>
          </p:cNvSpPr>
          <p:nvPr/>
        </p:nvSpPr>
        <p:spPr>
          <a:xfrm>
            <a:off x="6333067" y="1669467"/>
            <a:ext cx="5757067"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Manueel VS automatisch</a:t>
            </a:r>
          </a:p>
          <a:p>
            <a:r>
              <a:rPr lang="nl-BE" dirty="0"/>
              <a:t>Tijd en moeite</a:t>
            </a:r>
          </a:p>
          <a:p>
            <a:endParaRPr lang="nl-BE" dirty="0"/>
          </a:p>
        </p:txBody>
      </p:sp>
      <p:pic>
        <p:nvPicPr>
          <p:cNvPr id="9" name="Picture 8">
            <a:extLst>
              <a:ext uri="{FF2B5EF4-FFF2-40B4-BE49-F238E27FC236}">
                <a16:creationId xmlns:a16="http://schemas.microsoft.com/office/drawing/2014/main" id="{7AD6AF5D-5430-A54D-4B8B-802B5D912292}"/>
              </a:ext>
            </a:extLst>
          </p:cNvPr>
          <p:cNvPicPr>
            <a:picLocks noChangeAspect="1"/>
          </p:cNvPicPr>
          <p:nvPr/>
        </p:nvPicPr>
        <p:blipFill>
          <a:blip r:embed="rId3"/>
          <a:stretch>
            <a:fillRect/>
          </a:stretch>
        </p:blipFill>
        <p:spPr>
          <a:xfrm>
            <a:off x="2263915" y="2605947"/>
            <a:ext cx="519926" cy="477710"/>
          </a:xfrm>
          <a:prstGeom prst="rect">
            <a:avLst/>
          </a:prstGeom>
        </p:spPr>
      </p:pic>
      <p:pic>
        <p:nvPicPr>
          <p:cNvPr id="11" name="Picture 10">
            <a:extLst>
              <a:ext uri="{FF2B5EF4-FFF2-40B4-BE49-F238E27FC236}">
                <a16:creationId xmlns:a16="http://schemas.microsoft.com/office/drawing/2014/main" id="{222D9855-90CD-6D45-9167-F964DB09020A}"/>
              </a:ext>
            </a:extLst>
          </p:cNvPr>
          <p:cNvPicPr>
            <a:picLocks noChangeAspect="1"/>
          </p:cNvPicPr>
          <p:nvPr/>
        </p:nvPicPr>
        <p:blipFill>
          <a:blip r:embed="rId4"/>
          <a:stretch>
            <a:fillRect/>
          </a:stretch>
        </p:blipFill>
        <p:spPr>
          <a:xfrm>
            <a:off x="3241879" y="3083657"/>
            <a:ext cx="425308" cy="425308"/>
          </a:xfrm>
          <a:prstGeom prst="rect">
            <a:avLst/>
          </a:prstGeom>
        </p:spPr>
      </p:pic>
    </p:spTree>
    <p:extLst>
      <p:ext uri="{BB962C8B-B14F-4D97-AF65-F5344CB8AC3E}">
        <p14:creationId xmlns:p14="http://schemas.microsoft.com/office/powerpoint/2010/main" val="3762720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a:t>Generating </a:t>
            </a:r>
            <a:r>
              <a:rPr lang="nl-BE" dirty="0" err="1"/>
              <a:t>vs</a:t>
            </a:r>
            <a:r>
              <a:rPr lang="nl-BE" dirty="0"/>
              <a:t> </a:t>
            </a:r>
            <a:r>
              <a:rPr lang="nl-BE" dirty="0" err="1"/>
              <a:t>modifying</a:t>
            </a:r>
            <a:endParaRPr lang="nl-BE" dirty="0"/>
          </a:p>
        </p:txBody>
      </p:sp>
      <p:pic>
        <p:nvPicPr>
          <p:cNvPr id="9" name="Picture 8">
            <a:extLst>
              <a:ext uri="{FF2B5EF4-FFF2-40B4-BE49-F238E27FC236}">
                <a16:creationId xmlns:a16="http://schemas.microsoft.com/office/drawing/2014/main" id="{44964122-31BC-519D-AE38-1D1730AF3C65}"/>
              </a:ext>
            </a:extLst>
          </p:cNvPr>
          <p:cNvPicPr>
            <a:picLocks noChangeAspect="1"/>
          </p:cNvPicPr>
          <p:nvPr/>
        </p:nvPicPr>
        <p:blipFill>
          <a:blip r:embed="rId3"/>
          <a:stretch>
            <a:fillRect/>
          </a:stretch>
        </p:blipFill>
        <p:spPr>
          <a:xfrm>
            <a:off x="7651640" y="1173892"/>
            <a:ext cx="2863960" cy="2868031"/>
          </a:xfrm>
          <a:prstGeom prst="rect">
            <a:avLst/>
          </a:prstGeom>
        </p:spPr>
      </p:pic>
    </p:spTree>
    <p:extLst>
      <p:ext uri="{BB962C8B-B14F-4D97-AF65-F5344CB8AC3E}">
        <p14:creationId xmlns:p14="http://schemas.microsoft.com/office/powerpoint/2010/main" val="2430409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 </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36</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2025094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B5BE3F-C473-332A-B704-535D0000428D}"/>
              </a:ext>
            </a:extLst>
          </p:cNvPr>
          <p:cNvPicPr>
            <a:picLocks noChangeAspect="1"/>
          </p:cNvPicPr>
          <p:nvPr/>
        </p:nvPicPr>
        <p:blipFill rotWithShape="1">
          <a:blip r:embed="rId3"/>
          <a:srcRect t="961" b="1465"/>
          <a:stretch/>
        </p:blipFill>
        <p:spPr>
          <a:xfrm>
            <a:off x="576000" y="1111249"/>
            <a:ext cx="7323398" cy="4970464"/>
          </a:xfrm>
          <a:prstGeom prst="rect">
            <a:avLst/>
          </a:prstGeom>
        </p:spPr>
      </p:pic>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Resultaten: Double </a:t>
            </a:r>
            <a:r>
              <a:rPr lang="nl-BE" dirty="0" err="1"/>
              <a:t>negation</a:t>
            </a:r>
            <a:r>
              <a:rPr lang="nl-BE" dirty="0"/>
              <a:t>-bug</a:t>
            </a:r>
          </a:p>
        </p:txBody>
      </p:sp>
      <p:sp>
        <p:nvSpPr>
          <p:cNvPr id="9" name="TextBox 8">
            <a:extLst>
              <a:ext uri="{FF2B5EF4-FFF2-40B4-BE49-F238E27FC236}">
                <a16:creationId xmlns:a16="http://schemas.microsoft.com/office/drawing/2014/main" id="{8D86272F-B579-7CB5-1636-28135D92D482}"/>
              </a:ext>
            </a:extLst>
          </p:cNvPr>
          <p:cNvSpPr txBox="1"/>
          <p:nvPr/>
        </p:nvSpPr>
        <p:spPr>
          <a:xfrm>
            <a:off x="7315200" y="4173136"/>
            <a:ext cx="3406800" cy="923330"/>
          </a:xfrm>
          <a:prstGeom prst="rect">
            <a:avLst/>
          </a:prstGeom>
          <a:noFill/>
        </p:spPr>
        <p:txBody>
          <a:bodyPr wrap="square">
            <a:spAutoFit/>
          </a:bodyPr>
          <a:lstStyle/>
          <a:p>
            <a:r>
              <a:rPr lang="en-US" dirty="0"/>
              <a:t>Constraints:</a:t>
            </a:r>
          </a:p>
          <a:p>
            <a:r>
              <a:rPr lang="en-US" dirty="0"/>
              <a:t>    X == 3</a:t>
            </a:r>
          </a:p>
          <a:p>
            <a:r>
              <a:rPr lang="en-US" dirty="0"/>
              <a:t>    X == 3 == 0 == 0</a:t>
            </a:r>
          </a:p>
        </p:txBody>
      </p:sp>
      <p:sp>
        <p:nvSpPr>
          <p:cNvPr id="12" name="TextBox 11">
            <a:extLst>
              <a:ext uri="{FF2B5EF4-FFF2-40B4-BE49-F238E27FC236}">
                <a16:creationId xmlns:a16="http://schemas.microsoft.com/office/drawing/2014/main" id="{C9B2F7A4-622F-2F8F-F08E-0F9737F78C84}"/>
              </a:ext>
            </a:extLst>
          </p:cNvPr>
          <p:cNvSpPr txBox="1"/>
          <p:nvPr/>
        </p:nvSpPr>
        <p:spPr>
          <a:xfrm>
            <a:off x="7315200" y="5179216"/>
            <a:ext cx="6096000" cy="923330"/>
          </a:xfrm>
          <a:prstGeom prst="rect">
            <a:avLst/>
          </a:prstGeom>
          <a:noFill/>
        </p:spPr>
        <p:txBody>
          <a:bodyPr wrap="square">
            <a:spAutoFit/>
          </a:bodyPr>
          <a:lstStyle/>
          <a:p>
            <a:r>
              <a:rPr lang="en-US" dirty="0"/>
              <a:t>Constraints:</a:t>
            </a:r>
          </a:p>
          <a:p>
            <a:r>
              <a:rPr lang="en-US" dirty="0"/>
              <a:t>    X == 3</a:t>
            </a:r>
          </a:p>
          <a:p>
            <a:r>
              <a:rPr lang="en-US" dirty="0"/>
              <a:t>    X != 3</a:t>
            </a:r>
          </a:p>
        </p:txBody>
      </p:sp>
      <p:sp>
        <p:nvSpPr>
          <p:cNvPr id="13" name="Left Brace 12">
            <a:extLst>
              <a:ext uri="{FF2B5EF4-FFF2-40B4-BE49-F238E27FC236}">
                <a16:creationId xmlns:a16="http://schemas.microsoft.com/office/drawing/2014/main" id="{A7308717-FBCE-2F84-F95E-5D62A80A0CD4}"/>
              </a:ext>
            </a:extLst>
          </p:cNvPr>
          <p:cNvSpPr/>
          <p:nvPr/>
        </p:nvSpPr>
        <p:spPr>
          <a:xfrm>
            <a:off x="6033601" y="4064000"/>
            <a:ext cx="1383200" cy="2038546"/>
          </a:xfrm>
          <a:prstGeom prst="leftBrace">
            <a:avLst>
              <a:gd name="adj1" fmla="val 8333"/>
              <a:gd name="adj2" fmla="val 817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86592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6A9D5CF3-AFC8-41B7-DCF0-7B552A649998}"/>
              </a:ext>
            </a:extLst>
          </p:cNvPr>
          <p:cNvGraphicFramePr>
            <a:graphicFrameLocks/>
          </p:cNvGraphicFramePr>
          <p:nvPr>
            <p:extLst>
              <p:ext uri="{D42A27DB-BD31-4B8C-83A1-F6EECF244321}">
                <p14:modId xmlns:p14="http://schemas.microsoft.com/office/powerpoint/2010/main" val="3250619792"/>
              </p:ext>
            </p:extLst>
          </p:nvPr>
        </p:nvGraphicFramePr>
        <p:xfrm>
          <a:off x="456536" y="1262584"/>
          <a:ext cx="11160664" cy="4875141"/>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a:xfrm>
            <a:off x="6034800" y="6202420"/>
            <a:ext cx="4993200" cy="648000"/>
          </a:xfrm>
        </p:spPr>
        <p:txBody>
          <a:bodyPr/>
          <a:lstStyle/>
          <a:p>
            <a:r>
              <a:rPr lang="nl-NL" dirty="0"/>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a:xfrm>
            <a:off x="577200" y="5906585"/>
            <a:ext cx="648000" cy="648000"/>
          </a:xfrm>
        </p:spPr>
        <p:txBody>
          <a:bodyPr/>
          <a:lstStyle/>
          <a:p>
            <a:fld id="{0A297500-7527-634B-90F4-69D0994C32B4}" type="slidenum">
              <a:rPr lang="nl-NL" smtClean="0"/>
              <a:t>38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Planning</a:t>
            </a:r>
            <a:endParaRPr lang="en-US" dirty="0"/>
          </a:p>
        </p:txBody>
      </p:sp>
      <p:sp>
        <p:nvSpPr>
          <p:cNvPr id="2" name="Rectangle 1">
            <a:extLst>
              <a:ext uri="{FF2B5EF4-FFF2-40B4-BE49-F238E27FC236}">
                <a16:creationId xmlns:a16="http://schemas.microsoft.com/office/drawing/2014/main" id="{5D7D1E2A-8197-41DD-339C-BFC3DAF92BB3}"/>
              </a:ext>
            </a:extLst>
          </p:cNvPr>
          <p:cNvSpPr/>
          <p:nvPr/>
        </p:nvSpPr>
        <p:spPr>
          <a:xfrm>
            <a:off x="1869756" y="4138038"/>
            <a:ext cx="3250095" cy="10410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556703-DC90-D0EE-0D16-104716F1C54B}"/>
              </a:ext>
            </a:extLst>
          </p:cNvPr>
          <p:cNvSpPr txBox="1"/>
          <p:nvPr/>
        </p:nvSpPr>
        <p:spPr>
          <a:xfrm>
            <a:off x="1869755" y="3689622"/>
            <a:ext cx="3250095" cy="369332"/>
          </a:xfrm>
          <a:prstGeom prst="rect">
            <a:avLst/>
          </a:prstGeom>
          <a:noFill/>
        </p:spPr>
        <p:txBody>
          <a:bodyPr wrap="square" rtlCol="0">
            <a:spAutoFit/>
          </a:bodyPr>
          <a:lstStyle/>
          <a:p>
            <a:pPr algn="ctr"/>
            <a:r>
              <a:rPr lang="nl-BE" dirty="0"/>
              <a:t>Literatuurstudie</a:t>
            </a:r>
          </a:p>
        </p:txBody>
      </p:sp>
      <p:sp>
        <p:nvSpPr>
          <p:cNvPr id="7" name="Rectangle 6">
            <a:extLst>
              <a:ext uri="{FF2B5EF4-FFF2-40B4-BE49-F238E27FC236}">
                <a16:creationId xmlns:a16="http://schemas.microsoft.com/office/drawing/2014/main" id="{F83F23BC-DC0A-8927-09C0-82BBEAAFFBC6}"/>
              </a:ext>
            </a:extLst>
          </p:cNvPr>
          <p:cNvSpPr/>
          <p:nvPr/>
        </p:nvSpPr>
        <p:spPr>
          <a:xfrm>
            <a:off x="5080095" y="2983713"/>
            <a:ext cx="3409122" cy="1242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33A9546-0C3A-0108-C2AC-E07B79688FFE}"/>
              </a:ext>
            </a:extLst>
          </p:cNvPr>
          <p:cNvSpPr txBox="1"/>
          <p:nvPr/>
        </p:nvSpPr>
        <p:spPr>
          <a:xfrm>
            <a:off x="5080095" y="2614381"/>
            <a:ext cx="3409122" cy="369332"/>
          </a:xfrm>
          <a:prstGeom prst="rect">
            <a:avLst/>
          </a:prstGeom>
          <a:noFill/>
        </p:spPr>
        <p:txBody>
          <a:bodyPr wrap="square" rtlCol="0">
            <a:spAutoFit/>
          </a:bodyPr>
          <a:lstStyle/>
          <a:p>
            <a:pPr algn="ctr"/>
            <a:r>
              <a:rPr lang="nl-BE" dirty="0"/>
              <a:t>Uitvoering</a:t>
            </a:r>
          </a:p>
        </p:txBody>
      </p:sp>
      <p:sp>
        <p:nvSpPr>
          <p:cNvPr id="11" name="Rectangle 10">
            <a:extLst>
              <a:ext uri="{FF2B5EF4-FFF2-40B4-BE49-F238E27FC236}">
                <a16:creationId xmlns:a16="http://schemas.microsoft.com/office/drawing/2014/main" id="{961DB885-1A21-11BE-3165-80A556AE7CFF}"/>
              </a:ext>
            </a:extLst>
          </p:cNvPr>
          <p:cNvSpPr/>
          <p:nvPr/>
        </p:nvSpPr>
        <p:spPr>
          <a:xfrm>
            <a:off x="8389826" y="2259037"/>
            <a:ext cx="2396299" cy="866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8C8DDA-B1D0-3021-3FF9-3CEC7FE96361}"/>
              </a:ext>
            </a:extLst>
          </p:cNvPr>
          <p:cNvSpPr txBox="1"/>
          <p:nvPr/>
        </p:nvSpPr>
        <p:spPr>
          <a:xfrm>
            <a:off x="8389826" y="1889705"/>
            <a:ext cx="2638174" cy="369332"/>
          </a:xfrm>
          <a:prstGeom prst="rect">
            <a:avLst/>
          </a:prstGeom>
          <a:noFill/>
        </p:spPr>
        <p:txBody>
          <a:bodyPr wrap="square" rtlCol="0">
            <a:spAutoFit/>
          </a:bodyPr>
          <a:lstStyle/>
          <a:p>
            <a:pPr algn="ctr"/>
            <a:r>
              <a:rPr lang="nl-BE" dirty="0"/>
              <a:t>Verwerken</a:t>
            </a:r>
          </a:p>
        </p:txBody>
      </p:sp>
      <p:cxnSp>
        <p:nvCxnSpPr>
          <p:cNvPr id="14" name="Straight Connector 13">
            <a:extLst>
              <a:ext uri="{FF2B5EF4-FFF2-40B4-BE49-F238E27FC236}">
                <a16:creationId xmlns:a16="http://schemas.microsoft.com/office/drawing/2014/main" id="{C55237CE-C860-46F3-AD1B-A65829F037FD}"/>
              </a:ext>
            </a:extLst>
          </p:cNvPr>
          <p:cNvCxnSpPr>
            <a:cxnSpLocks/>
          </p:cNvCxnSpPr>
          <p:nvPr/>
        </p:nvCxnSpPr>
        <p:spPr>
          <a:xfrm flipV="1">
            <a:off x="5661071" y="3740961"/>
            <a:ext cx="0" cy="45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DBA569-DB94-A099-389B-EF07BA0BB714}"/>
              </a:ext>
            </a:extLst>
          </p:cNvPr>
          <p:cNvCxnSpPr>
            <a:cxnSpLocks/>
          </p:cNvCxnSpPr>
          <p:nvPr/>
        </p:nvCxnSpPr>
        <p:spPr>
          <a:xfrm flipV="1">
            <a:off x="6723365" y="3396740"/>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6ED3ACF-26BE-D5B3-CD86-4EBC38A27487}"/>
              </a:ext>
            </a:extLst>
          </p:cNvPr>
          <p:cNvCxnSpPr>
            <a:cxnSpLocks/>
          </p:cNvCxnSpPr>
          <p:nvPr/>
        </p:nvCxnSpPr>
        <p:spPr>
          <a:xfrm flipV="1">
            <a:off x="7104365" y="3211103"/>
            <a:ext cx="0" cy="57063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891D71A-415A-D44A-7ADC-AF7331555B8B}"/>
              </a:ext>
            </a:extLst>
          </p:cNvPr>
          <p:cNvSpPr txBox="1"/>
          <p:nvPr/>
        </p:nvSpPr>
        <p:spPr>
          <a:xfrm rot="10800000">
            <a:off x="9292256" y="4931669"/>
            <a:ext cx="591437" cy="369332"/>
          </a:xfrm>
          <a:prstGeom prst="rect">
            <a:avLst/>
          </a:prstGeom>
          <a:noFill/>
        </p:spPr>
        <p:txBody>
          <a:bodyPr wrap="square" rtlCol="0">
            <a:spAutoFit/>
          </a:bodyPr>
          <a:lstStyle/>
          <a:p>
            <a:pPr algn="ctr"/>
            <a:r>
              <a:rPr lang="en-GB" dirty="0"/>
              <a:t>^</a:t>
            </a:r>
            <a:endParaRPr lang="en-US" dirty="0"/>
          </a:p>
        </p:txBody>
      </p:sp>
      <p:cxnSp>
        <p:nvCxnSpPr>
          <p:cNvPr id="24" name="Straight Connector 23">
            <a:extLst>
              <a:ext uri="{FF2B5EF4-FFF2-40B4-BE49-F238E27FC236}">
                <a16:creationId xmlns:a16="http://schemas.microsoft.com/office/drawing/2014/main" id="{829E06D9-8F29-6182-BCCC-C8017A4C8BE1}"/>
              </a:ext>
            </a:extLst>
          </p:cNvPr>
          <p:cNvCxnSpPr>
            <a:cxnSpLocks/>
          </p:cNvCxnSpPr>
          <p:nvPr/>
        </p:nvCxnSpPr>
        <p:spPr>
          <a:xfrm flipV="1">
            <a:off x="9439098" y="2413082"/>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C65A891-3249-E9B7-A138-0035A72405A1}"/>
              </a:ext>
            </a:extLst>
          </p:cNvPr>
          <p:cNvCxnSpPr>
            <a:cxnSpLocks/>
          </p:cNvCxnSpPr>
          <p:nvPr/>
        </p:nvCxnSpPr>
        <p:spPr>
          <a:xfrm flipV="1">
            <a:off x="7762091" y="3038650"/>
            <a:ext cx="0" cy="5706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088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err="1"/>
              <a:t>Vragen</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39</a:t>
            </a:fld>
            <a:endParaRPr lang="nl-NL"/>
          </a:p>
        </p:txBody>
      </p:sp>
    </p:spTree>
    <p:extLst>
      <p:ext uri="{BB962C8B-B14F-4D97-AF65-F5344CB8AC3E}">
        <p14:creationId xmlns:p14="http://schemas.microsoft.com/office/powerpoint/2010/main" val="3781405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Constraint Programming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1" y="1655999"/>
            <a:ext cx="10324610" cy="2362547"/>
          </a:xfrm>
        </p:spPr>
        <p:txBody>
          <a:bodyPr>
            <a:normAutofit/>
          </a:bodyPr>
          <a:lstStyle/>
          <a:p>
            <a:r>
              <a:rPr lang="nl-BE" dirty="0"/>
              <a:t>Wat is CP</a:t>
            </a:r>
          </a:p>
          <a:p>
            <a:r>
              <a:rPr lang="nl-BE" dirty="0"/>
              <a:t>Wat maakt CP anders dan andere programmeer talen</a:t>
            </a:r>
          </a:p>
          <a:p>
            <a:r>
              <a:rPr lang="nl-BE" dirty="0"/>
              <a:t>CPMpy</a:t>
            </a:r>
          </a:p>
        </p:txBody>
      </p:sp>
      <p:sp>
        <p:nvSpPr>
          <p:cNvPr id="6" name="Rectangle 5">
            <a:extLst>
              <a:ext uri="{FF2B5EF4-FFF2-40B4-BE49-F238E27FC236}">
                <a16:creationId xmlns:a16="http://schemas.microsoft.com/office/drawing/2014/main" id="{4D39A9B3-D141-6176-F3B3-C3504C23F15B}"/>
              </a:ext>
            </a:extLst>
          </p:cNvPr>
          <p:cNvSpPr>
            <a:spLocks noChangeArrowheads="1"/>
          </p:cNvSpPr>
          <p:nvPr/>
        </p:nvSpPr>
        <p:spPr bwMode="auto">
          <a:xfrm>
            <a:off x="1029072" y="3801118"/>
            <a:ext cx="1913021"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8C8C8C"/>
                </a:solidFill>
                <a:effectLst/>
                <a:latin typeface="JetBrains Mono"/>
              </a:rPr>
              <a:t>    SEND</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MORE</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a:t>
            </a:r>
            <a:br>
              <a:rPr kumimoji="0" lang="en-US" altLang="en-US" sz="2400" b="0" i="1" u="none" strike="noStrike" cap="none" normalizeH="0" baseline="0" dirty="0">
                <a:ln>
                  <a:noFill/>
                </a:ln>
                <a:solidFill>
                  <a:srgbClr val="8C8C8C"/>
                </a:solidFill>
                <a:effectLst/>
                <a:latin typeface="JetBrains Mono"/>
              </a:rPr>
            </a:br>
            <a:r>
              <a:rPr kumimoji="0" lang="en-US" altLang="en-US" sz="2400" b="0" i="1" u="none" strike="noStrike" cap="none" normalizeH="0" baseline="0" dirty="0">
                <a:ln>
                  <a:noFill/>
                </a:ln>
                <a:solidFill>
                  <a:srgbClr val="8C8C8C"/>
                </a:solidFill>
                <a:effectLst/>
                <a:latin typeface="JetBrains Mono"/>
              </a:rPr>
              <a:t> MONEY</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8A9415A-637D-18FF-FDB3-B8DF39E53FAC}"/>
              </a:ext>
            </a:extLst>
          </p:cNvPr>
          <p:cNvPicPr>
            <a:picLocks noChangeAspect="1"/>
          </p:cNvPicPr>
          <p:nvPr/>
        </p:nvPicPr>
        <p:blipFill>
          <a:blip r:embed="rId3"/>
          <a:stretch>
            <a:fillRect/>
          </a:stretch>
        </p:blipFill>
        <p:spPr>
          <a:xfrm>
            <a:off x="3645568" y="1042153"/>
            <a:ext cx="7749720" cy="5040029"/>
          </a:xfrm>
          <a:prstGeom prst="rect">
            <a:avLst/>
          </a:prstGeom>
        </p:spPr>
      </p:pic>
    </p:spTree>
    <p:extLst>
      <p:ext uri="{BB962C8B-B14F-4D97-AF65-F5344CB8AC3E}">
        <p14:creationId xmlns:p14="http://schemas.microsoft.com/office/powerpoint/2010/main" val="424565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Waarom Bugs zoeken?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normAutofit/>
          </a:bodyPr>
          <a:lstStyle/>
          <a:p>
            <a:r>
              <a:rPr lang="nl-BE" dirty="0"/>
              <a:t>Bugs zitten overal </a:t>
            </a:r>
          </a:p>
          <a:p>
            <a:r>
              <a:rPr lang="nl-BE" dirty="0"/>
              <a:t>Definitie bug</a:t>
            </a:r>
          </a:p>
          <a:p>
            <a:pPr lvl="1"/>
            <a:r>
              <a:rPr lang="nl-BE" dirty="0"/>
              <a:t>Crash </a:t>
            </a:r>
          </a:p>
          <a:p>
            <a:pPr lvl="1"/>
            <a:r>
              <a:rPr lang="nl-BE" dirty="0"/>
              <a:t>Vast hangen </a:t>
            </a:r>
            <a:endParaRPr lang="nl-BE" sz="1600" dirty="0"/>
          </a:p>
          <a:p>
            <a:pPr lvl="1"/>
            <a:r>
              <a:rPr lang="en-US" dirty="0"/>
              <a:t>Wrongly unsatisfiable</a:t>
            </a:r>
          </a:p>
          <a:p>
            <a:pPr lvl="1"/>
            <a:r>
              <a:rPr lang="en-US" dirty="0"/>
              <a:t>Wrongly satisfiable</a:t>
            </a:r>
          </a:p>
          <a:p>
            <a:pPr lvl="1"/>
            <a:r>
              <a:rPr lang="nl-BE" dirty="0"/>
              <a:t>Verkeerde aantal oplossingen</a:t>
            </a:r>
          </a:p>
        </p:txBody>
      </p:sp>
      <p:sp>
        <p:nvSpPr>
          <p:cNvPr id="6" name="Content Placeholder 7">
            <a:extLst>
              <a:ext uri="{FF2B5EF4-FFF2-40B4-BE49-F238E27FC236}">
                <a16:creationId xmlns:a16="http://schemas.microsoft.com/office/drawing/2014/main" id="{147C145A-3FBE-F432-9811-01CAE71A81D1}"/>
              </a:ext>
            </a:extLst>
          </p:cNvPr>
          <p:cNvSpPr txBox="1">
            <a:spLocks/>
          </p:cNvSpPr>
          <p:nvPr/>
        </p:nvSpPr>
        <p:spPr>
          <a:xfrm>
            <a:off x="6333067" y="1669467"/>
            <a:ext cx="5757067"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Manueel VS automatisch</a:t>
            </a:r>
          </a:p>
          <a:p>
            <a:r>
              <a:rPr lang="nl-BE" dirty="0"/>
              <a:t>Tijd en moeite</a:t>
            </a:r>
          </a:p>
          <a:p>
            <a:endParaRPr lang="nl-BE" dirty="0"/>
          </a:p>
        </p:txBody>
      </p:sp>
      <p:pic>
        <p:nvPicPr>
          <p:cNvPr id="9" name="Picture 8">
            <a:extLst>
              <a:ext uri="{FF2B5EF4-FFF2-40B4-BE49-F238E27FC236}">
                <a16:creationId xmlns:a16="http://schemas.microsoft.com/office/drawing/2014/main" id="{7AD6AF5D-5430-A54D-4B8B-802B5D912292}"/>
              </a:ext>
            </a:extLst>
          </p:cNvPr>
          <p:cNvPicPr>
            <a:picLocks noChangeAspect="1"/>
          </p:cNvPicPr>
          <p:nvPr/>
        </p:nvPicPr>
        <p:blipFill>
          <a:blip r:embed="rId3"/>
          <a:stretch>
            <a:fillRect/>
          </a:stretch>
        </p:blipFill>
        <p:spPr>
          <a:xfrm>
            <a:off x="2263915" y="2605947"/>
            <a:ext cx="519926" cy="477710"/>
          </a:xfrm>
          <a:prstGeom prst="rect">
            <a:avLst/>
          </a:prstGeom>
        </p:spPr>
      </p:pic>
      <p:pic>
        <p:nvPicPr>
          <p:cNvPr id="11" name="Picture 10">
            <a:extLst>
              <a:ext uri="{FF2B5EF4-FFF2-40B4-BE49-F238E27FC236}">
                <a16:creationId xmlns:a16="http://schemas.microsoft.com/office/drawing/2014/main" id="{222D9855-90CD-6D45-9167-F964DB09020A}"/>
              </a:ext>
            </a:extLst>
          </p:cNvPr>
          <p:cNvPicPr>
            <a:picLocks noChangeAspect="1"/>
          </p:cNvPicPr>
          <p:nvPr/>
        </p:nvPicPr>
        <p:blipFill>
          <a:blip r:embed="rId4"/>
          <a:stretch>
            <a:fillRect/>
          </a:stretch>
        </p:blipFill>
        <p:spPr>
          <a:xfrm>
            <a:off x="3125970" y="3083657"/>
            <a:ext cx="425308" cy="425308"/>
          </a:xfrm>
          <a:prstGeom prst="rect">
            <a:avLst/>
          </a:prstGeom>
        </p:spPr>
      </p:pic>
    </p:spTree>
    <p:extLst>
      <p:ext uri="{BB962C8B-B14F-4D97-AF65-F5344CB8AC3E}">
        <p14:creationId xmlns:p14="http://schemas.microsoft.com/office/powerpoint/2010/main" val="155090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a:t>Generating </a:t>
            </a:r>
            <a:r>
              <a:rPr lang="nl-BE" dirty="0" err="1"/>
              <a:t>vs</a:t>
            </a:r>
            <a:r>
              <a:rPr lang="nl-BE" dirty="0"/>
              <a:t> </a:t>
            </a:r>
            <a:r>
              <a:rPr lang="nl-BE" dirty="0" err="1"/>
              <a:t>modifying</a:t>
            </a:r>
            <a:endParaRPr lang="nl-BE" dirty="0"/>
          </a:p>
        </p:txBody>
      </p:sp>
      <p:pic>
        <p:nvPicPr>
          <p:cNvPr id="9" name="Picture 8">
            <a:extLst>
              <a:ext uri="{FF2B5EF4-FFF2-40B4-BE49-F238E27FC236}">
                <a16:creationId xmlns:a16="http://schemas.microsoft.com/office/drawing/2014/main" id="{44964122-31BC-519D-AE38-1D1730AF3C65}"/>
              </a:ext>
            </a:extLst>
          </p:cNvPr>
          <p:cNvPicPr>
            <a:picLocks noChangeAspect="1"/>
          </p:cNvPicPr>
          <p:nvPr/>
        </p:nvPicPr>
        <p:blipFill>
          <a:blip r:embed="rId3"/>
          <a:stretch>
            <a:fillRect/>
          </a:stretch>
        </p:blipFill>
        <p:spPr>
          <a:xfrm>
            <a:off x="7651640" y="1173892"/>
            <a:ext cx="2863960" cy="2868031"/>
          </a:xfrm>
          <a:prstGeom prst="rect">
            <a:avLst/>
          </a:prstGeom>
        </p:spPr>
      </p:pic>
    </p:spTree>
    <p:extLst>
      <p:ext uri="{BB962C8B-B14F-4D97-AF65-F5344CB8AC3E}">
        <p14:creationId xmlns:p14="http://schemas.microsoft.com/office/powerpoint/2010/main" val="330724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a:t>Generating </a:t>
            </a:r>
            <a:r>
              <a:rPr lang="nl-BE" dirty="0" err="1"/>
              <a:t>vs</a:t>
            </a:r>
            <a:r>
              <a:rPr lang="nl-BE" dirty="0"/>
              <a:t> </a:t>
            </a:r>
            <a:r>
              <a:rPr lang="nl-BE" dirty="0" err="1"/>
              <a:t>modifying</a:t>
            </a:r>
            <a:endParaRPr lang="nl-BE" dirty="0"/>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2497017"/>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4290074"/>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a:off x="5009196" y="4474740"/>
            <a:ext cx="64782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5" y="4474740"/>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125" y="2273729"/>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5146475"/>
            <a:ext cx="602503" cy="602503"/>
          </a:xfrm>
          <a:prstGeom prst="rect">
            <a:avLst/>
          </a:prstGeom>
        </p:spPr>
      </p:pic>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5" y="484578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83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Wat is </a:t>
            </a:r>
            <a:r>
              <a:rPr lang="nl-BE" dirty="0" err="1"/>
              <a:t>Fuzz</a:t>
            </a:r>
            <a:r>
              <a:rPr lang="nl-BE" dirty="0"/>
              <a:t>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0942900" cy="4464000"/>
          </a:xfrm>
        </p:spPr>
        <p:txBody>
          <a:bodyPr>
            <a:normAutofit/>
          </a:bodyPr>
          <a:lstStyle/>
          <a:p>
            <a:r>
              <a:rPr lang="nl-BE" dirty="0"/>
              <a:t>Wat is </a:t>
            </a:r>
            <a:r>
              <a:rPr lang="nl-BE" dirty="0" err="1"/>
              <a:t>fuzzing</a:t>
            </a:r>
            <a:endParaRPr lang="nl-BE" dirty="0"/>
          </a:p>
          <a:p>
            <a:r>
              <a:rPr lang="nl-BE" dirty="0"/>
              <a:t>Waarom </a:t>
            </a:r>
            <a:r>
              <a:rPr lang="nl-BE" dirty="0" err="1"/>
              <a:t>fuzzing</a:t>
            </a:r>
            <a:endParaRPr lang="nl-BE" dirty="0"/>
          </a:p>
          <a:p>
            <a:r>
              <a:rPr lang="nl-BE" dirty="0"/>
              <a:t>Generating </a:t>
            </a:r>
            <a:r>
              <a:rPr lang="nl-BE" dirty="0" err="1"/>
              <a:t>vs</a:t>
            </a:r>
            <a:r>
              <a:rPr lang="nl-BE" dirty="0"/>
              <a:t> </a:t>
            </a:r>
            <a:r>
              <a:rPr lang="nl-BE" dirty="0" err="1"/>
              <a:t>modifying</a:t>
            </a:r>
            <a:endParaRPr lang="nl-BE" dirty="0"/>
          </a:p>
          <a:p>
            <a:r>
              <a:rPr lang="nl-BE" dirty="0"/>
              <a:t>CPMpy-STORM</a:t>
            </a:r>
          </a:p>
        </p:txBody>
      </p:sp>
      <p:sp>
        <p:nvSpPr>
          <p:cNvPr id="2" name="Rectangle: Rounded Corners 1">
            <a:extLst>
              <a:ext uri="{FF2B5EF4-FFF2-40B4-BE49-F238E27FC236}">
                <a16:creationId xmlns:a16="http://schemas.microsoft.com/office/drawing/2014/main" id="{69F20D68-BD1C-E388-FAB6-40117CC034FB}"/>
              </a:ext>
            </a:extLst>
          </p:cNvPr>
          <p:cNvSpPr/>
          <p:nvPr/>
        </p:nvSpPr>
        <p:spPr>
          <a:xfrm>
            <a:off x="5657017"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CTORM</a:t>
            </a:r>
            <a:endParaRPr lang="en-US" dirty="0"/>
          </a:p>
        </p:txBody>
      </p:sp>
      <p:pic>
        <p:nvPicPr>
          <p:cNvPr id="2050" name="Picture 2" descr="data:image/png;base64,iVBORw0KGgoAAAANSUhEUgAAAOEAAADhCAMAAAAJbSJIAAAAjVBMVEX///8AAACmpqb39/eioqLt7e309PRhYWH5+fnMzMynp6dlZWXs7Oz8/Pzo6Ojy8vLb29slJSXIyMggICBWVlbh4eGurq5tbW2Hh4e6urrV1dW0tLQICAiVlZWtra3Dw8NISEiLi4sTExN6enoaGhpaWlpycnI6OjpERESJiYkvLy89PT0rKys1NTWTk5OTviHBAAAPaklEQVR4nO1daVciTQ8VQRYRxQVBFgFxmXEc///Pe2VkS3KrOpVK4Tnvee5HLbo6ne7UzVKpk5P/8P+L9uS11W1c/NDszcHD43L1Ouy2Wt3havn4MDjznuKh9o1P7wtX4mo+a13XJKZvo8nAb5rT3YW7fhdV4Ob3GxDuAN1HH2WeHlxz6HJFDW6Gcek2GDlMdU4fm8MVq9EfqcRb4y57slN2xSOI+FDxclKsMmc7F1csLeI9siwx5Jn4BrhiUREfE8X7wixnPv6KlhbxJlV/a7QyJkQaLChis2uQL8vWYA0WE/HeJF+t9mqeMSxgCRGbd0YBaw/WKWMC+os4t8pXq1mnjAuY931LfNoFvDFOGTIyZUR8iU/1a9S4GQ/OepfP8n/3ximrNOgqYvNvZJbu/aC3GXcG/v1onLNag44iXgYnmK46B+OQgBPjnECDH82W/KPdTh+gH5LvhX5h9Vs5xFGDt+2TEyCig0s8CMg3umQDwavs+A1eN9f/ACJ2qi5WhYCAoyYfCPiOo4C3m/mkyXvKEG4N/A0OpesOGHkBAZGIWcT+pD4F8t2O5cALOcxqZB7kpZ4P3hgponGeb/wBAsK4hKR0Vg32YhpcQ4hoNWdroFAMpCiS01k1eDIRl3q6oiP40/xlnQp+EH+u4MgnLw2Cp/osjBrXojmIABbCwAIrnrtZg2BBAAFJpkWz8yJX8NDy+sHGnVunPAGrDnKg6a1ZI5YrIeBpYGSHjcuy35LOABGpvTWyU37bkW+LPfa8CClYd8AFyf9vbTOJlTCkQWHfsTFSY6kRkX6JPvOEKS5bohum+Q4A1ighIrVHllkEW4skRNgHa5mOQiHi4vCfz5ZJuM1+i4ylljSPJn6jUkT6YSwMU4ilMJIlu6IjuVNlAhBxcfh/ykUsmRHOGmJrKjW6fw2zAcS1yKIJBmLKVRgNTVK/6Xf6bBDA3Vxs/3fGuIgh2cwv344N/k2GztNnwwBanE7WMa/mjP3ZsBxyQxrnfdSU9m3yAMAkyced5JLL9GuzBO8iPpp+s3WLMBjaPFB6rQDnKBVqofTCUUKtiOmxKMZRqnhtlg7rp63F3SykBaWIyXkD5n1VWSp6G8JdjWLrWIY+JRA9dNAiW8ErPQVqaZIs936heQmMKPKi3if+2L5aHLqCIbJXQov0u7quHE+rQRJoKaVeoTW3gIj0l9W+0A0Zv1DPw5z54KKrq71KEJHesGKxYSRR6//yQF44i7R0FpFeb6H4BU2LKqNQIlIZcfI6KPJuF/EX+ZXGYaf2TscSQfosFvVcyuEAINsA0KY/0hh/Fi3VRC9Rhjf6u/qM8tHWWEbKlFqkjpMqPsAW0Fqv8hcwhV1FoMenw28p/67ma15xA66h0SJViC6JvKDTVLrcuAhBF4Rs758f0qJCROpX6MwGD+pXvKeBIoT0VKdNi63E8f/Ap4l+D8Eqi/Q4q0mLNIsUde734F53TEQxdgdDMMKiRTJ4qpxIZjWDwSGZDdnBEgBJ12KTjFVnIOSb14VuVP89LKAt55gsIi290Jf/gVqahnjFLyIKrFljyehFjUUl6HKoT8yhR1lbkYc5r/L1jGnARC3S4QlJloB6XpYP805nfj/6hf9/CGsFFxIxrEU6OiWXy/PA6TDvhknSIh0cTBkCgMxmJahXYi/6TdHi2Cwh+6kK9KlklDUnaJHeZlqyE1qbGM7o6ptTuK3XIrWliaWNaVq8PmOrb9auNLUWaUgiNTEXqtREeGvz8XnVsGoRyYjkMo46KoSD+CcOVXrmRj7ti0qY9yJ9nt9gHoDvoinKR3JLHJRazC5yGIN6fY7FJoJHXeGMUrFv6LRIPWBTJqmqzH6685CX5O/WjRl7qGI31F9XesAMvbAP+GVCD1wIGv5wqHEAIgqvky4X1uLU3n2Ah7aIE0hfaI/UIxdxKiPa9DvMMOBn9zzjcP06pw4VpTTVGRINqIjPIjLSY2GzzG3KlzePn6vXVvd1NJt05NOkqVinbeiHIt4KN7zOXXCPveZhUI8rux5ug72IH+K9PxPFzF6zYtB0RPbWkC22Ir6LIAPgXH61IwBsPmVcT4FvEd9E7B3wZp+PPwS6pmRU3At0oIBok6i5RFwFulHKtWtJp/ZH/A1tY3aqwguAFc/ZyEUIHfHOIxby17P6R8K98DYK1MhjUXZKFifP7Z5RAVQMULq9BuPn+bQ7BrSPufAz5fkqbYbEhB7yy4v3Y2IqLEmemiiUW5bLnMhslWNPKY5LVMlRdh1cI62ENQcwOubGEIPgVchutdMCMIhblIx+g33678UmAltunTZMxMEjOcW+ClT1cZ25L0sDvtnBtKtHA9SvRDJyf/R4vLHUV4hymvnN1RRw3KkcBapMPUrHviWf1der2AH1RCrO1NYQzRfKPNY66jjjsa+uEtJ8F/HRrlBuIac1gRqOrQligO08ytGKA8iGCb7trDaALXXKM7UTGEnwi7DtgYqISnL7PV7lvCXsKGJqT0dgaidnwA8t4aUhpvaRtlnJBvRkSywUSzDPryMwtToqaitBZn6KqUkb+oVpASuDHqRLx7M4xrijXYH24wswTdn82Rr9QNNMf+v2M0ztBj3WMgJegTLeMpRpj8uZyEiWe0VhyKkoUxs0wlWzH/6RBFhU50Ao+o3fL6v7PltvrjqNaD/QO//1qRBTm+x8lOe77upzdnp6/vn6UlnbVsC6oeXoObupv6hrUKLAt4HKsN7zHc9Y39Yw/riffYHLBRf5lw0tA3GUWJ6AzxLc/p4A5R5rir8lvDRk1ByYWnz7SwBFUlqFmJql+/WqRMypVHJQ16mZYFjknB9ZxlXLaUu5A8zoRPFaJopQiqmlbqx4mhVK9xRjaonqKxbGg73+Hax1uIE5wKpglBKVceUzNbn7Pojb4WPRGCUq43Jgaic9eQ5LazAZdQ9t2vRldTovQM4IUBmXS2hLktHF5j9n/fF43B8MjhGaxEzNJUMgYy5lCxj19+GUHJQFcE9lCxgxeih6YGhMJwHI6E+cSFiujAtYr6NkdBguEVNzKVgBhwMUSsFHAZmaS/EmYBBHyaoylCvjAlcuHG2FKFfGBd6N4iWaAPKowC/y5MLrARl1sc6JQEztzSWFVZfm6wg5K4FyycGejIxqGNKpc2CtYMG9pBALxa8mzp9qwTIuGa57VyQe/gXa/UTsFUwOShr/rPi4N5kELxGv0OmZSX07wgCOmIKMTnzvAgYWnEqLQeBQQUYPFmYPLZYs4wJpKwUZJcwjX4uQqTmRfkBGFSTX+cQLxNSmTgFYEJBUFGmKO8oTEQXYvcq4bGQUPPIcEVGK5I9Tmhwc2ag5+oAfXZAnYskyrrqsJNaV2jWBiFZzU7TgXpJRbWIViWjTIkoOuhXcy4vrA65OWixbxmUjo7t7A7XyyVqsI6bmVnAPPvCkyKiDFttIQLfQ0FJeOzEyio6WTdMi+gbdUlmgVjqZJOVqEfm7buFZQEYNDw9pUS8iiM76FdyDKjjT65+jReAu+RXcA1fFWN2QIaJcJ/wK7gEZNS9BZnOjOufRCJDFzqgwMmpRMmK/4GVb3lIWDbRpUdhRx5JU+f5nvh4WLYoPxTG+LldZ2awnEQYt8n0hjvF1ueXkI9+CJWuRrxSOu4ckGZ16rEGIQcdE5PFLv5oxEC/wYRHNJBF53xO/jgsWMjrR8fEkEVmcZ4HG9AY38/k4Ma8GAkiVZHQiDj4PIMXcsMAFeMr32yTNopHg0oGoa+XrsWboShH15oa9pDJ99kBa6qj5FiCjld70twvypKtgA1QCa5Hxfh5h73F7f637UACVr3w4Wx8rQ4uocT+1pLyxIXL8NTUvFjK6dyIztAhe1DcygKkZZKNrGosPHkxl9viwftVTi/XozeNj5qo7WL6J31SSUVqgq9SiZumnnJSdcRaqMK/6omSCvJKM8hiDVovVItJFizHS4Far+Mooyeh11VIqHdQMLdIXldYEUfHDRxNEqbzMYk8rFQJKkzJEJMsSvR3KOcJbkWLkHJQZKcgoioQp2Q0Q8VAOaksooYmc9BLmNkAbqkI/JKJ90ThYtClnI65NU/5wh+CaCLLYysgoeDTVb/c/AI76FpKQ/DC20yMU7rSQ0S2AFkGPdwSw/O4tha+EIHCYcAAS8La0WpQi7p4NtewkwhA7jghLCJ5JUt9S9KJatbgL6FEJyeXa/EcHgMajKRt7JqZXkRati8bW2NAVgd54ZG81WsF70vYmlzI6rotbpk9DKfTlC+9chSxTNgYwREYztMgt6ubvlPBSwhk+iwiVnMss9hsYVVBEHrnf1FpRB5gV6gYawcBu4NINubZFRpG50XndbC3e2ABqMNnxqyFiCsIRoKTSup3OrkWqkW0XU3opZiOXUEDwednIaABoh4BKi2P4Gyo3z1ig9xQ0nAL7S3N2naAOaSot0pDExm6yp89/I+0HaHYDsth5NQ5WLVJhNnSKaVaQlSWbCBRqgcBh7v4eoxYpLd6uiPQyC/Gr8WGC7BbwaMDVUk7jxLBZVHor24gF83PB69X//I4sXY/QuwdKKj2a6CMtVopIw9tbRsUcHhxIa19cXuK8WFsWnPnU+pkWDTJ8t7qzLUiJdRKSvHodZGEwN018I3wtS6qEklnshUUaiHRzQ23eLnLIoxVPCVk0uZh4bjZP1iL9wd4c8JjaQn0LMhqn2d+jR6oW6QPfL1kijaLtJbCU8zu3VUnTIjPrB7RK0GadYwcEdO+Lk7RoMDkOXicZr3hTJHtB2qbAZvMELTLqQdQEUu5VN3sp80tlTiDSa5EtXJRYAR8intFE8xbabK4VkSeEqEmC8e1w3n1+1POA0IsqnTMuIHcRYKrwaYZMc/scZoYLbjZHWmTPcyDuSXwygY5pdw1KcS7FeacbFD3pAWnx+sDNGciNt+AwnWAubboYzR46nc5DY3kXPF+5SMP+PfDzH552+oPxwwgFdpHVM7Vm3GBRVkCsxRjwEw8GDyvhtX0vAvQtRhAogbRqsdTRNQRJWgym9FDDq2oc5bycJC1G9m0aelCWP/gvWcQorR6jo++iKHtYJIFSxEX8Km10GkDkasfpF7cBPBIhUcAvzBPU6NC7NAmKPqCanRQ91HkHXqzEsTVxXACXhkBZGNFGbRI5Vj/RPK7CGN7pYwz1RpCg/cPT7Kgf4CHOcMXkF94T9/x1VsEPsmSfVAUu4Cv2YtnT2G9IJnfXOMKpm5WYv9JA9t25vb/pRWcyWw27re5wNZt0fubbg7h4aKzva7j6nAyOcDrRf/gh/A/PJsU2CW3zQAAAAABJRU5ErkJggg==">
            <a:extLst>
              <a:ext uri="{FF2B5EF4-FFF2-40B4-BE49-F238E27FC236}">
                <a16:creationId xmlns:a16="http://schemas.microsoft.com/office/drawing/2014/main" id="{6F95712B-7E25-CA49-5ABB-89CFC17B9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955" y="2497017"/>
            <a:ext cx="1160462" cy="11604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56F736-7EF2-7857-7C34-17BFCE643663}"/>
              </a:ext>
            </a:extLst>
          </p:cNvPr>
          <p:cNvSpPr txBox="1"/>
          <p:nvPr/>
        </p:nvSpPr>
        <p:spPr>
          <a:xfrm>
            <a:off x="4068296" y="4293799"/>
            <a:ext cx="940900" cy="369332"/>
          </a:xfrm>
          <a:prstGeom prst="rect">
            <a:avLst/>
          </a:prstGeom>
          <a:noFill/>
        </p:spPr>
        <p:txBody>
          <a:bodyPr wrap="square" rtlCol="0">
            <a:spAutoFit/>
          </a:bodyPr>
          <a:lstStyle/>
          <a:p>
            <a:r>
              <a:rPr lang="en-GB" dirty="0"/>
              <a:t>Seeds</a:t>
            </a:r>
            <a:endParaRPr lang="en-US" dirty="0"/>
          </a:p>
        </p:txBody>
      </p:sp>
      <p:cxnSp>
        <p:nvCxnSpPr>
          <p:cNvPr id="9" name="Straight Arrow Connector 8">
            <a:extLst>
              <a:ext uri="{FF2B5EF4-FFF2-40B4-BE49-F238E27FC236}">
                <a16:creationId xmlns:a16="http://schemas.microsoft.com/office/drawing/2014/main" id="{C9289EAE-C495-3543-9C6E-956163CCEE13}"/>
              </a:ext>
            </a:extLst>
          </p:cNvPr>
          <p:cNvCxnSpPr>
            <a:cxnSpLocks/>
            <a:stCxn id="6" idx="3"/>
            <a:endCxn id="2" idx="1"/>
          </p:cNvCxnSpPr>
          <p:nvPr/>
        </p:nvCxnSpPr>
        <p:spPr>
          <a:xfrm flipV="1">
            <a:off x="5009196" y="4474740"/>
            <a:ext cx="647821"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E8558526-4C91-FFB3-2797-B64C47732798}"/>
              </a:ext>
            </a:extLst>
          </p:cNvPr>
          <p:cNvSpPr/>
          <p:nvPr/>
        </p:nvSpPr>
        <p:spPr>
          <a:xfrm>
            <a:off x="7809331" y="3747479"/>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CPMpy</a:t>
            </a:r>
            <a:endParaRPr lang="en-US" dirty="0"/>
          </a:p>
        </p:txBody>
      </p:sp>
      <p:cxnSp>
        <p:nvCxnSpPr>
          <p:cNvPr id="18" name="Straight Arrow Connector 17">
            <a:extLst>
              <a:ext uri="{FF2B5EF4-FFF2-40B4-BE49-F238E27FC236}">
                <a16:creationId xmlns:a16="http://schemas.microsoft.com/office/drawing/2014/main" id="{29AADB35-A7FB-72CB-B9CF-C870A58C2AF4}"/>
              </a:ext>
            </a:extLst>
          </p:cNvPr>
          <p:cNvCxnSpPr>
            <a:cxnSpLocks/>
            <a:stCxn id="2" idx="3"/>
            <a:endCxn id="15" idx="1"/>
          </p:cNvCxnSpPr>
          <p:nvPr/>
        </p:nvCxnSpPr>
        <p:spPr>
          <a:xfrm>
            <a:off x="7341355" y="4474740"/>
            <a:ext cx="46797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data:image/png;base64,iVBORw0KGgoAAAANSUhEUgAAAOEAAADhCAMAAAAJbSJIAAAAe1BMVEX///8AAADz8/Pg4OCAgIBaWlqpqakgICDV1dVpaWkEBAS9vb3Z2dn6+vqqqqqurq4/Pz81NTU6OjqLi4vu7u7o6OiXl5fOzs7CwsKysrJ8fHy6urqTk5OdnZ1HR0djY2MVFRVPT08tLS10dHQmJiYYGBgODg5KSkp9fX1MBJo5AAAKaUlEQVR4nO2daWOqOhCGi6i1LbSuBatYW7uc//8L75GQSQJZAGcInMvzrUbTvCSZTCYLd3cjIyMjIyMjI8gsvoKvhe9CULINrmx9F4OQl1zhi+9iEDLPFc59F4OQUeEgyL5/LrEp0aEwvvx8ZzTFwmN/lfBgSnUofLim7mkKhsaHdTywK2RjyQdV0ZBgCo+GVLvC4yAU5q00CAypdoXsp31vpTEr5kGfalV4YD81mqm+sLE1NatC1sCndEVDYsdqItQm2hSG7Ic7ysLhwKriTZtmU/g2CDtzJWV1MdGlWRRO2M9S2sLhcM6L+qxLsih8zpPOlAVD4zUv66cuyaLwM096pS0aEsw1CRJNkllhElidoZ6Ru5fBuybFrPA9TzE6tD0jMdoao8KJud57ydrUp4wKWd9d0RcNCWYXv6sJRoXfVofVB7vLcmN2IGPT2GZSmLpc0nizvHTq7eTdZm0u0DQv8Kzy+X51+j2tqrOHmcMljddGJ4KILC/R0igxtDmnzb8eL/P0LgMcbAJhkXhyVIoKq/KTKbkQGGwal7M9xUMPViaJT8YBQ0MxVDwZkuNV0KxJoPDikvjXOT1Po5q5RdOz2SUFgR2Hyp8De0M9rg5NJuvxYWWI7fAmqnflKXFIbB6LMOTjTaBoqJZBQyEOF+l+nr1m832yCOv+aO2niTKcfRHYpcfZY6DyODumzjHcVx/k8IZqrcVJOv0MTHxOU5u5hRr00EQZLnPz1x17MKrjPBgDFz77IIc3VL3E7cYpj7HRTnxBoNcV1SLEreuL0XtNfVfeq0Mn9EHPQXCTuYlmDfRdmZU0+jYyAjA3ssmYXBrqu3JRcvBuZARcYlr9qCmSmrQ/AnlDFSGW3UlX+tXluE+icLfbhVGyP15Wui+dxAjJgj3emyjjKjFS/ioxy3QhpiTT9FUhKeqPwGurFAIrPXB2MA/qk0NF5AUSo340UQaMZ9u1Wt6fzBXj3WY/6k/WIjOy8rYnUgt7rjeU7c/qz+pOKz2QmPqUi1Lf7W1gOFWKOW00A54qv+3pGpsicNW0qUWr3ktUmmib1XilGrtuqNlfo+94rOHtVaA0AkdgLZ2hxk/ZDOJss/wTqXD3bcN+4b2Ui2VqvM2Y9cWbdcCw/GDcwSx5auv20feJNJwaA8QLmFVXlw3aIk3Uly9aEyn1odMtW35i6Ulp+3L8shTfwFtQVce5abURSj3o1jVAyaRWe3OoDiqI5ihRpwunUgBe6oSft27aiqW4Vam5P5VKgWtvwzcl959XORIo4hXn233JrfDh5K0Au6Pqv77hr2JM5mpU8B0eodRGMVxKybmFdpqoQZ/POdFaYun/8A2I4qHjzOeEl3ouPjkYni0B21fxj+6Lz8RHWLZN2G6+20EaKF/JJ1VPH2qFCTPzg7U1NBZdrmiNvFo/TIuMuBQ2u/hLhH3x3GXRs/m6b/6HZpyiIn5Z8f8tqlC3CaotosMXlbgJVnpfg46k6A5HKAvmbpAd5FosnG79zYor7QkH0fZRs22BsOO4I5Ro/IZN8Z1xoqlCqRKNc4xu2BFVoVyJfve2ZxSGlAHm1O9ZL2ik+KYOpmxem+mWl+JMkDm4uz5j32BJKbacga3xaU1hGYZiPIZmenF/lwwecjhTOFQxb6YeN0dDN8QLeslAiM9fR4QpAM0G7TnP3l+MH4pA4xYntA+wDmBoaKIm4Nb4MzV8vP8iyv/L+5jPg280hkaYGu0pMSzCPw9V3lk0AcIpVMeVeESqCACF75qy/LkxsqGsmQlYWBQGC6pN9ODVsOEi0hfmNomG3XcsU5g6UXn/MHNhEyjD475tWvOhz7T0H6l2D/Kdj+UnqnLb0eFXfaas1YBCKtcYHHumcKsvzI3nTvXNtKSQKkz7VEfhzXPvXaShsG38n3TUSmNdUUhjHNAvqLwq8Ap9hWpAoekqk1s5+lYIfqP+AoXbgVXZLk8eKvA1L/xAG4ObuXv3V4nge0OWRPnzbRdrovzdwFBCsyoUow0IrQF/gMYSgCXzd5cEjFc0Tg24NP7OlMBD/kOS/R/fg4U0QaSJ9/FYJdr+gBbMKJ8ytBCqEEIdYAJHcW4ATt74XHyCWTdFrOiXZ+517z5sfMFvptBIf9CzbgJ4jvhDFgy2VF5vPcTOU/SsIWdP+0zSuFQO7EH/UHp2caeLF5Psmz9ZmMJhD4mwV7iYfCbBd9bVJGqRL1cUUWAR/8IN1kCIhtuwPDp86eAu8HjPp0zFA4X5BW4lQhUW8wo+217vaR2c3UZcjVBsvlzAB5jRGojQBEWtiV21jxs6NzVVjkPyYQoGZsRYg9gu9Ft8omzydp3face2FBy+cE9DVCKe/ygeJe94UelsKvpO4US9/UHZSS6KgzWPg3mn/NDKO+kfUMdJ9bTuTM1bWjDB6SHS+oS6rpSUyoHy33KUBnqsyBAHWXBCRuLwU+Vg0O4oFwXPVfyAPH+1roswsBhrpaJDPOqSD8K04V1Yy8MJpnMq0rmo2xdLpQtRDD0Nzu/gBU/yRZ/Vs3k0kI4M3TpdzURW5knF5Dn3CBDt6SQ72i2XZOZuG/jFUO/Yn5AcO3NTc+Tl2VtqUarBvt17LZ/hbX/puHy8sHfHueURZdbOO47l4a6HdybLBxRbnXVWzjn7DV0YUBy75p1R7oJ9vTJZ2dWwbFaN4VL+sb/FJgeqez6tb80n6gnmvtVgLAyLWtAgq2dx4kz9GdjiuKXJQiZeShHvuVrW7zpex/Zb/ZFwGU6W2/y6I78ZT7jApStq6gRvSndiCefpI7BdWNgVxcVxQuJkaSiviYXy/aXovB/sGXmWCDfjSbMqZQrnDhQ/yV+XdubwkLBfifrbKSPp/g53FFVSuFZWmdw3a9JjvH5z3kpheVbiX6LlCtyohcLqMmHTi3yxsd1O2WBjZmmLpUL9i3wpsF6Bi6Sw3kW+RNivwMVS6LEvOq7ARVPouMiXDtcVuHgKbRf5UuK6AhdRoTA3rUvbAv5cjdtoMBVCX+xye9vGIRBXIZfY5fstUmsTvcNWWDTUTqNvb45Gg6ww7xY0GyCNhKl1cout8G6bdvqGEjfoCnsHKHT3nXTgCjfpk510M3CFDRgV9otR4ahwAHy5FZWguraAiie3pBLd3IiISFOJgxP4l2hRnx6/LGBkZLjsNrNmEO5tJiF1G88KvdsiZGPi1qPB25n0FszdcjT06ZXOLqZuORra74frnswtR4PfazybYbhJxsGgrKnm1WROevMKsnosHu6bYX79ycjISEvi/bQZxOcK0QnLr3B28zioSFTsFqRhSLXYZjgc1oD47/ulR7ccDVSXolHQJuQ9sKB33XeOy3S51QKB/fqxGWvPLxhvwaQZvos78n9k8TxvwvPQpodb7fvVrZz6+JJqM59uRRVI7yXH5uDWo8H3m52a8O/7pW1cmmE5NYlbjobevlJdh+G2eiu9PRqrp3k7HVIbZezCJgwqoj8yMlCqC/uDWravw7IkkOqWc3+UXzAyqLBTPVQ/Z1D+S11CMaX6/AdrMGfPLiL7HV5YrT6TKInGsNrIyMjIyMjIyMjIyEgP+Q8VoHYSIjF0NgAAAABJRU5ErkJggg==">
            <a:extLst>
              <a:ext uri="{FF2B5EF4-FFF2-40B4-BE49-F238E27FC236}">
                <a16:creationId xmlns:a16="http://schemas.microsoft.com/office/drawing/2014/main" id="{6DE16F08-BAD0-1B3F-935F-4FEAE024C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7650" y="2273729"/>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E03CE19D-EFF8-061E-E95F-B6042283E016}"/>
              </a:ext>
            </a:extLst>
          </p:cNvPr>
          <p:cNvPicPr>
            <a:picLocks noChangeAspect="1"/>
          </p:cNvPicPr>
          <p:nvPr/>
        </p:nvPicPr>
        <p:blipFill>
          <a:blip r:embed="rId5"/>
          <a:stretch>
            <a:fillRect/>
          </a:stretch>
        </p:blipFill>
        <p:spPr>
          <a:xfrm>
            <a:off x="7274091" y="5146475"/>
            <a:ext cx="602503" cy="602503"/>
          </a:xfrm>
          <a:prstGeom prst="rect">
            <a:avLst/>
          </a:prstGeom>
        </p:spPr>
      </p:pic>
      <p:sp>
        <p:nvSpPr>
          <p:cNvPr id="7" name="Rectangle: Rounded Corners 6">
            <a:extLst>
              <a:ext uri="{FF2B5EF4-FFF2-40B4-BE49-F238E27FC236}">
                <a16:creationId xmlns:a16="http://schemas.microsoft.com/office/drawing/2014/main" id="{A518153F-BB98-C6D1-0BEE-556764278699}"/>
              </a:ext>
            </a:extLst>
          </p:cNvPr>
          <p:cNvSpPr/>
          <p:nvPr/>
        </p:nvSpPr>
        <p:spPr>
          <a:xfrm>
            <a:off x="9898054" y="3751204"/>
            <a:ext cx="1684338" cy="1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Solver</a:t>
            </a:r>
            <a:endParaRPr lang="en-US" dirty="0"/>
          </a:p>
        </p:txBody>
      </p:sp>
      <p:pic>
        <p:nvPicPr>
          <p:cNvPr id="11" name="Picture 10">
            <a:extLst>
              <a:ext uri="{FF2B5EF4-FFF2-40B4-BE49-F238E27FC236}">
                <a16:creationId xmlns:a16="http://schemas.microsoft.com/office/drawing/2014/main" id="{950FB3A6-AF43-2756-E78B-11BAEC817C39}"/>
              </a:ext>
            </a:extLst>
          </p:cNvPr>
          <p:cNvPicPr>
            <a:picLocks noChangeAspect="1"/>
          </p:cNvPicPr>
          <p:nvPr/>
        </p:nvPicPr>
        <p:blipFill rotWithShape="1">
          <a:blip r:embed="rId6"/>
          <a:srcRect l="25164" t="26253" r="25814" b="25817"/>
          <a:stretch/>
        </p:blipFill>
        <p:spPr>
          <a:xfrm>
            <a:off x="8124236" y="2398391"/>
            <a:ext cx="1236773" cy="1209219"/>
          </a:xfrm>
          <a:prstGeom prst="rect">
            <a:avLst/>
          </a:prstGeom>
        </p:spPr>
      </p:pic>
      <p:cxnSp>
        <p:nvCxnSpPr>
          <p:cNvPr id="12" name="Straight Arrow Connector 11">
            <a:extLst>
              <a:ext uri="{FF2B5EF4-FFF2-40B4-BE49-F238E27FC236}">
                <a16:creationId xmlns:a16="http://schemas.microsoft.com/office/drawing/2014/main" id="{2353B725-27B4-49A1-BC72-B905F112C4BC}"/>
              </a:ext>
            </a:extLst>
          </p:cNvPr>
          <p:cNvCxnSpPr>
            <a:cxnSpLocks/>
            <a:stCxn id="15" idx="3"/>
            <a:endCxn id="7" idx="1"/>
          </p:cNvCxnSpPr>
          <p:nvPr/>
        </p:nvCxnSpPr>
        <p:spPr>
          <a:xfrm>
            <a:off x="9493669" y="447474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A033D2B-8EF6-382D-FC76-EE35E6FB134A}"/>
              </a:ext>
            </a:extLst>
          </p:cNvPr>
          <p:cNvCxnSpPr>
            <a:cxnSpLocks/>
          </p:cNvCxnSpPr>
          <p:nvPr/>
        </p:nvCxnSpPr>
        <p:spPr>
          <a:xfrm flipH="1">
            <a:off x="9493668" y="4838370"/>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1049E36-BD49-D00A-B39B-58A43F487138}"/>
              </a:ext>
            </a:extLst>
          </p:cNvPr>
          <p:cNvCxnSpPr>
            <a:cxnSpLocks/>
          </p:cNvCxnSpPr>
          <p:nvPr/>
        </p:nvCxnSpPr>
        <p:spPr>
          <a:xfrm flipH="1">
            <a:off x="7341355" y="4845786"/>
            <a:ext cx="404385" cy="37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91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normAutofit/>
          </a:bodyPr>
          <a:lstStyle/>
          <a:p>
            <a:r>
              <a:rPr lang="nl-BE" dirty="0"/>
              <a:t>Metamorphic Testen</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11041200" cy="4464000"/>
          </a:xfrm>
        </p:spPr>
        <p:txBody>
          <a:bodyPr>
            <a:normAutofit/>
          </a:bodyPr>
          <a:lstStyle/>
          <a:p>
            <a:r>
              <a:rPr lang="nl-BE" dirty="0"/>
              <a:t>Andere (maar equivalente) manier oplossen </a:t>
            </a:r>
          </a:p>
          <a:p>
            <a:endParaRPr lang="nl-BE" dirty="0"/>
          </a:p>
          <a:p>
            <a:r>
              <a:rPr lang="nl-BE" dirty="0"/>
              <a:t>Enkele Metamorphic relations</a:t>
            </a:r>
          </a:p>
          <a:p>
            <a:pPr lvl="1"/>
            <a:r>
              <a:rPr lang="nl-BE" dirty="0"/>
              <a:t>alldifferent([var1, var2, var3]) wordt [var1 != var2, var2 != var3, var3!=var1]</a:t>
            </a:r>
          </a:p>
          <a:p>
            <a:pPr lvl="1"/>
            <a:r>
              <a:rPr lang="nl-BE" dirty="0"/>
              <a:t>(boolean) constraint == 1</a:t>
            </a:r>
          </a:p>
          <a:p>
            <a:pPr lvl="1"/>
            <a:r>
              <a:rPr lang="nl-BE" dirty="0"/>
              <a:t>(boolean) constraint </a:t>
            </a:r>
            <a:r>
              <a:rPr lang="nl-BE" dirty="0" err="1"/>
              <a:t>and</a:t>
            </a:r>
            <a:r>
              <a:rPr lang="nl-BE" dirty="0"/>
              <a:t> True</a:t>
            </a:r>
          </a:p>
          <a:p>
            <a:pPr lvl="1"/>
            <a:r>
              <a:rPr lang="nl-BE" dirty="0"/>
              <a:t>A =&lt; B wordt A &lt; (B + 1)</a:t>
            </a:r>
          </a:p>
          <a:p>
            <a:pPr lvl="1"/>
            <a:r>
              <a:rPr lang="nl-BE" dirty="0"/>
              <a:t>…</a:t>
            </a:r>
          </a:p>
        </p:txBody>
      </p:sp>
    </p:spTree>
    <p:extLst>
      <p:ext uri="{BB962C8B-B14F-4D97-AF65-F5344CB8AC3E}">
        <p14:creationId xmlns:p14="http://schemas.microsoft.com/office/powerpoint/2010/main" val="1767553215"/>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5531</Words>
  <Application>Microsoft Office PowerPoint</Application>
  <PresentationFormat>Widescreen</PresentationFormat>
  <Paragraphs>696</Paragraphs>
  <Slides>39</Slides>
  <Notes>39</Notes>
  <HiddenSlides>10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39</vt:i4>
      </vt:variant>
    </vt:vector>
  </HeadingPairs>
  <TitlesOfParts>
    <vt:vector size="47" baseType="lpstr">
      <vt:lpstr>Arial</vt:lpstr>
      <vt:lpstr>Arial Unicode MS</vt:lpstr>
      <vt:lpstr>Calibri</vt:lpstr>
      <vt:lpstr>Consolas</vt:lpstr>
      <vt:lpstr>Courier New</vt:lpstr>
      <vt:lpstr>JetBrains Mono</vt:lpstr>
      <vt:lpstr>KU Leuven</vt:lpstr>
      <vt:lpstr>KU Leuven Sedes</vt:lpstr>
      <vt:lpstr>Fuzz Testing of Constraint Programming</vt:lpstr>
      <vt:lpstr>Constraint Programming</vt:lpstr>
      <vt:lpstr>Constraint Programming</vt:lpstr>
      <vt:lpstr>Constraint Programming</vt:lpstr>
      <vt:lpstr>Waarom Bugs zoeken?</vt:lpstr>
      <vt:lpstr>Wat is Fuzz Testen?</vt:lpstr>
      <vt:lpstr>Wat is Fuzz Testen?</vt:lpstr>
      <vt:lpstr>Wat is Fuzz Testen?</vt:lpstr>
      <vt:lpstr>Metamorphic Testen</vt:lpstr>
      <vt:lpstr>Metamorphic Testen</vt:lpstr>
      <vt:lpstr>Metamorphic relaties</vt:lpstr>
      <vt:lpstr>Differentiël testen</vt:lpstr>
      <vt:lpstr>Onderzoeksvragen</vt:lpstr>
      <vt:lpstr>Resultaten</vt:lpstr>
      <vt:lpstr>Resultaten: Double negation-bug</vt:lpstr>
      <vt:lpstr>Resultaten: Benaming van variabelen</vt:lpstr>
      <vt:lpstr>Resultaten: “Gurobi power”-bug</vt:lpstr>
      <vt:lpstr>Resultaten</vt:lpstr>
      <vt:lpstr>Resultaten</vt:lpstr>
      <vt:lpstr>Resultaten</vt:lpstr>
      <vt:lpstr>Resultaten</vt:lpstr>
      <vt:lpstr>Besluiten</vt:lpstr>
      <vt:lpstr>Future work</vt:lpstr>
      <vt:lpstr>Verhaal van de thesis</vt:lpstr>
      <vt:lpstr>Conclusie</vt:lpstr>
      <vt:lpstr>Probleemstelling</vt:lpstr>
      <vt:lpstr>Doel</vt:lpstr>
      <vt:lpstr>Onderzoeksvragen</vt:lpstr>
      <vt:lpstr>MiniZinc voorbeeld</vt:lpstr>
      <vt:lpstr>Context en Motivatie</vt:lpstr>
      <vt:lpstr>Vragen</vt:lpstr>
      <vt:lpstr>De normale  mijlpaal 3 presentatie</vt:lpstr>
      <vt:lpstr>Fuzz Testing of Constraint Programming</vt:lpstr>
      <vt:lpstr>Waarom Bugs zoeken?</vt:lpstr>
      <vt:lpstr>Wat is Fuzz Testen?</vt:lpstr>
      <vt:lpstr>Onderzoeksvragen</vt:lpstr>
      <vt:lpstr>Resultaten: Double negation-bug</vt:lpstr>
      <vt:lpstr>Planning</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2022-12-22T09:38:37Z</dcterms:modified>
</cp:coreProperties>
</file>