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21383625" cy="30275213"/>
  <p:notesSz cx="6858000" cy="9144000"/>
  <p:defaultTextStyle>
    <a:defPPr marL="0" marR="0" indent="0" algn="l" defTabSz="2590129" rtl="0" fontAlgn="auto" latinLnBrk="1" hangingPunct="0">
      <a:lnSpc>
        <a:spcPct val="100000"/>
      </a:lnSpc>
      <a:spcBef>
        <a:spcPts val="0"/>
      </a:spcBef>
      <a:spcAft>
        <a:spcPts val="0"/>
      </a:spcAft>
      <a:buClrTx/>
      <a:buSzTx/>
      <a:buFontTx/>
      <a:buNone/>
      <a:tabLst/>
      <a:defRPr kumimoji="0" sz="5099" b="0" i="0" u="none" strike="noStrike" cap="none" spc="0" normalizeH="0" baseline="0">
        <a:ln>
          <a:noFill/>
        </a:ln>
        <a:solidFill>
          <a:srgbClr val="000000"/>
        </a:solidFill>
        <a:effectLst/>
        <a:uFillTx/>
      </a:defRPr>
    </a:defPPr>
    <a:lvl1pPr marL="0" marR="0" indent="0"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1pPr>
    <a:lvl2pPr marL="0" marR="0" indent="1165558"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2pPr>
    <a:lvl3pPr marL="0" marR="0" indent="2331116"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3pPr>
    <a:lvl4pPr marL="0" marR="0" indent="3496672"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4pPr>
    <a:lvl5pPr marL="0" marR="0" indent="4662233"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5pPr>
    <a:lvl6pPr marL="0" marR="0" indent="5827791"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6pPr>
    <a:lvl7pPr marL="0" marR="0" indent="6993347"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7pPr>
    <a:lvl8pPr marL="0" marR="0" indent="8158908"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8pPr>
    <a:lvl9pPr marL="0" marR="0" indent="9324466"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7E9"/>
          </a:solidFill>
        </a:fill>
      </a:tcStyle>
    </a:wholeTbl>
    <a:band2H>
      <a:tcTxStyle/>
      <a:tcStyle>
        <a:tcBdr/>
        <a:fill>
          <a:solidFill>
            <a:srgbClr val="E9F4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DE7"/>
          </a:solidFill>
        </a:fill>
      </a:tcStyle>
    </a:wholeTbl>
    <a:band2H>
      <a:tcTxStyle/>
      <a:tcStyle>
        <a:tcBdr/>
        <a:fill>
          <a:solidFill>
            <a:srgbClr val="E8EF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8E8"/>
          </a:solidFill>
        </a:fill>
      </a:tcStyle>
    </a:wholeTbl>
    <a:band2H>
      <a:tcTxStyle/>
      <a:tcStyle>
        <a:tcBdr/>
        <a:fill>
          <a:solidFill>
            <a:srgbClr val="E7EC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Nova"/>
          <a:ea typeface="Gill Sans Nova"/>
          <a:cs typeface="Gill Sans Nova"/>
        </a:font>
        <a:srgbClr val="3C3C3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Gill Sans Nova"/>
          <a:ea typeface="Gill Sans Nova"/>
          <a:cs typeface="Gill Sans Nov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Nova"/>
          <a:ea typeface="Gill Sans Nova"/>
          <a:cs typeface="Gill Sans Nova"/>
        </a:font>
        <a:srgbClr val="3C3C3B"/>
      </a:tcTxStyle>
      <a:tcStyle>
        <a:tcBdr>
          <a:left>
            <a:ln w="12700" cap="flat">
              <a:noFill/>
              <a:miter lim="400000"/>
            </a:ln>
          </a:left>
          <a:right>
            <a:ln w="12700" cap="flat">
              <a:noFill/>
              <a:miter lim="400000"/>
            </a:ln>
          </a:right>
          <a:top>
            <a:ln w="50800" cap="flat">
              <a:solidFill>
                <a:srgbClr val="3C3C3B"/>
              </a:solidFill>
              <a:prstDash val="solid"/>
              <a:round/>
            </a:ln>
          </a:top>
          <a:bottom>
            <a:ln w="25400" cap="flat">
              <a:solidFill>
                <a:srgbClr val="3C3C3B"/>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Nova"/>
          <a:ea typeface="Gill Sans Nova"/>
          <a:cs typeface="Gill Sans Nova"/>
        </a:font>
        <a:srgbClr val="FFFFFF"/>
      </a:tcTxStyle>
      <a:tcStyle>
        <a:tcBdr>
          <a:left>
            <a:ln w="12700" cap="flat">
              <a:noFill/>
              <a:miter lim="400000"/>
            </a:ln>
          </a:left>
          <a:right>
            <a:ln w="12700" cap="flat">
              <a:noFill/>
              <a:miter lim="400000"/>
            </a:ln>
          </a:right>
          <a:top>
            <a:ln w="25400" cap="flat">
              <a:solidFill>
                <a:srgbClr val="3C3C3B"/>
              </a:solidFill>
              <a:prstDash val="solid"/>
              <a:round/>
            </a:ln>
          </a:top>
          <a:bottom>
            <a:ln w="25400" cap="flat">
              <a:solidFill>
                <a:srgbClr val="3C3C3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DCD"/>
          </a:solidFill>
        </a:fill>
      </a:tcStyle>
    </a:wholeTbl>
    <a:band2H>
      <a:tcTxStyle/>
      <a:tcStyle>
        <a:tcBdr/>
        <a:fill>
          <a:solidFill>
            <a:srgbClr val="E7E7E7"/>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firstRow>
  </a:tblStyle>
  <a:tblStyle styleId="{2708684C-4D16-4618-839F-0558EEFCDFE6}" styleName="">
    <a:tblBg/>
    <a:wholeTbl>
      <a:tcTxStyle b="off"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solidFill>
            <a:srgbClr val="3C3C3B">
              <a:alpha val="20000"/>
            </a:srgbClr>
          </a:solidFill>
        </a:fill>
      </a:tcStyle>
    </a:wholeTbl>
    <a:band2H>
      <a:tcTxStyle/>
      <a:tcStyle>
        <a:tcBdr/>
        <a:fill>
          <a:solidFill>
            <a:srgbClr val="FFFFFF"/>
          </a:solidFill>
        </a:fill>
      </a:tcStyle>
    </a:band2H>
    <a:firstCol>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solidFill>
            <a:srgbClr val="3C3C3B">
              <a:alpha val="20000"/>
            </a:srgbClr>
          </a:solidFill>
        </a:fill>
      </a:tcStyle>
    </a:firstCol>
    <a:lastRow>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508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noFill/>
        </a:fill>
      </a:tcStyle>
    </a:lastRow>
    <a:firstRow>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254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4604" autoAdjust="0"/>
  </p:normalViewPr>
  <p:slideViewPr>
    <p:cSldViewPr snapToGrid="0">
      <p:cViewPr>
        <p:scale>
          <a:sx n="66" d="100"/>
          <a:sy n="66" d="100"/>
        </p:scale>
        <p:origin x="882" y="-78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4" name="Shape 54"/>
          <p:cNvSpPr>
            <a:spLocks noGrp="1" noRot="1" noChangeAspect="1"/>
          </p:cNvSpPr>
          <p:nvPr>
            <p:ph type="sldImg"/>
          </p:nvPr>
        </p:nvSpPr>
        <p:spPr>
          <a:xfrm>
            <a:off x="2217738" y="685800"/>
            <a:ext cx="2422525" cy="3429000"/>
          </a:xfrm>
          <a:prstGeom prst="rect">
            <a:avLst/>
          </a:prstGeom>
        </p:spPr>
        <p:txBody>
          <a:bodyPr/>
          <a:lstStyle/>
          <a:p>
            <a:endParaRPr/>
          </a:p>
        </p:txBody>
      </p:sp>
      <p:sp>
        <p:nvSpPr>
          <p:cNvPr id="55" name="Shape 5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165558" latinLnBrk="0">
      <a:defRPr sz="2549">
        <a:latin typeface="+mn-lt"/>
        <a:ea typeface="+mn-ea"/>
        <a:cs typeface="+mn-cs"/>
        <a:sym typeface="Gill Sans MT"/>
      </a:defRPr>
    </a:lvl1pPr>
    <a:lvl2pPr indent="647532" defTabSz="1165558" latinLnBrk="0">
      <a:defRPr sz="2549">
        <a:latin typeface="+mn-lt"/>
        <a:ea typeface="+mn-ea"/>
        <a:cs typeface="+mn-cs"/>
        <a:sym typeface="Gill Sans MT"/>
      </a:defRPr>
    </a:lvl2pPr>
    <a:lvl3pPr indent="1295065" defTabSz="1165558" latinLnBrk="0">
      <a:defRPr sz="2549">
        <a:latin typeface="+mn-lt"/>
        <a:ea typeface="+mn-ea"/>
        <a:cs typeface="+mn-cs"/>
        <a:sym typeface="Gill Sans MT"/>
      </a:defRPr>
    </a:lvl3pPr>
    <a:lvl4pPr indent="1942597" defTabSz="1165558" latinLnBrk="0">
      <a:defRPr sz="2549">
        <a:latin typeface="+mn-lt"/>
        <a:ea typeface="+mn-ea"/>
        <a:cs typeface="+mn-cs"/>
        <a:sym typeface="Gill Sans MT"/>
      </a:defRPr>
    </a:lvl4pPr>
    <a:lvl5pPr indent="2590129" defTabSz="1165558" latinLnBrk="0">
      <a:defRPr sz="2549">
        <a:latin typeface="+mn-lt"/>
        <a:ea typeface="+mn-ea"/>
        <a:cs typeface="+mn-cs"/>
        <a:sym typeface="Gill Sans MT"/>
      </a:defRPr>
    </a:lvl5pPr>
    <a:lvl6pPr indent="3237662" defTabSz="1165558" latinLnBrk="0">
      <a:defRPr sz="2549">
        <a:latin typeface="+mn-lt"/>
        <a:ea typeface="+mn-ea"/>
        <a:cs typeface="+mn-cs"/>
        <a:sym typeface="Gill Sans MT"/>
      </a:defRPr>
    </a:lvl6pPr>
    <a:lvl7pPr indent="3885194" defTabSz="1165558" latinLnBrk="0">
      <a:defRPr sz="2549">
        <a:latin typeface="+mn-lt"/>
        <a:ea typeface="+mn-ea"/>
        <a:cs typeface="+mn-cs"/>
        <a:sym typeface="Gill Sans MT"/>
      </a:defRPr>
    </a:lvl7pPr>
    <a:lvl8pPr indent="4532727" defTabSz="1165558" latinLnBrk="0">
      <a:defRPr sz="2549">
        <a:latin typeface="+mn-lt"/>
        <a:ea typeface="+mn-ea"/>
        <a:cs typeface="+mn-cs"/>
        <a:sym typeface="Gill Sans MT"/>
      </a:defRPr>
    </a:lvl8pPr>
    <a:lvl9pPr indent="5180259" defTabSz="1165558" latinLnBrk="0">
      <a:defRPr sz="2549">
        <a:latin typeface="+mn-lt"/>
        <a:ea typeface="+mn-ea"/>
        <a:cs typeface="+mn-cs"/>
        <a:sym typeface="Gill Sans M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89774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ne section poster layout">
    <p:spTree>
      <p:nvGrpSpPr>
        <p:cNvPr id="1" name=""/>
        <p:cNvGrpSpPr/>
        <p:nvPr/>
      </p:nvGrpSpPr>
      <p:grpSpPr>
        <a:xfrm>
          <a:off x="0" y="0"/>
          <a:ext cx="0" cy="0"/>
          <a:chOff x="0" y="0"/>
          <a:chExt cx="0" cy="0"/>
        </a:xfrm>
      </p:grpSpPr>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lt;Title of your PhD poster&gt;"/>
          <p:cNvSpPr txBox="1">
            <a:spLocks noGrp="1"/>
          </p:cNvSpPr>
          <p:nvPr>
            <p:ph type="title" hasCustomPrompt="1"/>
          </p:nvPr>
        </p:nvSpPr>
        <p:spPr>
          <a:prstGeom prst="rect">
            <a:avLst/>
          </a:prstGeom>
        </p:spPr>
        <p:txBody>
          <a:bodyPr/>
          <a:lstStyle/>
          <a:p>
            <a:r>
              <a:t>&lt;Title of your PhD poster&gt;</a:t>
            </a:r>
          </a:p>
        </p:txBody>
      </p:sp>
      <p:sp>
        <p:nvSpPr>
          <p:cNvPr id="1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 </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ouble section poster">
    <p:spTree>
      <p:nvGrpSpPr>
        <p:cNvPr id="1" name=""/>
        <p:cNvGrpSpPr/>
        <p:nvPr/>
      </p:nvGrpSpPr>
      <p:grpSpPr>
        <a:xfrm>
          <a:off x="0" y="0"/>
          <a:ext cx="0" cy="0"/>
          <a:chOff x="0" y="0"/>
          <a:chExt cx="0" cy="0"/>
        </a:xfrm>
      </p:grpSpPr>
      <p:sp>
        <p:nvSpPr>
          <p:cNvPr id="26" name="&lt;Title of your PhD poster&gt;"/>
          <p:cNvSpPr txBox="1">
            <a:spLocks noGrp="1"/>
          </p:cNvSpPr>
          <p:nvPr>
            <p:ph type="title" hasCustomPrompt="1"/>
          </p:nvPr>
        </p:nvSpPr>
        <p:spPr>
          <a:prstGeom prst="rect">
            <a:avLst/>
          </a:prstGeom>
        </p:spPr>
        <p:txBody>
          <a:bodyPr/>
          <a:lstStyle/>
          <a:p>
            <a:r>
              <a:t>&lt;Title of your PhD poster&gt;</a:t>
            </a:r>
          </a:p>
        </p:txBody>
      </p:sp>
      <p:sp>
        <p:nvSpPr>
          <p:cNvPr id="27" name="Body Level One…"/>
          <p:cNvSpPr txBox="1">
            <a:spLocks noGrp="1"/>
          </p:cNvSpPr>
          <p:nvPr>
            <p:ph type="body" sz="half" idx="1"/>
          </p:nvPr>
        </p:nvSpPr>
        <p:spPr>
          <a:xfrm>
            <a:off x="376931" y="4138672"/>
            <a:ext cx="20478973" cy="103491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Four section poster">
    <p:spTree>
      <p:nvGrpSpPr>
        <p:cNvPr id="1" name=""/>
        <p:cNvGrpSpPr/>
        <p:nvPr/>
      </p:nvGrpSpPr>
      <p:grpSpPr>
        <a:xfrm>
          <a:off x="0" y="0"/>
          <a:ext cx="0" cy="0"/>
          <a:chOff x="0" y="0"/>
          <a:chExt cx="0" cy="0"/>
        </a:xfrm>
      </p:grpSpPr>
      <p:sp>
        <p:nvSpPr>
          <p:cNvPr id="36" name="&lt;Title of your PhD poster&gt;"/>
          <p:cNvSpPr txBox="1">
            <a:spLocks noGrp="1"/>
          </p:cNvSpPr>
          <p:nvPr>
            <p:ph type="title" hasCustomPrompt="1"/>
          </p:nvPr>
        </p:nvSpPr>
        <p:spPr>
          <a:prstGeom prst="rect">
            <a:avLst/>
          </a:prstGeom>
        </p:spPr>
        <p:txBody>
          <a:bodyPr/>
          <a:lstStyle/>
          <a:p>
            <a:r>
              <a:t>&lt;Title of your PhD poster&gt;</a:t>
            </a:r>
          </a:p>
        </p:txBody>
      </p:sp>
      <p:sp>
        <p:nvSpPr>
          <p:cNvPr id="37" name="Body Level One…"/>
          <p:cNvSpPr txBox="1">
            <a:spLocks noGrp="1"/>
          </p:cNvSpPr>
          <p:nvPr>
            <p:ph type="body" sz="quarter" idx="1"/>
          </p:nvPr>
        </p:nvSpPr>
        <p:spPr>
          <a:xfrm>
            <a:off x="376932" y="4138672"/>
            <a:ext cx="10319375" cy="103491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co layout">
    <p:spTree>
      <p:nvGrpSpPr>
        <p:cNvPr id="1" name=""/>
        <p:cNvGrpSpPr/>
        <p:nvPr/>
      </p:nvGrpSpPr>
      <p:grpSpPr>
        <a:xfrm>
          <a:off x="0" y="0"/>
          <a:ext cx="0" cy="0"/>
          <a:chOff x="0" y="0"/>
          <a:chExt cx="0" cy="0"/>
        </a:xfrm>
      </p:grpSpPr>
      <p:sp>
        <p:nvSpPr>
          <p:cNvPr id="46" name="Title Text"/>
          <p:cNvSpPr txBox="1">
            <a:spLocks noGrp="1"/>
          </p:cNvSpPr>
          <p:nvPr>
            <p:ph type="title"/>
          </p:nvPr>
        </p:nvSpPr>
        <p:spPr>
          <a:xfrm>
            <a:off x="326080" y="845418"/>
            <a:ext cx="20478970" cy="1512735"/>
          </a:xfrm>
          <a:prstGeom prst="rect">
            <a:avLst/>
          </a:prstGeom>
        </p:spPr>
        <p:txBody>
          <a:bodyPr/>
          <a:lstStyle/>
          <a:p>
            <a:r>
              <a:t>Title Text</a:t>
            </a:r>
          </a:p>
        </p:txBody>
      </p:sp>
      <p:sp>
        <p:nvSpPr>
          <p:cNvPr id="47" name="Body Level One…"/>
          <p:cNvSpPr txBox="1">
            <a:spLocks noGrp="1"/>
          </p:cNvSpPr>
          <p:nvPr>
            <p:ph type="body" sz="quarter" idx="1" hasCustomPrompt="1"/>
          </p:nvPr>
        </p:nvSpPr>
        <p:spPr>
          <a:xfrm>
            <a:off x="326080" y="2504665"/>
            <a:ext cx="13369261" cy="1476319"/>
          </a:xfrm>
          <a:prstGeom prst="rect">
            <a:avLst/>
          </a:prstGeom>
        </p:spPr>
        <p:txBody>
          <a:bodyPr/>
          <a:lstStyle>
            <a:lvl2pPr indent="1039830"/>
            <a:lvl3pPr indent="2079660"/>
          </a:lstStyle>
          <a:p>
            <a:r>
              <a:t>&lt; Name PhD presenter, Name PI(s), affiliation&gt; </a:t>
            </a:r>
          </a:p>
          <a:p>
            <a:pPr lvl="1"/>
            <a:endParaRPr/>
          </a:p>
          <a:p>
            <a:pPr lvl="2"/>
            <a:endParaRPr/>
          </a:p>
          <a:p>
            <a:pPr lvl="3"/>
            <a:endParaRPr/>
          </a:p>
          <a:p>
            <a:pPr lvl="4"/>
            <a:endParaRP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p:nvPr/>
        </p:nvSpPr>
        <p:spPr>
          <a:xfrm>
            <a:off x="12728147" y="29532954"/>
            <a:ext cx="8311468" cy="5007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2317" tIns="32317" rIns="32317" bIns="32317" anchor="b">
            <a:spAutoFit/>
          </a:bodyPr>
          <a:lstStyle>
            <a:lvl1pPr algn="r" defTabSz="1362368">
              <a:defRPr sz="1000" b="1" cap="all">
                <a:solidFill>
                  <a:srgbClr val="929497"/>
                </a:solidFill>
              </a:defRPr>
            </a:lvl1pPr>
          </a:lstStyle>
          <a:p>
            <a:r>
              <a:rPr sz="2830"/>
              <a:t>GC1: AI-Driven Data Science</a:t>
            </a:r>
          </a:p>
        </p:txBody>
      </p:sp>
      <p:pic>
        <p:nvPicPr>
          <p:cNvPr id="3" name="Picture 11" descr="Picture 11"/>
          <p:cNvPicPr>
            <a:picLocks noChangeAspect="1"/>
          </p:cNvPicPr>
          <p:nvPr/>
        </p:nvPicPr>
        <p:blipFill>
          <a:blip r:embed="rId6"/>
          <a:stretch>
            <a:fillRect/>
          </a:stretch>
        </p:blipFill>
        <p:spPr>
          <a:xfrm>
            <a:off x="-168465" y="27491618"/>
            <a:ext cx="2809706" cy="1921641"/>
          </a:xfrm>
          <a:prstGeom prst="rect">
            <a:avLst/>
          </a:prstGeom>
          <a:ln w="12700">
            <a:miter lim="400000"/>
          </a:ln>
        </p:spPr>
      </p:pic>
      <p:sp>
        <p:nvSpPr>
          <p:cNvPr id="4" name="TextBox 14"/>
          <p:cNvSpPr txBox="1"/>
          <p:nvPr/>
        </p:nvSpPr>
        <p:spPr>
          <a:xfrm>
            <a:off x="286994" y="29360606"/>
            <a:ext cx="10508284" cy="527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9377" rIns="129377">
            <a:spAutoFit/>
          </a:bodyPr>
          <a:lstStyle>
            <a:lvl1pPr>
              <a:defRPr sz="1000" b="1" cap="all">
                <a:solidFill>
                  <a:srgbClr val="36337D"/>
                </a:solidFill>
              </a:defRPr>
            </a:lvl1pPr>
          </a:lstStyle>
          <a:p>
            <a:r>
              <a:rPr sz="2830"/>
              <a:t>WWW.FLANDERSAIRESEARCH.BE</a:t>
            </a:r>
          </a:p>
        </p:txBody>
      </p:sp>
      <p:pic>
        <p:nvPicPr>
          <p:cNvPr id="5" name="Picture 9" descr="Picture 9"/>
          <p:cNvPicPr>
            <a:picLocks noChangeAspect="1"/>
          </p:cNvPicPr>
          <p:nvPr/>
        </p:nvPicPr>
        <p:blipFill>
          <a:blip r:embed="rId7"/>
          <a:stretch>
            <a:fillRect/>
          </a:stretch>
        </p:blipFill>
        <p:spPr>
          <a:xfrm>
            <a:off x="2416616" y="27877504"/>
            <a:ext cx="4572445" cy="1351600"/>
          </a:xfrm>
          <a:prstGeom prst="rect">
            <a:avLst/>
          </a:prstGeom>
          <a:ln w="12700">
            <a:miter lim="400000"/>
          </a:ln>
        </p:spPr>
      </p:pic>
      <p:pic>
        <p:nvPicPr>
          <p:cNvPr id="6" name="Picture 13" descr="Picture 13"/>
          <p:cNvPicPr>
            <a:picLocks noChangeAspect="1"/>
          </p:cNvPicPr>
          <p:nvPr/>
        </p:nvPicPr>
        <p:blipFill>
          <a:blip r:embed="rId8"/>
          <a:stretch>
            <a:fillRect/>
          </a:stretch>
        </p:blipFill>
        <p:spPr>
          <a:xfrm>
            <a:off x="19342931" y="27768420"/>
            <a:ext cx="1639695" cy="1682154"/>
          </a:xfrm>
          <a:prstGeom prst="rect">
            <a:avLst/>
          </a:prstGeom>
          <a:ln w="12700">
            <a:miter lim="400000"/>
          </a:ln>
        </p:spPr>
      </p:pic>
      <p:sp>
        <p:nvSpPr>
          <p:cNvPr id="7" name="Body Level One…"/>
          <p:cNvSpPr txBox="1">
            <a:spLocks noGrp="1"/>
          </p:cNvSpPr>
          <p:nvPr>
            <p:ph type="body" idx="1"/>
          </p:nvPr>
        </p:nvSpPr>
        <p:spPr>
          <a:xfrm>
            <a:off x="376931" y="4138671"/>
            <a:ext cx="20478973" cy="229926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8" name="&lt;Title of your PhD poster&gt;"/>
          <p:cNvSpPr txBox="1">
            <a:spLocks noGrp="1"/>
          </p:cNvSpPr>
          <p:nvPr>
            <p:ph type="title" hasCustomPrompt="1"/>
          </p:nvPr>
        </p:nvSpPr>
        <p:spPr>
          <a:xfrm>
            <a:off x="326080" y="839183"/>
            <a:ext cx="20478970" cy="15189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&lt;Title of your PhD poster&gt;</a:t>
            </a:r>
          </a:p>
        </p:txBody>
      </p:sp>
      <p:sp>
        <p:nvSpPr>
          <p:cNvPr id="9" name="Slide Number"/>
          <p:cNvSpPr txBox="1">
            <a:spLocks noGrp="1"/>
          </p:cNvSpPr>
          <p:nvPr>
            <p:ph type="sldNum" sz="quarter" idx="2"/>
          </p:nvPr>
        </p:nvSpPr>
        <p:spPr>
          <a:xfrm>
            <a:off x="14721243" y="27753182"/>
            <a:ext cx="603689" cy="614912"/>
          </a:xfrm>
          <a:prstGeom prst="rect">
            <a:avLst/>
          </a:prstGeom>
          <a:ln w="12700">
            <a:miter lim="400000"/>
          </a:ln>
        </p:spPr>
        <p:txBody>
          <a:bodyPr wrap="none" lIns="45719" rIns="45719" anchor="ctr">
            <a:spAutoFit/>
          </a:bodyPr>
          <a:lstStyle>
            <a:lvl1pPr algn="r">
              <a:defRPr sz="3396"/>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1pPr>
      <a:lvl2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2pPr>
      <a:lvl3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3pPr>
      <a:lvl4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4pPr>
      <a:lvl5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5pPr>
      <a:lvl6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6pPr>
      <a:lvl7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7pPr>
      <a:lvl8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8pPr>
      <a:lvl9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9pPr>
    </p:titleStyle>
    <p:bodyStyle>
      <a:lvl1pPr marL="0" marR="0" indent="0"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1pPr>
      <a:lvl2pPr marL="0" marR="0" indent="2420469"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2pPr>
      <a:lvl3pPr marL="0" marR="0" indent="4840942"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3pPr>
      <a:lvl4pPr marL="0" marR="0" indent="3119489"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4pPr>
      <a:lvl5pPr marL="10433059" marR="0" indent="-751179"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5pPr>
      <a:lvl6pPr marL="12691113"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6pPr>
      <a:lvl7pPr marL="15111582"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7pPr>
      <a:lvl8pPr marL="17532054"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8pPr>
      <a:lvl9pPr marL="19952521" marR="0" indent="-588760"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9pPr>
    </p:bodyStyle>
    <p:otherStyle>
      <a:lvl1pPr marL="0" marR="0" indent="0"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1pPr>
      <a:lvl2pPr marL="0" marR="0" indent="1164406"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2pPr>
      <a:lvl3pPr marL="0" marR="0" indent="2328812"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3pPr>
      <a:lvl4pPr marL="0" marR="0" indent="3493215"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4pPr>
      <a:lvl5pPr marL="0" marR="0" indent="4657624"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5pPr>
      <a:lvl6pPr marL="0" marR="0" indent="5822031"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6pPr>
      <a:lvl7pPr marL="0" marR="0" indent="6986434"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7pPr>
      <a:lvl8pPr marL="0" marR="0" indent="8150843"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8pPr>
      <a:lvl9pPr marL="0" marR="0" indent="9315249"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Box 172">
            <a:extLst>
              <a:ext uri="{FF2B5EF4-FFF2-40B4-BE49-F238E27FC236}">
                <a16:creationId xmlns:a16="http://schemas.microsoft.com/office/drawing/2014/main" id="{2C4B4982-E1F7-D2ED-47B2-B7893E42E70C}"/>
              </a:ext>
            </a:extLst>
          </p:cNvPr>
          <p:cNvSpPr txBox="1"/>
          <p:nvPr/>
        </p:nvSpPr>
        <p:spPr>
          <a:xfrm>
            <a:off x="11103652" y="2233973"/>
            <a:ext cx="9835583" cy="247067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11480"/>
            <a:r>
              <a:rPr lang="en-US" sz="2400" dirty="0">
                <a:solidFill>
                  <a:srgbClr val="000000"/>
                </a:solidFill>
                <a:latin typeface="Arial" panose="020B0604020202020204" pitchFamily="34" charset="0"/>
                <a:cs typeface="Arial" panose="020B0604020202020204" pitchFamily="34" charset="0"/>
              </a:rPr>
              <a:t>Technique 2: Metamorphic testing</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This technique takes the constraints of the problem and turns them into 	equivalent but complex constraints. For example, a ‘variable1 == 4’ will be 	changed into ‘(variable1 &gt;= 4) and (variable1 =&lt; 4)’</a:t>
            </a:r>
          </a:p>
          <a:p>
            <a:pPr defTabSz="411480"/>
            <a:r>
              <a:rPr lang="en-US" sz="2000" dirty="0">
                <a:solidFill>
                  <a:srgbClr val="000000"/>
                </a:solidFill>
                <a:latin typeface="Arial" panose="020B0604020202020204" pitchFamily="34" charset="0"/>
                <a:cs typeface="Arial" panose="020B0604020202020204" pitchFamily="34" charset="0"/>
              </a:rPr>
              <a:t>	In total 30 metamorphic transformations were implemented and can be reformed 	on already transformed constraints to built even more complex ones.</a:t>
            </a: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US" sz="2400" dirty="0">
                <a:solidFill>
                  <a:srgbClr val="000000"/>
                </a:solidFill>
                <a:latin typeface="Arial" panose="020B0604020202020204" pitchFamily="34" charset="0"/>
                <a:cs typeface="Arial" panose="020B0604020202020204" pitchFamily="34" charset="0"/>
              </a:rPr>
              <a:t>Technique 3: Differential testing</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last technique moves away from the fuzz testing world since no changes were 	made to the seed inputs. Instead of changing constraints, here the advantage of 	having 	multiple solvers is used.</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r>
              <a:rPr lang="en-US" sz="2800" dirty="0">
                <a:solidFill>
                  <a:srgbClr val="000000"/>
                </a:solidFill>
                <a:latin typeface="Arial" panose="020B0604020202020204" pitchFamily="34" charset="0"/>
                <a:cs typeface="Arial" panose="020B0604020202020204" pitchFamily="34" charset="0"/>
              </a:rPr>
              <a:t>Results</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table below shows the found bugs, around two-thirds of the bugs were the 	result of a crash, the others are more critical and result in a wrong output. The 	bugs found surrounding the OR-Tools solver were also found in the Gurobi solver 	this due to both solver sharing a substantial amount of code in the transformations 	of CPMpy. Of the techniques used CTORM found </a:t>
            </a:r>
            <a:r>
              <a:rPr lang="en-US" sz="2000" b="1" dirty="0">
                <a:solidFill>
                  <a:srgbClr val="000000"/>
                </a:solidFill>
                <a:latin typeface="Arial" panose="020B0604020202020204" pitchFamily="34" charset="0"/>
                <a:cs typeface="Arial" panose="020B0604020202020204" pitchFamily="34" charset="0"/>
              </a:rPr>
              <a:t>10</a:t>
            </a:r>
            <a:r>
              <a:rPr lang="en-US" sz="2000" dirty="0">
                <a:solidFill>
                  <a:srgbClr val="000000"/>
                </a:solidFill>
                <a:latin typeface="Arial" panose="020B0604020202020204" pitchFamily="34" charset="0"/>
                <a:cs typeface="Arial" panose="020B0604020202020204" pitchFamily="34" charset="0"/>
              </a:rPr>
              <a:t> bugs, metamorphic testing 	found the most bug at </a:t>
            </a:r>
            <a:r>
              <a:rPr lang="en-US" sz="2000" b="1" dirty="0">
                <a:solidFill>
                  <a:srgbClr val="000000"/>
                </a:solidFill>
                <a:latin typeface="Arial" panose="020B0604020202020204" pitchFamily="34" charset="0"/>
                <a:cs typeface="Arial" panose="020B0604020202020204" pitchFamily="34" charset="0"/>
              </a:rPr>
              <a:t>13</a:t>
            </a:r>
            <a:r>
              <a:rPr lang="en-US" sz="2000" dirty="0">
                <a:solidFill>
                  <a:srgbClr val="000000"/>
                </a:solidFill>
                <a:latin typeface="Arial" panose="020B0604020202020204" pitchFamily="34" charset="0"/>
                <a:cs typeface="Arial" panose="020B0604020202020204" pitchFamily="34" charset="0"/>
              </a:rPr>
              <a:t> and differential testing found </a:t>
            </a:r>
            <a:r>
              <a:rPr lang="en-US" sz="2000" b="1" dirty="0">
                <a:solidFill>
                  <a:srgbClr val="000000"/>
                </a:solidFill>
                <a:latin typeface="Arial" panose="020B0604020202020204" pitchFamily="34" charset="0"/>
                <a:cs typeface="Arial" panose="020B0604020202020204" pitchFamily="34" charset="0"/>
              </a:rPr>
              <a:t>11</a:t>
            </a:r>
            <a:r>
              <a:rPr lang="en-US" sz="2000" dirty="0">
                <a:solidFill>
                  <a:srgbClr val="000000"/>
                </a:solidFill>
                <a:latin typeface="Arial" panose="020B0604020202020204" pitchFamily="34" charset="0"/>
                <a:cs typeface="Arial" panose="020B0604020202020204" pitchFamily="34" charset="0"/>
              </a:rPr>
              <a:t> out of 19 total found 	bugs.</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1950" dirty="0">
              <a:solidFill>
                <a:srgbClr val="000000"/>
              </a:solidFill>
              <a:latin typeface="Arial" panose="020B0604020202020204" pitchFamily="34" charset="0"/>
              <a:cs typeface="Arial" panose="020B0604020202020204" pitchFamily="34" charset="0"/>
            </a:endParaRPr>
          </a:p>
          <a:p>
            <a:pPr defTabSz="411480"/>
            <a:r>
              <a:rPr lang="en-US" sz="2800" dirty="0">
                <a:solidFill>
                  <a:srgbClr val="000000"/>
                </a:solidFill>
                <a:latin typeface="Arial" panose="020B0604020202020204" pitchFamily="34" charset="0"/>
                <a:cs typeface="Arial" panose="020B0604020202020204" pitchFamily="34" charset="0"/>
              </a:rPr>
              <a:t>Conclusion</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GB" sz="2000" dirty="0">
                <a:solidFill>
                  <a:srgbClr val="000000"/>
                </a:solidFill>
                <a:latin typeface="Arial" panose="020B0604020202020204" pitchFamily="34" charset="0"/>
                <a:cs typeface="Arial" panose="020B0604020202020204" pitchFamily="34" charset="0"/>
              </a:rPr>
              <a:t>	None of the techniques got a perfect score, meaning that when looking for all bugs 	a combination of tools will be needed. As in the real world there is no silver bullet 	on bug catching. This does not take away the utility of each of the techniques 	used. CTORM is relatively easy to turn on and to forget about until it is done.	Metamorphic testing can be used to guide the fuzz tester on a specific code 	area 	by choosing which metamorphic transformations used. Differential testing is easy 	to set up and to test between similar solvers.</a:t>
            </a:r>
            <a:endParaRPr lang="en-US" sz="2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US" sz="2800" dirty="0">
                <a:solidFill>
                  <a:srgbClr val="000000"/>
                </a:solidFill>
                <a:latin typeface="Arial" panose="020B0604020202020204" pitchFamily="34" charset="0"/>
                <a:cs typeface="Arial" panose="020B0604020202020204" pitchFamily="34" charset="0"/>
              </a:rPr>
              <a:t>Future Work</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GB" sz="2000" dirty="0">
                <a:solidFill>
                  <a:srgbClr val="000000"/>
                </a:solidFill>
                <a:effectLst/>
                <a:latin typeface="Arial" panose="020B0604020202020204" pitchFamily="34" charset="0"/>
              </a:rPr>
              <a:t>	Most interesting is fuzz testing the configuration space of the solvers on top of 	fuzz testing the input, as discussed by </a:t>
            </a:r>
            <a:r>
              <a:rPr lang="en-US" sz="2000" dirty="0">
                <a:solidFill>
                  <a:srgbClr val="000000"/>
                </a:solidFill>
                <a:effectLst/>
                <a:latin typeface="Arial" panose="020B0604020202020204" pitchFamily="34" charset="0"/>
              </a:rPr>
              <a:t>Peisen Yao et al.</a:t>
            </a:r>
            <a:r>
              <a:rPr lang="en-GB" sz="2000" dirty="0">
                <a:solidFill>
                  <a:srgbClr val="000000"/>
                </a:solidFill>
                <a:effectLst/>
                <a:latin typeface="Arial" panose="020B0604020202020204" pitchFamily="34" charset="0"/>
              </a:rPr>
              <a:t> [2]. For example, there 	could be bugs that only occur when certain optimizations are turned on or off like: 	dynamic symmetry breaking or others.</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0B0D1329-1C43-FC3B-EA7B-9C38A30CA426}"/>
              </a:ext>
            </a:extLst>
          </p:cNvPr>
          <p:cNvSpPr/>
          <p:nvPr/>
        </p:nvSpPr>
        <p:spPr>
          <a:xfrm>
            <a:off x="1719192" y="18385352"/>
            <a:ext cx="7822675" cy="2885463"/>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57" name="Title 1"/>
          <p:cNvSpPr txBox="1">
            <a:spLocks noGrp="1"/>
          </p:cNvSpPr>
          <p:nvPr>
            <p:ph type="title"/>
          </p:nvPr>
        </p:nvSpPr>
        <p:spPr>
          <a:xfrm>
            <a:off x="6372703" y="529718"/>
            <a:ext cx="12192820" cy="1042750"/>
          </a:xfrm>
          <a:prstGeom prst="rect">
            <a:avLst/>
          </a:prstGeom>
        </p:spPr>
        <p:txBody>
          <a:bodyPr>
            <a:noAutofit/>
          </a:bodyPr>
          <a:lstStyle>
            <a:lvl1pPr defTabSz="829689">
              <a:defRPr sz="1940"/>
            </a:lvl1pPr>
          </a:lstStyle>
          <a:p>
            <a:pPr algn="ctr"/>
            <a:r>
              <a:rPr lang="en-GB" sz="5800" dirty="0"/>
              <a:t>Fuzz Testing of Constraint Programming</a:t>
            </a:r>
            <a:endParaRPr lang="en-US" sz="5800" dirty="0"/>
          </a:p>
        </p:txBody>
      </p:sp>
      <p:sp>
        <p:nvSpPr>
          <p:cNvPr id="58" name="Text Placeholder 6"/>
          <p:cNvSpPr txBox="1">
            <a:spLocks noGrp="1"/>
          </p:cNvSpPr>
          <p:nvPr>
            <p:ph type="body" sz="quarter" idx="1"/>
          </p:nvPr>
        </p:nvSpPr>
        <p:spPr>
          <a:xfrm>
            <a:off x="16984973" y="932667"/>
            <a:ext cx="4319773" cy="615553"/>
          </a:xfrm>
          <a:prstGeom prst="rect">
            <a:avLst/>
          </a:prstGeom>
        </p:spPr>
        <p:txBody>
          <a:bodyPr>
            <a:spAutoFit/>
          </a:bodyPr>
          <a:lstStyle>
            <a:lvl1pPr>
              <a:spcBef>
                <a:spcPts val="300"/>
              </a:spcBef>
              <a:defRPr sz="1400" b="1">
                <a:solidFill>
                  <a:srgbClr val="36337D"/>
                </a:solidFill>
              </a:defRPr>
            </a:lvl1pPr>
          </a:lstStyle>
          <a:p>
            <a:pPr algn="r"/>
            <a:r>
              <a:rPr lang="en-US" sz="1800" dirty="0"/>
              <a:t>ing. Ruben Kindt</a:t>
            </a:r>
            <a:br>
              <a:rPr lang="en-US" sz="1800" dirty="0"/>
            </a:br>
            <a:r>
              <a:rPr lang="en-US" sz="1600" dirty="0"/>
              <a:t>Prof. dr. T. Guns, Ir. I. Bleukx</a:t>
            </a:r>
          </a:p>
        </p:txBody>
      </p:sp>
      <p:sp>
        <p:nvSpPr>
          <p:cNvPr id="59" name="Line"/>
          <p:cNvSpPr/>
          <p:nvPr/>
        </p:nvSpPr>
        <p:spPr>
          <a:xfrm>
            <a:off x="40712" y="1717914"/>
            <a:ext cx="21383631" cy="3"/>
          </a:xfrm>
          <a:prstGeom prst="line">
            <a:avLst/>
          </a:prstGeom>
          <a:ln w="25400">
            <a:solidFill>
              <a:schemeClr val="accent1"/>
            </a:solidFill>
          </a:ln>
          <a:effectLst>
            <a:outerShdw blurRad="38100" dist="20000" dir="5400000" rotWithShape="0">
              <a:srgbClr val="000000">
                <a:alpha val="38000"/>
              </a:srgbClr>
            </a:outerShdw>
          </a:effectLst>
        </p:spPr>
        <p:txBody>
          <a:bodyPr lIns="129377" rIns="129377"/>
          <a:lstStyle/>
          <a:p>
            <a:endParaRPr lang="en-US" sz="12825"/>
          </a:p>
        </p:txBody>
      </p:sp>
      <p:pic>
        <p:nvPicPr>
          <p:cNvPr id="60" name="Afbeelding 7" descr="Afbeelding 7"/>
          <p:cNvPicPr>
            <a:picLocks noChangeAspect="1"/>
          </p:cNvPicPr>
          <p:nvPr/>
        </p:nvPicPr>
        <p:blipFill>
          <a:blip r:embed="rId3"/>
          <a:stretch>
            <a:fillRect/>
          </a:stretch>
        </p:blipFill>
        <p:spPr>
          <a:xfrm>
            <a:off x="369597" y="477632"/>
            <a:ext cx="3063952" cy="1093085"/>
          </a:xfrm>
          <a:prstGeom prst="rect">
            <a:avLst/>
          </a:prstGeom>
          <a:ln w="12700">
            <a:miter lim="400000"/>
          </a:ln>
        </p:spPr>
      </p:pic>
      <p:pic>
        <p:nvPicPr>
          <p:cNvPr id="61" name="Graphic 10" descr="Graphic 10"/>
          <p:cNvPicPr>
            <a:picLocks noChangeAspect="1"/>
          </p:cNvPicPr>
          <p:nvPr/>
        </p:nvPicPr>
        <p:blipFill>
          <a:blip r:embed="rId4"/>
          <a:stretch>
            <a:fillRect/>
          </a:stretch>
        </p:blipFill>
        <p:spPr>
          <a:xfrm>
            <a:off x="3687568" y="67880"/>
            <a:ext cx="2637873" cy="1558468"/>
          </a:xfrm>
          <a:prstGeom prst="rect">
            <a:avLst/>
          </a:prstGeom>
          <a:ln w="12700">
            <a:miter lim="400000"/>
          </a:ln>
        </p:spPr>
      </p:pic>
      <p:cxnSp>
        <p:nvCxnSpPr>
          <p:cNvPr id="7" name="Straight Connector 6">
            <a:extLst>
              <a:ext uri="{FF2B5EF4-FFF2-40B4-BE49-F238E27FC236}">
                <a16:creationId xmlns:a16="http://schemas.microsoft.com/office/drawing/2014/main" id="{C30E2F51-E988-7A5C-3F42-C71AF938CE10}"/>
              </a:ext>
            </a:extLst>
          </p:cNvPr>
          <p:cNvCxnSpPr>
            <a:cxnSpLocks/>
          </p:cNvCxnSpPr>
          <p:nvPr/>
        </p:nvCxnSpPr>
        <p:spPr>
          <a:xfrm>
            <a:off x="10691812" y="1717914"/>
            <a:ext cx="80373" cy="24542652"/>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xtBox 14">
            <a:extLst>
              <a:ext uri="{FF2B5EF4-FFF2-40B4-BE49-F238E27FC236}">
                <a16:creationId xmlns:a16="http://schemas.microsoft.com/office/drawing/2014/main" id="{92A8A40A-7EC1-8A0D-20E4-59A347C53C8D}"/>
              </a:ext>
            </a:extLst>
          </p:cNvPr>
          <p:cNvSpPr txBox="1"/>
          <p:nvPr/>
        </p:nvSpPr>
        <p:spPr>
          <a:xfrm>
            <a:off x="504627" y="2277064"/>
            <a:ext cx="9586795" cy="167254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Motivation</a:t>
            </a:r>
          </a:p>
          <a:p>
            <a:pPr marL="0" marR="0" indent="0" algn="l" defTabSz="41148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Given a program that returns the solutions on mathematical and logical problems 	with complex constraints, how can we test that it always give the correct 	solution?</a:t>
            </a:r>
          </a:p>
          <a:p>
            <a:pPr marL="0" marR="0" indent="0" algn="l" defTabSz="411480" rtl="0" fontAlgn="auto" latinLnBrk="0" hangingPunct="0">
              <a:lnSpc>
                <a:spcPct val="100000"/>
              </a:lnSpc>
              <a:spcBef>
                <a:spcPts val="0"/>
              </a:spcBef>
              <a:spcAft>
                <a:spcPts val="0"/>
              </a:spcAft>
              <a:buClrTx/>
              <a:buSzTx/>
              <a:buFontTx/>
              <a:buNone/>
              <a:tabLst/>
            </a:pPr>
            <a:endParaRPr lang="en-US" sz="2000" dirty="0">
              <a:solidFill>
                <a:srgbClr val="000000"/>
              </a:solidFill>
              <a:latin typeface="Arial" panose="020B0604020202020204" pitchFamily="34" charset="0"/>
              <a:cs typeface="Arial" panose="020B0604020202020204" pitchFamily="34" charset="0"/>
            </a:endParaRPr>
          </a:p>
          <a:p>
            <a:pPr lvl="6" indent="0" defTabSz="411480"/>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Code review? 		(</a:t>
            </a:r>
            <a:r>
              <a:rPr kumimoji="0" lang="en-US" sz="16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rPr>
              <a:t>Hard to find complex combinations bugs</a:t>
            </a: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t>
            </a:r>
            <a:r>
              <a:rPr kumimoji="0" lang="en-US" sz="1600" b="0" i="0" u="none" strike="noStrike" cap="none" spc="0" normalizeH="0" baseline="0" dirty="0">
                <a:ln>
                  <a:noFill/>
                </a:ln>
                <a:solidFill>
                  <a:srgbClr val="00B050"/>
                </a:solidFill>
                <a:effectLst/>
                <a:uFillTx/>
                <a:latin typeface="Arial" panose="020B0604020202020204" pitchFamily="34" charset="0"/>
                <a:cs typeface="Arial" panose="020B0604020202020204" pitchFamily="34" charset="0"/>
                <a:sym typeface="Gill Sans Nova"/>
              </a:rPr>
              <a:t> </a:t>
            </a:r>
            <a:r>
              <a:rPr kumimoji="0" lang="en-US" sz="1600" b="0" i="0" u="none" strike="noStrike" cap="none" spc="0" normalizeH="0" baseline="0" dirty="0">
                <a:ln>
                  <a:noFill/>
                </a:ln>
                <a:solidFill>
                  <a:srgbClr val="008A3E"/>
                </a:solidFill>
                <a:effectLst/>
                <a:uFillTx/>
                <a:latin typeface="Arial" panose="020B0604020202020204" pitchFamily="34" charset="0"/>
                <a:cs typeface="Arial" panose="020B0604020202020204" pitchFamily="34" charset="0"/>
                <a:sym typeface="Gill Sans Nova"/>
              </a:rPr>
              <a:t>Second pair of eyes</a:t>
            </a: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t>
            </a:r>
          </a:p>
          <a:p>
            <a:pPr lvl="6" indent="0" defTabSz="411480"/>
            <a:r>
              <a:rPr lang="en-US" sz="1600" dirty="0">
                <a:solidFill>
                  <a:srgbClr val="000000"/>
                </a:solidFill>
                <a:latin typeface="Arial" panose="020B0604020202020204" pitchFamily="34" charset="0"/>
                <a:cs typeface="Arial" panose="020B0604020202020204" pitchFamily="34" charset="0"/>
              </a:rPr>
              <a:t>	Regression tests?		(</a:t>
            </a:r>
            <a:r>
              <a:rPr lang="en-US" sz="1600" dirty="0">
                <a:solidFill>
                  <a:srgbClr val="FF0000"/>
                </a:solidFill>
                <a:latin typeface="Arial" panose="020B0604020202020204" pitchFamily="34" charset="0"/>
                <a:cs typeface="Arial" panose="020B0604020202020204" pitchFamily="34" charset="0"/>
              </a:rPr>
              <a:t>No focus on finding new bugs</a:t>
            </a:r>
            <a:r>
              <a:rPr lang="en-US" sz="1600" dirty="0">
                <a:solidFill>
                  <a:srgbClr val="000000"/>
                </a:solidFill>
                <a:latin typeface="Arial" panose="020B0604020202020204" pitchFamily="34" charset="0"/>
                <a:cs typeface="Arial" panose="020B0604020202020204" pitchFamily="34" charset="0"/>
              </a:rPr>
              <a:t>, </a:t>
            </a:r>
            <a:r>
              <a:rPr lang="en-US" sz="1600" dirty="0">
                <a:solidFill>
                  <a:srgbClr val="008A3E"/>
                </a:solidFill>
                <a:latin typeface="Arial" panose="020B0604020202020204" pitchFamily="34" charset="0"/>
                <a:cs typeface="Arial" panose="020B0604020202020204" pitchFamily="34" charset="0"/>
              </a:rPr>
              <a:t>Once made is automatic</a:t>
            </a:r>
            <a:r>
              <a:rPr lang="en-US" sz="1600" dirty="0">
                <a:solidFill>
                  <a:srgbClr val="000000"/>
                </a:solidFill>
                <a:latin typeface="Arial" panose="020B0604020202020204" pitchFamily="34" charset="0"/>
                <a:cs typeface="Arial" panose="020B0604020202020204" pitchFamily="34" charset="0"/>
              </a:rPr>
              <a:t>)</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lvl="6" indent="0" defTabSz="411480"/>
            <a:r>
              <a:rPr lang="en-US" sz="1600" dirty="0">
                <a:solidFill>
                  <a:srgbClr val="000000"/>
                </a:solidFill>
                <a:latin typeface="Arial" panose="020B0604020202020204" pitchFamily="34" charset="0"/>
                <a:cs typeface="Arial" panose="020B0604020202020204" pitchFamily="34" charset="0"/>
              </a:rPr>
              <a:t>	Unit tests?			(</a:t>
            </a:r>
            <a:r>
              <a:rPr lang="en-US" sz="1600" dirty="0">
                <a:solidFill>
                  <a:srgbClr val="FF0000"/>
                </a:solidFill>
                <a:latin typeface="Arial" panose="020B0604020202020204" pitchFamily="34" charset="0"/>
                <a:cs typeface="Arial" panose="020B0604020202020204" pitchFamily="34" charset="0"/>
              </a:rPr>
              <a:t>No bigger picture view</a:t>
            </a:r>
            <a:r>
              <a:rPr lang="en-US" sz="1600" dirty="0">
                <a:solidFill>
                  <a:srgbClr val="000000"/>
                </a:solidFill>
                <a:latin typeface="Arial" panose="020B0604020202020204" pitchFamily="34" charset="0"/>
                <a:cs typeface="Arial" panose="020B0604020202020204" pitchFamily="34" charset="0"/>
              </a:rPr>
              <a:t>,</a:t>
            </a:r>
            <a:r>
              <a:rPr lang="en-US" sz="1600" dirty="0">
                <a:solidFill>
                  <a:srgbClr val="FF0000"/>
                </a:solidFill>
                <a:latin typeface="Arial" panose="020B0604020202020204" pitchFamily="34" charset="0"/>
                <a:cs typeface="Arial" panose="020B0604020202020204" pitchFamily="34" charset="0"/>
              </a:rPr>
              <a:t> </a:t>
            </a:r>
            <a:r>
              <a:rPr lang="en-US" sz="1600" dirty="0">
                <a:solidFill>
                  <a:srgbClr val="008A3E"/>
                </a:solidFill>
                <a:latin typeface="Arial" panose="020B0604020202020204" pitchFamily="34" charset="0"/>
                <a:cs typeface="Arial" panose="020B0604020202020204" pitchFamily="34" charset="0"/>
              </a:rPr>
              <a:t>Easier to make</a:t>
            </a:r>
            <a:r>
              <a:rPr lang="en-US" sz="1600" dirty="0">
                <a:solidFill>
                  <a:srgbClr val="000000"/>
                </a:solidFill>
                <a:latin typeface="Arial" panose="020B0604020202020204" pitchFamily="34" charset="0"/>
                <a:cs typeface="Arial" panose="020B0604020202020204" pitchFamily="34" charset="0"/>
              </a:rPr>
              <a:t>)</a:t>
            </a:r>
          </a:p>
          <a:p>
            <a:pPr lvl="6" indent="0" defTabSz="411480"/>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Integration tests?		(</a:t>
            </a:r>
            <a:r>
              <a:rPr kumimoji="0" lang="en-US" sz="16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rPr>
              <a:t>Combinatorial explosions to test</a:t>
            </a:r>
            <a:r>
              <a:rPr kumimoji="0" lang="en-GB"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t>
            </a:r>
            <a:r>
              <a:rPr kumimoji="0" lang="en-GB" sz="16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rPr>
              <a:t> </a:t>
            </a:r>
            <a:r>
              <a:rPr kumimoji="0" lang="en-GB" sz="1600" b="0" i="0" u="none" strike="noStrike" cap="none" spc="0" normalizeH="0" baseline="0" dirty="0">
                <a:ln>
                  <a:noFill/>
                </a:ln>
                <a:solidFill>
                  <a:srgbClr val="008A3E"/>
                </a:solidFill>
                <a:effectLst/>
                <a:uFillTx/>
                <a:latin typeface="Arial" panose="020B0604020202020204" pitchFamily="34" charset="0"/>
                <a:cs typeface="Arial" panose="020B0604020202020204" pitchFamily="34" charset="0"/>
                <a:sym typeface="Gill Sans Nova"/>
              </a:rPr>
              <a:t>Better at finding </a:t>
            </a:r>
            <a:r>
              <a:rPr kumimoji="0" lang="en-US" sz="1600" b="0" i="0" u="none" strike="noStrike" cap="none" spc="0" normalizeH="0" baseline="0" dirty="0">
                <a:ln>
                  <a:noFill/>
                </a:ln>
                <a:solidFill>
                  <a:srgbClr val="008A3E"/>
                </a:solidFill>
                <a:effectLst/>
                <a:uFillTx/>
                <a:latin typeface="Arial" panose="020B0604020202020204" pitchFamily="34" charset="0"/>
                <a:cs typeface="Arial" panose="020B0604020202020204" pitchFamily="34" charset="0"/>
                <a:sym typeface="Gill Sans Nova"/>
              </a:rPr>
              <a:t>complex bugs</a:t>
            </a: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t>
            </a:r>
          </a:p>
          <a:p>
            <a:pPr lvl="6" indent="0" defTabSz="411480"/>
            <a:r>
              <a:rPr lang="en-US" sz="1600" dirty="0">
                <a:solidFill>
                  <a:srgbClr val="000000"/>
                </a:solidFill>
                <a:latin typeface="Arial" panose="020B0604020202020204" pitchFamily="34" charset="0"/>
                <a:cs typeface="Arial" panose="020B0604020202020204" pitchFamily="34" charset="0"/>
              </a:rPr>
              <a:t>	Fuzz tests?			(</a:t>
            </a:r>
            <a:r>
              <a:rPr lang="en-US" sz="1600" dirty="0">
                <a:solidFill>
                  <a:srgbClr val="FF0000"/>
                </a:solidFill>
                <a:latin typeface="Arial" panose="020B0604020202020204" pitchFamily="34" charset="0"/>
                <a:cs typeface="Arial" panose="020B0604020202020204" pitchFamily="34" charset="0"/>
              </a:rPr>
              <a:t>Inf. runtime needed</a:t>
            </a:r>
            <a:r>
              <a:rPr lang="en-US" sz="1600" dirty="0">
                <a:solidFill>
                  <a:srgbClr val="000000"/>
                </a:solidFill>
                <a:latin typeface="Arial" panose="020B0604020202020204" pitchFamily="34" charset="0"/>
                <a:cs typeface="Arial" panose="020B0604020202020204" pitchFamily="34" charset="0"/>
              </a:rPr>
              <a:t>, </a:t>
            </a:r>
            <a:r>
              <a:rPr lang="en-US" sz="1600" dirty="0">
                <a:solidFill>
                  <a:srgbClr val="008A3E"/>
                </a:solidFill>
                <a:latin typeface="Arial" panose="020B0604020202020204" pitchFamily="34" charset="0"/>
                <a:cs typeface="Arial" panose="020B0604020202020204" pitchFamily="34" charset="0"/>
              </a:rPr>
              <a:t>Excels in testing </a:t>
            </a:r>
            <a:r>
              <a:rPr kumimoji="0" lang="en-US" sz="1600" b="0" i="0" u="none" strike="noStrike" cap="none" spc="0" normalizeH="0" baseline="0" dirty="0">
                <a:ln>
                  <a:noFill/>
                </a:ln>
                <a:solidFill>
                  <a:srgbClr val="008A3E"/>
                </a:solidFill>
                <a:effectLst/>
                <a:uFillTx/>
                <a:latin typeface="Arial" panose="020B0604020202020204" pitchFamily="34" charset="0"/>
                <a:cs typeface="Arial" panose="020B0604020202020204" pitchFamily="34" charset="0"/>
                <a:sym typeface="Gill Sans Nova"/>
              </a:rPr>
              <a:t>complex combinations inputs</a:t>
            </a:r>
            <a:r>
              <a:rPr lang="en-US" sz="1600" dirty="0">
                <a:solidFill>
                  <a:srgbClr val="000000"/>
                </a:solidFill>
                <a:latin typeface="Arial" panose="020B0604020202020204" pitchFamily="34" charset="0"/>
                <a:cs typeface="Arial" panose="020B0604020202020204" pitchFamily="34" charset="0"/>
              </a:rPr>
              <a:t>)</a:t>
            </a:r>
          </a:p>
          <a:p>
            <a:pPr lvl="6" indent="0" defTabSz="411480"/>
            <a:endParaRPr lang="en-US" sz="2000" dirty="0">
              <a:solidFill>
                <a:srgbClr val="000000"/>
              </a:solidFill>
              <a:latin typeface="Arial" panose="020B0604020202020204" pitchFamily="34" charset="0"/>
              <a:cs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Problem</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GB" sz="2000" dirty="0">
                <a:solidFill>
                  <a:srgbClr val="000000"/>
                </a:solidFill>
                <a:effectLst/>
                <a:latin typeface="Arial" panose="020B0604020202020204" pitchFamily="34" charset="0"/>
                <a:cs typeface="Arial" panose="020B0604020202020204" pitchFamily="34" charset="0"/>
              </a:rPr>
              <a:t>	Bugs are practically unavoidable and always unwanted, especially when a user 	can not easily double-check the result, which is the case in constraint 	programming (CP). On top of that, the possible expressivity of CP results in 	complex combinations of constraints to model a problem, these combinations of 	constraints may have never been seen by a CP-solver and therefore could 	include untested code and bugs. </a:t>
            </a:r>
          </a:p>
          <a:p>
            <a:pPr defTabSz="411480"/>
            <a:r>
              <a:rPr lang="en-GB" sz="2000" dirty="0">
                <a:solidFill>
                  <a:srgbClr val="000000"/>
                </a:solidFill>
                <a:effectLst/>
                <a:latin typeface="Arial" panose="020B0604020202020204" pitchFamily="34" charset="0"/>
                <a:cs typeface="Arial" panose="020B0604020202020204" pitchFamily="34" charset="0"/>
              </a:rPr>
              <a:t>	With fuzz testing we can create new problems to test and with smart design we 	can even know the true solution of the problem without having to search for it.</a:t>
            </a:r>
          </a:p>
          <a:p>
            <a:pPr defTabSz="411480"/>
            <a:endParaRPr lang="en-GB" sz="2000" dirty="0">
              <a:solidFill>
                <a:srgbClr val="000000"/>
              </a:solidFill>
              <a:effectLst/>
              <a:latin typeface="Arial" panose="020B0604020202020204" pitchFamily="34" charset="0"/>
              <a:cs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Background</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defTabSz="411480"/>
            <a:r>
              <a:rPr lang="en-US" sz="2000" dirty="0">
                <a:solidFill>
                  <a:srgbClr val="000000"/>
                </a:solidFill>
                <a:latin typeface="Arial" panose="020B0604020202020204" pitchFamily="34" charset="0"/>
                <a:cs typeface="Arial" panose="020B0604020202020204" pitchFamily="34" charset="0"/>
              </a:rPr>
              <a:t>	</a:t>
            </a:r>
          </a:p>
          <a:p>
            <a:pPr defTabSz="411480"/>
            <a:r>
              <a:rPr lang="en-US" sz="2000" dirty="0">
                <a:solidFill>
                  <a:srgbClr val="000000"/>
                </a:solidFill>
                <a:latin typeface="Arial" panose="020B0604020202020204" pitchFamily="34" charset="0"/>
                <a:cs typeface="Arial" panose="020B0604020202020204" pitchFamily="34" charset="0"/>
              </a:rPr>
              <a:t>	CP is used to give solutions to </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mathematical</a:t>
            </a:r>
            <a:r>
              <a:rPr lang="en-US" sz="2000" dirty="0">
                <a:solidFill>
                  <a:srgbClr val="000000"/>
                </a:solidFill>
                <a:latin typeface="Arial" panose="020B0604020202020204" pitchFamily="34" charset="0"/>
                <a:cs typeface="Arial" panose="020B0604020202020204" pitchFamily="34" charset="0"/>
              </a:rPr>
              <a:t> and logical problems, these 	problems are made of constraints. In order to convey the problem to the solver, 	modeling languages have been created like MiniZinc and CPMpy. </a:t>
            </a:r>
          </a:p>
          <a:p>
            <a:pPr defTabSz="411480"/>
            <a:r>
              <a:rPr lang="en-US" sz="2000" dirty="0">
                <a:solidFill>
                  <a:srgbClr val="000000"/>
                </a:solidFill>
                <a:latin typeface="Arial" panose="020B0604020202020204" pitchFamily="34" charset="0"/>
                <a:cs typeface="Arial" panose="020B0604020202020204" pitchFamily="34" charset="0"/>
              </a:rPr>
              <a:t>	Fuzz testing is a way of creating new and complex inputs, in order to test the 	software.</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Approach</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In order to create new inputs we need seed-inputs to modify. Since, generating 	problems from zero often results in the parser complaining that the problem does 	not make sense. We want to test deeper in the program, not just the parser.</a:t>
            </a: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r>
              <a:rPr lang="en-US" sz="2400" dirty="0">
                <a:solidFill>
                  <a:srgbClr val="000000"/>
                </a:solidFill>
                <a:latin typeface="Arial" panose="020B0604020202020204" pitchFamily="34" charset="0"/>
                <a:cs typeface="Arial" panose="020B0604020202020204" pitchFamily="34" charset="0"/>
              </a:rPr>
              <a:t>Technique 1: CTORM</a:t>
            </a:r>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first technique starts from an existing SMT fuzz. SMT is used to determine 	the satisfiability of formulas. This fuzz tester is called STORM </a:t>
            </a:r>
            <a:r>
              <a:rPr lang="en-US" sz="1600" dirty="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 and here we 	convert it to a CP fuzz tester in order to test CPMpy, hence the name CSTORM 	(from CPMpy-STORM).</a:t>
            </a:r>
          </a:p>
          <a:p>
            <a:pPr defTabSz="411480"/>
            <a:endParaRPr lang="en-US" sz="2000" dirty="0">
              <a:solidFill>
                <a:srgbClr val="00000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9BC7326C-3A95-97F1-32A0-CCF5AADCF91C}"/>
              </a:ext>
            </a:extLst>
          </p:cNvPr>
          <p:cNvSpPr/>
          <p:nvPr/>
        </p:nvSpPr>
        <p:spPr>
          <a:xfrm>
            <a:off x="4332804" y="13777525"/>
            <a:ext cx="2190176" cy="156965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3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Temporary modified CPMpy</a:t>
            </a:r>
            <a:endParaRPr kumimoji="0" lang="en-US" sz="3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sp>
        <p:nvSpPr>
          <p:cNvPr id="45" name="TextBox 44">
            <a:extLst>
              <a:ext uri="{FF2B5EF4-FFF2-40B4-BE49-F238E27FC236}">
                <a16:creationId xmlns:a16="http://schemas.microsoft.com/office/drawing/2014/main" id="{3B832973-C3E0-5917-E0C3-1FB936CC166D}"/>
              </a:ext>
            </a:extLst>
          </p:cNvPr>
          <p:cNvSpPr txBox="1"/>
          <p:nvPr/>
        </p:nvSpPr>
        <p:spPr>
          <a:xfrm>
            <a:off x="1101263" y="13570470"/>
            <a:ext cx="3272646"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CPMpy example problems</a:t>
            </a:r>
          </a:p>
          <a:p>
            <a:pPr marL="0" marR="0" indent="0" algn="l" defTabSz="411480" rtl="0" fontAlgn="auto" latinLnBrk="0" hangingPunct="0">
              <a:lnSpc>
                <a:spcPct val="100000"/>
              </a:lnSpc>
              <a:spcBef>
                <a:spcPts val="0"/>
              </a:spcBef>
              <a:spcAft>
                <a:spcPts val="0"/>
              </a:spcAft>
              <a:buClrTx/>
              <a:buSzTx/>
              <a:buFontTx/>
              <a:buNone/>
              <a:tabLst/>
            </a:pPr>
            <a:br>
              <a:rPr kumimoji="0" lang="en-GB"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br>
            <a:r>
              <a:rPr kumimoji="0" lang="en-GB"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with other imports</a:t>
            </a:r>
            <a:r>
              <a:rPr lang="en-GB" sz="2000" dirty="0">
                <a:solidFill>
                  <a:srgbClr val="000000"/>
                </a:solidFill>
                <a:latin typeface="Arial" panose="020B0604020202020204" pitchFamily="34" charset="0"/>
                <a:cs typeface="Arial" panose="020B0604020202020204" pitchFamily="34" charset="0"/>
              </a:rPr>
              <a:t>, multiple models per file</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46" name="Straight Arrow Connector 45">
            <a:extLst>
              <a:ext uri="{FF2B5EF4-FFF2-40B4-BE49-F238E27FC236}">
                <a16:creationId xmlns:a16="http://schemas.microsoft.com/office/drawing/2014/main" id="{3678985D-5710-E419-0059-F7360E8704D3}"/>
              </a:ext>
            </a:extLst>
          </p:cNvPr>
          <p:cNvCxnSpPr>
            <a:cxnSpLocks/>
          </p:cNvCxnSpPr>
          <p:nvPr/>
        </p:nvCxnSpPr>
        <p:spPr>
          <a:xfrm flipV="1">
            <a:off x="1153747" y="14555140"/>
            <a:ext cx="3126573" cy="7214"/>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57522CD0-D7AD-673E-4FEA-D29B6983837B}"/>
              </a:ext>
            </a:extLst>
          </p:cNvPr>
          <p:cNvCxnSpPr>
            <a:cxnSpLocks/>
          </p:cNvCxnSpPr>
          <p:nvPr/>
        </p:nvCxnSpPr>
        <p:spPr>
          <a:xfrm>
            <a:off x="6559485" y="14562354"/>
            <a:ext cx="2893447"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8" name="TextBox 47">
            <a:extLst>
              <a:ext uri="{FF2B5EF4-FFF2-40B4-BE49-F238E27FC236}">
                <a16:creationId xmlns:a16="http://schemas.microsoft.com/office/drawing/2014/main" id="{414A9A17-5D3F-575E-C641-B9A8838A26AB}"/>
              </a:ext>
            </a:extLst>
          </p:cNvPr>
          <p:cNvSpPr txBox="1"/>
          <p:nvPr/>
        </p:nvSpPr>
        <p:spPr>
          <a:xfrm>
            <a:off x="6591873" y="13840303"/>
            <a:ext cx="3039388" cy="16312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CP Seed files</a:t>
            </a:r>
            <a:r>
              <a:rPr kumimoji="0" lang="en-GB"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a:t>
            </a:r>
          </a:p>
          <a:p>
            <a:pPr marL="0" marR="0" indent="0" algn="l" defTabSz="41148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br>
              <a:rPr kumimoji="0" lang="en-GB"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br>
            <a:r>
              <a:rPr kumimoji="0" lang="en-GB"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variables, constraints, objective function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sp>
        <p:nvSpPr>
          <p:cNvPr id="63" name="TextBox 62">
            <a:extLst>
              <a:ext uri="{FF2B5EF4-FFF2-40B4-BE49-F238E27FC236}">
                <a16:creationId xmlns:a16="http://schemas.microsoft.com/office/drawing/2014/main" id="{1820E2A3-D0CB-9DC0-79F9-BEF820B59065}"/>
              </a:ext>
            </a:extLst>
          </p:cNvPr>
          <p:cNvSpPr txBox="1"/>
          <p:nvPr/>
        </p:nvSpPr>
        <p:spPr>
          <a:xfrm>
            <a:off x="66299" y="18898605"/>
            <a:ext cx="165289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SMT seeds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64" name="Straight Arrow Connector 63">
            <a:extLst>
              <a:ext uri="{FF2B5EF4-FFF2-40B4-BE49-F238E27FC236}">
                <a16:creationId xmlns:a16="http://schemas.microsoft.com/office/drawing/2014/main" id="{11CBFF6A-DFB0-6A44-0C13-80F27C018592}"/>
              </a:ext>
            </a:extLst>
          </p:cNvPr>
          <p:cNvCxnSpPr>
            <a:cxnSpLocks/>
          </p:cNvCxnSpPr>
          <p:nvPr/>
        </p:nvCxnSpPr>
        <p:spPr>
          <a:xfrm>
            <a:off x="187987" y="19521205"/>
            <a:ext cx="1518561"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66" name="TextBox 65">
            <a:extLst>
              <a:ext uri="{FF2B5EF4-FFF2-40B4-BE49-F238E27FC236}">
                <a16:creationId xmlns:a16="http://schemas.microsoft.com/office/drawing/2014/main" id="{C450AD40-2CE6-719B-B4B6-EC5777CAF6ED}"/>
              </a:ext>
            </a:extLst>
          </p:cNvPr>
          <p:cNvSpPr txBox="1"/>
          <p:nvPr/>
        </p:nvSpPr>
        <p:spPr>
          <a:xfrm>
            <a:off x="1706548" y="17854370"/>
            <a:ext cx="764785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800" b="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STORM</a:t>
            </a:r>
            <a:endParaRPr kumimoji="0" lang="en-US" sz="1600" b="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sp>
        <p:nvSpPr>
          <p:cNvPr id="68" name="Rectangle 67">
            <a:extLst>
              <a:ext uri="{FF2B5EF4-FFF2-40B4-BE49-F238E27FC236}">
                <a16:creationId xmlns:a16="http://schemas.microsoft.com/office/drawing/2014/main" id="{24D340A2-E2AD-FFB7-B4BC-1D0939176FBF}"/>
              </a:ext>
            </a:extLst>
          </p:cNvPr>
          <p:cNvSpPr/>
          <p:nvPr/>
        </p:nvSpPr>
        <p:spPr>
          <a:xfrm>
            <a:off x="1840103" y="18558444"/>
            <a:ext cx="1499987"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Solve original SMT seed</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70" name="Straight Arrow Connector 69">
            <a:extLst>
              <a:ext uri="{FF2B5EF4-FFF2-40B4-BE49-F238E27FC236}">
                <a16:creationId xmlns:a16="http://schemas.microsoft.com/office/drawing/2014/main" id="{0EEE5B16-48D3-EF8D-F1C1-053876230A3A}"/>
              </a:ext>
            </a:extLst>
          </p:cNvPr>
          <p:cNvCxnSpPr>
            <a:cxnSpLocks/>
          </p:cNvCxnSpPr>
          <p:nvPr/>
        </p:nvCxnSpPr>
        <p:spPr>
          <a:xfrm>
            <a:off x="3340090" y="1912351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3" name="Rectangle 72">
            <a:extLst>
              <a:ext uri="{FF2B5EF4-FFF2-40B4-BE49-F238E27FC236}">
                <a16:creationId xmlns:a16="http://schemas.microsoft.com/office/drawing/2014/main" id="{FD656D44-5F4A-2DED-FF79-943729081E7F}"/>
              </a:ext>
            </a:extLst>
          </p:cNvPr>
          <p:cNvSpPr/>
          <p:nvPr/>
        </p:nvSpPr>
        <p:spPr>
          <a:xfrm>
            <a:off x="3672955" y="18558444"/>
            <a:ext cx="1623199"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Label constraints True/False</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74" name="Straight Arrow Connector 73">
            <a:extLst>
              <a:ext uri="{FF2B5EF4-FFF2-40B4-BE49-F238E27FC236}">
                <a16:creationId xmlns:a16="http://schemas.microsoft.com/office/drawing/2014/main" id="{329083B6-EB7B-0E1B-B667-BF9E96C280E8}"/>
              </a:ext>
            </a:extLst>
          </p:cNvPr>
          <p:cNvCxnSpPr>
            <a:cxnSpLocks/>
          </p:cNvCxnSpPr>
          <p:nvPr/>
        </p:nvCxnSpPr>
        <p:spPr>
          <a:xfrm>
            <a:off x="5296154" y="1912351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7" name="Rectangle 76">
            <a:extLst>
              <a:ext uri="{FF2B5EF4-FFF2-40B4-BE49-F238E27FC236}">
                <a16:creationId xmlns:a16="http://schemas.microsoft.com/office/drawing/2014/main" id="{EDBAB843-474E-9B99-22E9-8F3282BB6C31}"/>
              </a:ext>
            </a:extLst>
          </p:cNvPr>
          <p:cNvSpPr/>
          <p:nvPr/>
        </p:nvSpPr>
        <p:spPr>
          <a:xfrm>
            <a:off x="5627622" y="18594585"/>
            <a:ext cx="1928195"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Create new</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combinations</a:t>
            </a:r>
          </a:p>
        </p:txBody>
      </p:sp>
      <p:sp>
        <p:nvSpPr>
          <p:cNvPr id="78" name="Rectangle 77">
            <a:extLst>
              <a:ext uri="{FF2B5EF4-FFF2-40B4-BE49-F238E27FC236}">
                <a16:creationId xmlns:a16="http://schemas.microsoft.com/office/drawing/2014/main" id="{25753215-E25D-7494-EB8C-47D304923398}"/>
              </a:ext>
            </a:extLst>
          </p:cNvPr>
          <p:cNvSpPr/>
          <p:nvPr/>
        </p:nvSpPr>
        <p:spPr>
          <a:xfrm>
            <a:off x="7934256" y="18616183"/>
            <a:ext cx="1467117"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Solve new SMT problem</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82" name="Straight Arrow Connector 81">
            <a:extLst>
              <a:ext uri="{FF2B5EF4-FFF2-40B4-BE49-F238E27FC236}">
                <a16:creationId xmlns:a16="http://schemas.microsoft.com/office/drawing/2014/main" id="{A03230E9-9CF1-BEE5-DAFB-8EE19E14BA69}"/>
              </a:ext>
            </a:extLst>
          </p:cNvPr>
          <p:cNvCxnSpPr>
            <a:cxnSpLocks/>
          </p:cNvCxnSpPr>
          <p:nvPr/>
        </p:nvCxnSpPr>
        <p:spPr>
          <a:xfrm>
            <a:off x="7555817" y="1912351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3" name="Straight Arrow Connector 82">
            <a:extLst>
              <a:ext uri="{FF2B5EF4-FFF2-40B4-BE49-F238E27FC236}">
                <a16:creationId xmlns:a16="http://schemas.microsoft.com/office/drawing/2014/main" id="{19DC3A03-1EF1-5874-BD5A-B3BDDF435A88}"/>
              </a:ext>
            </a:extLst>
          </p:cNvPr>
          <p:cNvCxnSpPr>
            <a:cxnSpLocks/>
          </p:cNvCxnSpPr>
          <p:nvPr/>
        </p:nvCxnSpPr>
        <p:spPr>
          <a:xfrm rot="5400000">
            <a:off x="6379789" y="20025908"/>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5" name="Rectangle 84">
            <a:extLst>
              <a:ext uri="{FF2B5EF4-FFF2-40B4-BE49-F238E27FC236}">
                <a16:creationId xmlns:a16="http://schemas.microsoft.com/office/drawing/2014/main" id="{63571BBE-94EF-DE3E-BFEC-0546B5181ADE}"/>
              </a:ext>
            </a:extLst>
          </p:cNvPr>
          <p:cNvSpPr/>
          <p:nvPr/>
        </p:nvSpPr>
        <p:spPr>
          <a:xfrm>
            <a:off x="5929175" y="20236140"/>
            <a:ext cx="3479163" cy="890023"/>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expected to gotten result</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86" name="Straight Arrow Connector 85">
            <a:extLst>
              <a:ext uri="{FF2B5EF4-FFF2-40B4-BE49-F238E27FC236}">
                <a16:creationId xmlns:a16="http://schemas.microsoft.com/office/drawing/2014/main" id="{27BB3B96-EB3B-67D6-D6A7-739CCCD6F18A}"/>
              </a:ext>
            </a:extLst>
          </p:cNvPr>
          <p:cNvCxnSpPr>
            <a:cxnSpLocks/>
          </p:cNvCxnSpPr>
          <p:nvPr/>
        </p:nvCxnSpPr>
        <p:spPr>
          <a:xfrm rot="5400000">
            <a:off x="8476415" y="20025908"/>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7" name="TextBox 86">
            <a:extLst>
              <a:ext uri="{FF2B5EF4-FFF2-40B4-BE49-F238E27FC236}">
                <a16:creationId xmlns:a16="http://schemas.microsoft.com/office/drawing/2014/main" id="{EA98B722-3896-392E-83CC-A271533E5615}"/>
              </a:ext>
            </a:extLst>
          </p:cNvPr>
          <p:cNvSpPr txBox="1"/>
          <p:nvPr/>
        </p:nvSpPr>
        <p:spPr>
          <a:xfrm>
            <a:off x="9601682" y="20025908"/>
            <a:ext cx="94734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en-GB" sz="2400" dirty="0">
                <a:solidFill>
                  <a:srgbClr val="000000"/>
                </a:solidFill>
                <a:latin typeface="Arial" panose="020B0604020202020204" pitchFamily="34" charset="0"/>
                <a:cs typeface="Arial" panose="020B0604020202020204" pitchFamily="34" charset="0"/>
              </a:rPr>
              <a:t>B</a:t>
            </a: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ugs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88" name="Straight Arrow Connector 87">
            <a:extLst>
              <a:ext uri="{FF2B5EF4-FFF2-40B4-BE49-F238E27FC236}">
                <a16:creationId xmlns:a16="http://schemas.microsoft.com/office/drawing/2014/main" id="{53E4FF8C-2A2E-FC80-16CF-CF72403DFB66}"/>
              </a:ext>
            </a:extLst>
          </p:cNvPr>
          <p:cNvCxnSpPr>
            <a:cxnSpLocks/>
          </p:cNvCxnSpPr>
          <p:nvPr/>
        </p:nvCxnSpPr>
        <p:spPr>
          <a:xfrm>
            <a:off x="9565985" y="20650631"/>
            <a:ext cx="106680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7" name="Rectangle 96">
            <a:extLst>
              <a:ext uri="{FF2B5EF4-FFF2-40B4-BE49-F238E27FC236}">
                <a16:creationId xmlns:a16="http://schemas.microsoft.com/office/drawing/2014/main" id="{CA86F9F9-8AEC-20D5-901B-DE2E882ED565}"/>
              </a:ext>
            </a:extLst>
          </p:cNvPr>
          <p:cNvSpPr/>
          <p:nvPr/>
        </p:nvSpPr>
        <p:spPr>
          <a:xfrm>
            <a:off x="1590314" y="22277563"/>
            <a:ext cx="7732965" cy="3530822"/>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98" name="TextBox 97">
            <a:extLst>
              <a:ext uri="{FF2B5EF4-FFF2-40B4-BE49-F238E27FC236}">
                <a16:creationId xmlns:a16="http://schemas.microsoft.com/office/drawing/2014/main" id="{5A300432-DA48-06C1-AC7F-91401E234379}"/>
              </a:ext>
            </a:extLst>
          </p:cNvPr>
          <p:cNvSpPr txBox="1"/>
          <p:nvPr/>
        </p:nvSpPr>
        <p:spPr>
          <a:xfrm>
            <a:off x="124386" y="22472087"/>
            <a:ext cx="1574196"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rPr>
              <a:t>CP</a:t>
            </a: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seeds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99" name="Straight Arrow Connector 98">
            <a:extLst>
              <a:ext uri="{FF2B5EF4-FFF2-40B4-BE49-F238E27FC236}">
                <a16:creationId xmlns:a16="http://schemas.microsoft.com/office/drawing/2014/main" id="{3BBD1941-D02B-775D-C0BF-696ED098824B}"/>
              </a:ext>
            </a:extLst>
          </p:cNvPr>
          <p:cNvCxnSpPr>
            <a:cxnSpLocks/>
          </p:cNvCxnSpPr>
          <p:nvPr/>
        </p:nvCxnSpPr>
        <p:spPr>
          <a:xfrm>
            <a:off x="192639" y="23158911"/>
            <a:ext cx="139767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0" name="TextBox 99">
            <a:extLst>
              <a:ext uri="{FF2B5EF4-FFF2-40B4-BE49-F238E27FC236}">
                <a16:creationId xmlns:a16="http://schemas.microsoft.com/office/drawing/2014/main" id="{80A8615A-42F7-0E4C-C513-80E1A4D93422}"/>
              </a:ext>
            </a:extLst>
          </p:cNvPr>
          <p:cNvSpPr txBox="1"/>
          <p:nvPr/>
        </p:nvSpPr>
        <p:spPr>
          <a:xfrm>
            <a:off x="1598280" y="21719593"/>
            <a:ext cx="764785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lang="en-GB" sz="2800" dirty="0">
                <a:solidFill>
                  <a:srgbClr val="FF0000"/>
                </a:solidFill>
                <a:latin typeface="Arial" panose="020B0604020202020204" pitchFamily="34" charset="0"/>
                <a:cs typeface="Arial" panose="020B0604020202020204" pitchFamily="34" charset="0"/>
              </a:rPr>
              <a:t>C</a:t>
            </a:r>
            <a:r>
              <a:rPr kumimoji="0" lang="en-GB"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TORM</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sp>
        <p:nvSpPr>
          <p:cNvPr id="101" name="Rectangle 100">
            <a:extLst>
              <a:ext uri="{FF2B5EF4-FFF2-40B4-BE49-F238E27FC236}">
                <a16:creationId xmlns:a16="http://schemas.microsoft.com/office/drawing/2014/main" id="{572B3FB5-F734-539C-184C-04B25762F5F7}"/>
              </a:ext>
            </a:extLst>
          </p:cNvPr>
          <p:cNvSpPr/>
          <p:nvPr/>
        </p:nvSpPr>
        <p:spPr>
          <a:xfrm>
            <a:off x="1711226" y="22450655"/>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Solve original </a:t>
            </a:r>
            <a:r>
              <a:rPr kumimoji="0" lang="en-GB" sz="24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rPr>
              <a:t>CP</a:t>
            </a:r>
            <a:r>
              <a:rPr kumimoji="0" lang="en-GB" sz="2400" b="0" i="0" u="none" strike="noStrike" cap="none" spc="0" normalizeH="0" baseline="0" dirty="0">
                <a:ln>
                  <a:noFill/>
                </a:ln>
                <a:solidFill>
                  <a:srgbClr val="3C3C3B"/>
                </a:solidFill>
                <a:effectLst/>
                <a:uFillTx/>
                <a:latin typeface="Arial" panose="020B0604020202020204" pitchFamily="34" charset="0"/>
                <a:cs typeface="Arial" panose="020B0604020202020204" pitchFamily="34" charset="0"/>
                <a:sym typeface="Gill Sans Nova"/>
              </a:rPr>
              <a:t> </a:t>
            </a: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seed</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02" name="Straight Arrow Connector 101">
            <a:extLst>
              <a:ext uri="{FF2B5EF4-FFF2-40B4-BE49-F238E27FC236}">
                <a16:creationId xmlns:a16="http://schemas.microsoft.com/office/drawing/2014/main" id="{2A0D8023-067D-CE8A-4A74-236F9680550D}"/>
              </a:ext>
            </a:extLst>
          </p:cNvPr>
          <p:cNvCxnSpPr>
            <a:cxnSpLocks/>
          </p:cNvCxnSpPr>
          <p:nvPr/>
        </p:nvCxnSpPr>
        <p:spPr>
          <a:xfrm>
            <a:off x="3121887" y="23015730"/>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3" name="Rectangle 102">
            <a:extLst>
              <a:ext uri="{FF2B5EF4-FFF2-40B4-BE49-F238E27FC236}">
                <a16:creationId xmlns:a16="http://schemas.microsoft.com/office/drawing/2014/main" id="{9ED5FA4D-0AD6-C8C3-45E7-7FFBD727066E}"/>
              </a:ext>
            </a:extLst>
          </p:cNvPr>
          <p:cNvSpPr/>
          <p:nvPr/>
        </p:nvSpPr>
        <p:spPr>
          <a:xfrm>
            <a:off x="3544077" y="22450655"/>
            <a:ext cx="1589155"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Label constraints True/False</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04" name="Straight Arrow Connector 103">
            <a:extLst>
              <a:ext uri="{FF2B5EF4-FFF2-40B4-BE49-F238E27FC236}">
                <a16:creationId xmlns:a16="http://schemas.microsoft.com/office/drawing/2014/main" id="{8DCF3C40-7935-715C-151C-67CD7C9202D7}"/>
              </a:ext>
            </a:extLst>
          </p:cNvPr>
          <p:cNvCxnSpPr>
            <a:cxnSpLocks/>
          </p:cNvCxnSpPr>
          <p:nvPr/>
        </p:nvCxnSpPr>
        <p:spPr>
          <a:xfrm>
            <a:off x="5133232" y="23015730"/>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5" name="Rectangle 104">
            <a:extLst>
              <a:ext uri="{FF2B5EF4-FFF2-40B4-BE49-F238E27FC236}">
                <a16:creationId xmlns:a16="http://schemas.microsoft.com/office/drawing/2014/main" id="{9E7C1423-3BEB-2161-3F6D-54EA2407F01F}"/>
              </a:ext>
            </a:extLst>
          </p:cNvPr>
          <p:cNvSpPr/>
          <p:nvPr/>
        </p:nvSpPr>
        <p:spPr>
          <a:xfrm>
            <a:off x="5522509" y="22472087"/>
            <a:ext cx="1928194"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Create new</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combinations</a:t>
            </a:r>
          </a:p>
        </p:txBody>
      </p:sp>
      <p:sp>
        <p:nvSpPr>
          <p:cNvPr id="106" name="Rectangle 105">
            <a:extLst>
              <a:ext uri="{FF2B5EF4-FFF2-40B4-BE49-F238E27FC236}">
                <a16:creationId xmlns:a16="http://schemas.microsoft.com/office/drawing/2014/main" id="{1F77A79A-9DA8-125C-5D10-679CE646F21F}"/>
              </a:ext>
            </a:extLst>
          </p:cNvPr>
          <p:cNvSpPr/>
          <p:nvPr/>
        </p:nvSpPr>
        <p:spPr>
          <a:xfrm>
            <a:off x="7846658" y="22480924"/>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Solve new </a:t>
            </a:r>
            <a:r>
              <a:rPr kumimoji="0" lang="en-GB" sz="24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rPr>
              <a:t>CP</a:t>
            </a:r>
            <a:r>
              <a:rPr kumimoji="0" lang="en-GB" sz="2400" b="0" i="0" u="none" strike="noStrike" cap="none" spc="0" normalizeH="0" baseline="0" dirty="0">
                <a:ln>
                  <a:noFill/>
                </a:ln>
                <a:solidFill>
                  <a:srgbClr val="3C3C3B"/>
                </a:solidFill>
                <a:effectLst/>
                <a:uFillTx/>
                <a:latin typeface="Arial" panose="020B0604020202020204" pitchFamily="34" charset="0"/>
                <a:cs typeface="Arial" panose="020B0604020202020204" pitchFamily="34" charset="0"/>
                <a:sym typeface="Gill Sans Nova"/>
              </a:rPr>
              <a:t> </a:t>
            </a: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problem</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07" name="Straight Arrow Connector 106">
            <a:extLst>
              <a:ext uri="{FF2B5EF4-FFF2-40B4-BE49-F238E27FC236}">
                <a16:creationId xmlns:a16="http://schemas.microsoft.com/office/drawing/2014/main" id="{566CBB2A-1858-495A-7082-38AB19A4396F}"/>
              </a:ext>
            </a:extLst>
          </p:cNvPr>
          <p:cNvCxnSpPr>
            <a:cxnSpLocks/>
          </p:cNvCxnSpPr>
          <p:nvPr/>
        </p:nvCxnSpPr>
        <p:spPr>
          <a:xfrm>
            <a:off x="7450703" y="23002861"/>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8" name="Straight Arrow Connector 107">
            <a:extLst>
              <a:ext uri="{FF2B5EF4-FFF2-40B4-BE49-F238E27FC236}">
                <a16:creationId xmlns:a16="http://schemas.microsoft.com/office/drawing/2014/main" id="{6F142D78-4B08-6731-2295-D98DE250D6F7}"/>
              </a:ext>
            </a:extLst>
          </p:cNvPr>
          <p:cNvCxnSpPr>
            <a:cxnSpLocks/>
          </p:cNvCxnSpPr>
          <p:nvPr/>
        </p:nvCxnSpPr>
        <p:spPr>
          <a:xfrm rot="5400000">
            <a:off x="6238294" y="23842381"/>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9" name="Rectangle 108">
            <a:extLst>
              <a:ext uri="{FF2B5EF4-FFF2-40B4-BE49-F238E27FC236}">
                <a16:creationId xmlns:a16="http://schemas.microsoft.com/office/drawing/2014/main" id="{E20F5A74-E270-0D62-D8C0-54A0F2950017}"/>
              </a:ext>
            </a:extLst>
          </p:cNvPr>
          <p:cNvSpPr/>
          <p:nvPr/>
        </p:nvSpPr>
        <p:spPr>
          <a:xfrm>
            <a:off x="5736196" y="24110870"/>
            <a:ext cx="3479163" cy="156965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expected to gotten result</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rPr>
              <a:t>crashed?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rPr>
              <a:t>hanging?</a:t>
            </a:r>
            <a:endParaRPr kumimoji="0" lang="en-US" sz="24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endParaRPr>
          </a:p>
        </p:txBody>
      </p:sp>
      <p:cxnSp>
        <p:nvCxnSpPr>
          <p:cNvPr id="110" name="Straight Arrow Connector 109">
            <a:extLst>
              <a:ext uri="{FF2B5EF4-FFF2-40B4-BE49-F238E27FC236}">
                <a16:creationId xmlns:a16="http://schemas.microsoft.com/office/drawing/2014/main" id="{C8033A59-468D-C389-D032-AB5190725B06}"/>
              </a:ext>
            </a:extLst>
          </p:cNvPr>
          <p:cNvCxnSpPr>
            <a:cxnSpLocks/>
          </p:cNvCxnSpPr>
          <p:nvPr/>
        </p:nvCxnSpPr>
        <p:spPr>
          <a:xfrm rot="5400000">
            <a:off x="8122122" y="23922456"/>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1" name="TextBox 110">
            <a:extLst>
              <a:ext uri="{FF2B5EF4-FFF2-40B4-BE49-F238E27FC236}">
                <a16:creationId xmlns:a16="http://schemas.microsoft.com/office/drawing/2014/main" id="{2B5C8CBE-6289-FC70-22F5-11AE6C358EF2}"/>
              </a:ext>
            </a:extLst>
          </p:cNvPr>
          <p:cNvSpPr txBox="1"/>
          <p:nvPr/>
        </p:nvSpPr>
        <p:spPr>
          <a:xfrm>
            <a:off x="9412995" y="24177938"/>
            <a:ext cx="913306"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en-GB" sz="2400" dirty="0">
                <a:solidFill>
                  <a:srgbClr val="000000"/>
                </a:solidFill>
                <a:latin typeface="Arial" panose="020B0604020202020204" pitchFamily="34" charset="0"/>
                <a:cs typeface="Arial" panose="020B0604020202020204" pitchFamily="34" charset="0"/>
              </a:rPr>
              <a:t>B</a:t>
            </a: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ugs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12" name="Straight Arrow Connector 111">
            <a:extLst>
              <a:ext uri="{FF2B5EF4-FFF2-40B4-BE49-F238E27FC236}">
                <a16:creationId xmlns:a16="http://schemas.microsoft.com/office/drawing/2014/main" id="{BFF204FF-ADBD-8054-98DA-EF1A703AF6A6}"/>
              </a:ext>
            </a:extLst>
          </p:cNvPr>
          <p:cNvCxnSpPr>
            <a:cxnSpLocks/>
          </p:cNvCxnSpPr>
          <p:nvPr/>
        </p:nvCxnSpPr>
        <p:spPr>
          <a:xfrm>
            <a:off x="9346436" y="24920238"/>
            <a:ext cx="106680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3" name="Rectangle 112">
            <a:extLst>
              <a:ext uri="{FF2B5EF4-FFF2-40B4-BE49-F238E27FC236}">
                <a16:creationId xmlns:a16="http://schemas.microsoft.com/office/drawing/2014/main" id="{23999B5A-246E-F5ED-E55C-F892A0F873CD}"/>
              </a:ext>
            </a:extLst>
          </p:cNvPr>
          <p:cNvSpPr/>
          <p:nvPr/>
        </p:nvSpPr>
        <p:spPr>
          <a:xfrm>
            <a:off x="13309037" y="4600519"/>
            <a:ext cx="6221283" cy="3474583"/>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114" name="TextBox 113">
            <a:extLst>
              <a:ext uri="{FF2B5EF4-FFF2-40B4-BE49-F238E27FC236}">
                <a16:creationId xmlns:a16="http://schemas.microsoft.com/office/drawing/2014/main" id="{695032F4-EA2C-4F00-038E-153E2CBF317B}"/>
              </a:ext>
            </a:extLst>
          </p:cNvPr>
          <p:cNvSpPr txBox="1"/>
          <p:nvPr/>
        </p:nvSpPr>
        <p:spPr>
          <a:xfrm>
            <a:off x="11578573" y="4734538"/>
            <a:ext cx="1538284"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CP seeds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15" name="Straight Arrow Connector 114">
            <a:extLst>
              <a:ext uri="{FF2B5EF4-FFF2-40B4-BE49-F238E27FC236}">
                <a16:creationId xmlns:a16="http://schemas.microsoft.com/office/drawing/2014/main" id="{94AECBE7-B84C-0988-7C3A-7DC48EF75DC5}"/>
              </a:ext>
            </a:extLst>
          </p:cNvPr>
          <p:cNvCxnSpPr>
            <a:cxnSpLocks/>
          </p:cNvCxnSpPr>
          <p:nvPr/>
        </p:nvCxnSpPr>
        <p:spPr>
          <a:xfrm flipV="1">
            <a:off x="11578573" y="5326020"/>
            <a:ext cx="1730463" cy="7335"/>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7" name="Rectangle 116">
            <a:extLst>
              <a:ext uri="{FF2B5EF4-FFF2-40B4-BE49-F238E27FC236}">
                <a16:creationId xmlns:a16="http://schemas.microsoft.com/office/drawing/2014/main" id="{69A310BF-B6A2-E143-D2F9-BEF858AD0E8A}"/>
              </a:ext>
            </a:extLst>
          </p:cNvPr>
          <p:cNvSpPr/>
          <p:nvPr/>
        </p:nvSpPr>
        <p:spPr>
          <a:xfrm>
            <a:off x="13473322" y="6552863"/>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Solve original CP seed</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18" name="Straight Arrow Connector 117">
            <a:extLst>
              <a:ext uri="{FF2B5EF4-FFF2-40B4-BE49-F238E27FC236}">
                <a16:creationId xmlns:a16="http://schemas.microsoft.com/office/drawing/2014/main" id="{FEA40C5E-FF9C-7740-E2DE-E6874A44F133}"/>
              </a:ext>
            </a:extLst>
          </p:cNvPr>
          <p:cNvCxnSpPr>
            <a:cxnSpLocks/>
          </p:cNvCxnSpPr>
          <p:nvPr/>
        </p:nvCxnSpPr>
        <p:spPr>
          <a:xfrm>
            <a:off x="13363869" y="5298267"/>
            <a:ext cx="500699"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9" name="Rectangle 118">
            <a:extLst>
              <a:ext uri="{FF2B5EF4-FFF2-40B4-BE49-F238E27FC236}">
                <a16:creationId xmlns:a16="http://schemas.microsoft.com/office/drawing/2014/main" id="{F6B08CF6-303A-3585-AFF0-C711FF578D5C}"/>
              </a:ext>
            </a:extLst>
          </p:cNvPr>
          <p:cNvSpPr/>
          <p:nvPr/>
        </p:nvSpPr>
        <p:spPr>
          <a:xfrm>
            <a:off x="13903962" y="4733192"/>
            <a:ext cx="377675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Transform constraints to complex but equivalent</a:t>
            </a:r>
          </a:p>
          <a:p>
            <a:pPr marL="0" marR="0" indent="0" algn="ctr" defTabSz="411480" rtl="0" fontAlgn="auto" latinLnBrk="0" hangingPunct="0">
              <a:lnSpc>
                <a:spcPct val="100000"/>
              </a:lnSpc>
              <a:spcBef>
                <a:spcPts val="0"/>
              </a:spcBef>
              <a:spcAft>
                <a:spcPts val="0"/>
              </a:spcAft>
              <a:buClrTx/>
              <a:buSzTx/>
              <a:buFontTx/>
              <a:buNone/>
              <a:tabLst/>
            </a:pPr>
            <a:r>
              <a:rPr lang="en-GB" sz="2400" dirty="0">
                <a:solidFill>
                  <a:srgbClr val="000000"/>
                </a:solidFill>
                <a:latin typeface="Arial" panose="020B0604020202020204" pitchFamily="34" charset="0"/>
                <a:cs typeface="Arial" panose="020B0604020202020204" pitchFamily="34" charset="0"/>
              </a:rPr>
              <a:t>constraints</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sp>
        <p:nvSpPr>
          <p:cNvPr id="122" name="Rectangle 121">
            <a:extLst>
              <a:ext uri="{FF2B5EF4-FFF2-40B4-BE49-F238E27FC236}">
                <a16:creationId xmlns:a16="http://schemas.microsoft.com/office/drawing/2014/main" id="{4106A76A-72CF-F78C-23FA-D5F4AA0CAF99}"/>
              </a:ext>
            </a:extLst>
          </p:cNvPr>
          <p:cNvSpPr/>
          <p:nvPr/>
        </p:nvSpPr>
        <p:spPr>
          <a:xfrm>
            <a:off x="18054360" y="4728023"/>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Solve new CP problem</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23" name="Straight Arrow Connector 122">
            <a:extLst>
              <a:ext uri="{FF2B5EF4-FFF2-40B4-BE49-F238E27FC236}">
                <a16:creationId xmlns:a16="http://schemas.microsoft.com/office/drawing/2014/main" id="{0FCC7ADA-F74F-BB1E-B0FE-27514048BBB9}"/>
              </a:ext>
            </a:extLst>
          </p:cNvPr>
          <p:cNvCxnSpPr>
            <a:cxnSpLocks/>
          </p:cNvCxnSpPr>
          <p:nvPr/>
        </p:nvCxnSpPr>
        <p:spPr>
          <a:xfrm>
            <a:off x="17697934" y="538370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5" name="Rectangle 124">
            <a:extLst>
              <a:ext uri="{FF2B5EF4-FFF2-40B4-BE49-F238E27FC236}">
                <a16:creationId xmlns:a16="http://schemas.microsoft.com/office/drawing/2014/main" id="{67CDE903-B9C7-81AA-DD6A-F72AF18BD007}"/>
              </a:ext>
            </a:extLst>
          </p:cNvPr>
          <p:cNvSpPr/>
          <p:nvPr/>
        </p:nvSpPr>
        <p:spPr>
          <a:xfrm>
            <a:off x="15958352" y="6368197"/>
            <a:ext cx="3479163" cy="156965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expected to gotten result</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crashed?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hanging?</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26" name="Straight Arrow Connector 125">
            <a:extLst>
              <a:ext uri="{FF2B5EF4-FFF2-40B4-BE49-F238E27FC236}">
                <a16:creationId xmlns:a16="http://schemas.microsoft.com/office/drawing/2014/main" id="{1429DD9A-FEC3-A1F8-7456-11FE949F9D68}"/>
              </a:ext>
            </a:extLst>
          </p:cNvPr>
          <p:cNvCxnSpPr>
            <a:cxnSpLocks/>
          </p:cNvCxnSpPr>
          <p:nvPr/>
        </p:nvCxnSpPr>
        <p:spPr>
          <a:xfrm rot="5400000">
            <a:off x="18560579" y="6095910"/>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7" name="TextBox 126">
            <a:extLst>
              <a:ext uri="{FF2B5EF4-FFF2-40B4-BE49-F238E27FC236}">
                <a16:creationId xmlns:a16="http://schemas.microsoft.com/office/drawing/2014/main" id="{A9485DEC-3BFE-A06D-A75D-9A1DA7F5C1B4}"/>
              </a:ext>
            </a:extLst>
          </p:cNvPr>
          <p:cNvSpPr txBox="1"/>
          <p:nvPr/>
        </p:nvSpPr>
        <p:spPr>
          <a:xfrm>
            <a:off x="19437515" y="6575225"/>
            <a:ext cx="101943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lang="en-GB" sz="2400" dirty="0">
                <a:solidFill>
                  <a:srgbClr val="000000"/>
                </a:solidFill>
                <a:latin typeface="Arial" panose="020B0604020202020204" pitchFamily="34" charset="0"/>
                <a:cs typeface="Arial" panose="020B0604020202020204" pitchFamily="34" charset="0"/>
              </a:rPr>
              <a:t>B</a:t>
            </a: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ugs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28" name="Straight Arrow Connector 127">
            <a:extLst>
              <a:ext uri="{FF2B5EF4-FFF2-40B4-BE49-F238E27FC236}">
                <a16:creationId xmlns:a16="http://schemas.microsoft.com/office/drawing/2014/main" id="{BACC634B-29F7-AF1E-0C62-F92CE26603EB}"/>
              </a:ext>
            </a:extLst>
          </p:cNvPr>
          <p:cNvCxnSpPr>
            <a:cxnSpLocks/>
          </p:cNvCxnSpPr>
          <p:nvPr/>
        </p:nvCxnSpPr>
        <p:spPr>
          <a:xfrm>
            <a:off x="19533089" y="7153026"/>
            <a:ext cx="1355627"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9" name="Straight Arrow Connector 128">
            <a:extLst>
              <a:ext uri="{FF2B5EF4-FFF2-40B4-BE49-F238E27FC236}">
                <a16:creationId xmlns:a16="http://schemas.microsoft.com/office/drawing/2014/main" id="{3E2D8E60-7F06-37B7-1E44-21042A6B7A66}"/>
              </a:ext>
            </a:extLst>
          </p:cNvPr>
          <p:cNvCxnSpPr>
            <a:cxnSpLocks/>
          </p:cNvCxnSpPr>
          <p:nvPr/>
        </p:nvCxnSpPr>
        <p:spPr>
          <a:xfrm>
            <a:off x="13530321" y="5333355"/>
            <a:ext cx="0" cy="1192303"/>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2" name="Straight Arrow Connector 131">
            <a:extLst>
              <a:ext uri="{FF2B5EF4-FFF2-40B4-BE49-F238E27FC236}">
                <a16:creationId xmlns:a16="http://schemas.microsoft.com/office/drawing/2014/main" id="{C52CBA59-4CC9-CB37-081F-48CF2A6995A7}"/>
              </a:ext>
            </a:extLst>
          </p:cNvPr>
          <p:cNvCxnSpPr>
            <a:cxnSpLocks/>
          </p:cNvCxnSpPr>
          <p:nvPr/>
        </p:nvCxnSpPr>
        <p:spPr>
          <a:xfrm>
            <a:off x="14854557" y="7153026"/>
            <a:ext cx="1103795"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9" name="Rectangle 148">
            <a:extLst>
              <a:ext uri="{FF2B5EF4-FFF2-40B4-BE49-F238E27FC236}">
                <a16:creationId xmlns:a16="http://schemas.microsoft.com/office/drawing/2014/main" id="{DDDBAF2D-25F4-3C73-8B5E-254C258694ED}"/>
              </a:ext>
            </a:extLst>
          </p:cNvPr>
          <p:cNvSpPr/>
          <p:nvPr/>
        </p:nvSpPr>
        <p:spPr>
          <a:xfrm>
            <a:off x="13359556" y="10081465"/>
            <a:ext cx="6221283" cy="220090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150" name="TextBox 149">
            <a:extLst>
              <a:ext uri="{FF2B5EF4-FFF2-40B4-BE49-F238E27FC236}">
                <a16:creationId xmlns:a16="http://schemas.microsoft.com/office/drawing/2014/main" id="{BF6E570E-3928-C267-7CBD-61856560675D}"/>
              </a:ext>
            </a:extLst>
          </p:cNvPr>
          <p:cNvSpPr txBox="1"/>
          <p:nvPr/>
        </p:nvSpPr>
        <p:spPr>
          <a:xfrm>
            <a:off x="11310245" y="10279409"/>
            <a:ext cx="169063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CP seeds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51" name="Straight Arrow Connector 150">
            <a:extLst>
              <a:ext uri="{FF2B5EF4-FFF2-40B4-BE49-F238E27FC236}">
                <a16:creationId xmlns:a16="http://schemas.microsoft.com/office/drawing/2014/main" id="{128210F5-F60B-B0A7-1A18-3DB002C75D6B}"/>
              </a:ext>
            </a:extLst>
          </p:cNvPr>
          <p:cNvCxnSpPr>
            <a:cxnSpLocks/>
          </p:cNvCxnSpPr>
          <p:nvPr/>
        </p:nvCxnSpPr>
        <p:spPr>
          <a:xfrm flipV="1">
            <a:off x="11372575" y="10806965"/>
            <a:ext cx="1986980" cy="7335"/>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4" name="Straight Arrow Connector 153">
            <a:extLst>
              <a:ext uri="{FF2B5EF4-FFF2-40B4-BE49-F238E27FC236}">
                <a16:creationId xmlns:a16="http://schemas.microsoft.com/office/drawing/2014/main" id="{F8C4345B-9BA3-510E-0574-912899E71A87}"/>
              </a:ext>
            </a:extLst>
          </p:cNvPr>
          <p:cNvCxnSpPr>
            <a:cxnSpLocks/>
          </p:cNvCxnSpPr>
          <p:nvPr/>
        </p:nvCxnSpPr>
        <p:spPr>
          <a:xfrm>
            <a:off x="13414388" y="10779212"/>
            <a:ext cx="500699"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6" name="Rectangle 155">
            <a:extLst>
              <a:ext uri="{FF2B5EF4-FFF2-40B4-BE49-F238E27FC236}">
                <a16:creationId xmlns:a16="http://schemas.microsoft.com/office/drawing/2014/main" id="{4465670A-FB04-5C7A-9980-B912C2963DB6}"/>
              </a:ext>
            </a:extLst>
          </p:cNvPr>
          <p:cNvSpPr/>
          <p:nvPr/>
        </p:nvSpPr>
        <p:spPr>
          <a:xfrm>
            <a:off x="13942078" y="10325575"/>
            <a:ext cx="1355888" cy="830995"/>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Solve by solver 1</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sp>
        <p:nvSpPr>
          <p:cNvPr id="158" name="Rectangle 157">
            <a:extLst>
              <a:ext uri="{FF2B5EF4-FFF2-40B4-BE49-F238E27FC236}">
                <a16:creationId xmlns:a16="http://schemas.microsoft.com/office/drawing/2014/main" id="{D0767883-13FB-1009-6246-E15A15E397B8}"/>
              </a:ext>
            </a:extLst>
          </p:cNvPr>
          <p:cNvSpPr/>
          <p:nvPr/>
        </p:nvSpPr>
        <p:spPr>
          <a:xfrm>
            <a:off x="15991169" y="10259690"/>
            <a:ext cx="3479163" cy="190304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lang="en-GB" sz="2400" dirty="0">
                <a:solidFill>
                  <a:srgbClr val="000000"/>
                </a:solidFill>
                <a:latin typeface="Arial" panose="020B0604020202020204" pitchFamily="34" charset="0"/>
                <a:cs typeface="Arial" panose="020B0604020202020204" pitchFamily="34" charset="0"/>
              </a:rPr>
              <a:t>s</a:t>
            </a: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olution 1 to solution 2 </a:t>
            </a:r>
            <a:r>
              <a:rPr lang="en-GB" sz="2400" dirty="0">
                <a:solidFill>
                  <a:srgbClr val="000000"/>
                </a:solidFill>
                <a:latin typeface="Arial" panose="020B0604020202020204" pitchFamily="34" charset="0"/>
                <a:cs typeface="Arial" panose="020B0604020202020204" pitchFamily="34" charset="0"/>
              </a:rPr>
              <a:t>and amount of solutions</a:t>
            </a:r>
            <a:endPar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crashed?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hanging?</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62" name="Straight Arrow Connector 161">
            <a:extLst>
              <a:ext uri="{FF2B5EF4-FFF2-40B4-BE49-F238E27FC236}">
                <a16:creationId xmlns:a16="http://schemas.microsoft.com/office/drawing/2014/main" id="{17B5D1CE-B30C-CEE2-2B49-0CE98EAD7DE4}"/>
              </a:ext>
            </a:extLst>
          </p:cNvPr>
          <p:cNvCxnSpPr>
            <a:cxnSpLocks/>
          </p:cNvCxnSpPr>
          <p:nvPr/>
        </p:nvCxnSpPr>
        <p:spPr>
          <a:xfrm>
            <a:off x="13580840" y="10814300"/>
            <a:ext cx="0" cy="849991"/>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3" name="Straight Arrow Connector 162">
            <a:extLst>
              <a:ext uri="{FF2B5EF4-FFF2-40B4-BE49-F238E27FC236}">
                <a16:creationId xmlns:a16="http://schemas.microsoft.com/office/drawing/2014/main" id="{66DF961F-8AB1-D8BF-94DD-C1093A6FBC01}"/>
              </a:ext>
            </a:extLst>
          </p:cNvPr>
          <p:cNvCxnSpPr>
            <a:cxnSpLocks/>
          </p:cNvCxnSpPr>
          <p:nvPr/>
        </p:nvCxnSpPr>
        <p:spPr>
          <a:xfrm>
            <a:off x="15316434" y="11707217"/>
            <a:ext cx="710905"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7" name="Straight Arrow Connector 166">
            <a:extLst>
              <a:ext uri="{FF2B5EF4-FFF2-40B4-BE49-F238E27FC236}">
                <a16:creationId xmlns:a16="http://schemas.microsoft.com/office/drawing/2014/main" id="{D74FC3AF-FFEF-19BB-1B2A-16B7BC6C165E}"/>
              </a:ext>
            </a:extLst>
          </p:cNvPr>
          <p:cNvCxnSpPr>
            <a:cxnSpLocks/>
          </p:cNvCxnSpPr>
          <p:nvPr/>
        </p:nvCxnSpPr>
        <p:spPr>
          <a:xfrm>
            <a:off x="13599308" y="11686359"/>
            <a:ext cx="334247" cy="20858"/>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68" name="Rectangle 167">
            <a:extLst>
              <a:ext uri="{FF2B5EF4-FFF2-40B4-BE49-F238E27FC236}">
                <a16:creationId xmlns:a16="http://schemas.microsoft.com/office/drawing/2014/main" id="{EAE667FC-F35D-96F3-E4E0-DDE5A255C621}"/>
              </a:ext>
            </a:extLst>
          </p:cNvPr>
          <p:cNvSpPr/>
          <p:nvPr/>
        </p:nvSpPr>
        <p:spPr>
          <a:xfrm>
            <a:off x="13960546" y="11253580"/>
            <a:ext cx="1355888" cy="830995"/>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Solve by solver 2</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71" name="Straight Arrow Connector 170">
            <a:extLst>
              <a:ext uri="{FF2B5EF4-FFF2-40B4-BE49-F238E27FC236}">
                <a16:creationId xmlns:a16="http://schemas.microsoft.com/office/drawing/2014/main" id="{92DB7DE6-C68C-9045-1899-F5CCA7698B59}"/>
              </a:ext>
            </a:extLst>
          </p:cNvPr>
          <p:cNvCxnSpPr>
            <a:cxnSpLocks/>
          </p:cNvCxnSpPr>
          <p:nvPr/>
        </p:nvCxnSpPr>
        <p:spPr>
          <a:xfrm>
            <a:off x="15297966" y="10779212"/>
            <a:ext cx="710905"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26" name="Line">
            <a:extLst>
              <a:ext uri="{FF2B5EF4-FFF2-40B4-BE49-F238E27FC236}">
                <a16:creationId xmlns:a16="http://schemas.microsoft.com/office/drawing/2014/main" id="{5C1530A3-8890-AB57-B441-ADCDD75C52F0}"/>
              </a:ext>
            </a:extLst>
          </p:cNvPr>
          <p:cNvSpPr/>
          <p:nvPr/>
        </p:nvSpPr>
        <p:spPr>
          <a:xfrm>
            <a:off x="-78885" y="26260566"/>
            <a:ext cx="21383631" cy="3"/>
          </a:xfrm>
          <a:prstGeom prst="line">
            <a:avLst/>
          </a:prstGeom>
          <a:ln w="25400">
            <a:solidFill>
              <a:schemeClr val="accent1"/>
            </a:solidFill>
          </a:ln>
          <a:effectLst>
            <a:outerShdw blurRad="38100" dist="20000" dir="5400000" rotWithShape="0">
              <a:srgbClr val="000000">
                <a:alpha val="38000"/>
              </a:srgbClr>
            </a:outerShdw>
          </a:effectLst>
        </p:spPr>
        <p:txBody>
          <a:bodyPr lIns="129377" rIns="129377"/>
          <a:lstStyle/>
          <a:p>
            <a:endParaRPr lang="en-US" sz="12825"/>
          </a:p>
        </p:txBody>
      </p:sp>
      <p:pic>
        <p:nvPicPr>
          <p:cNvPr id="229" name="Picture 228">
            <a:extLst>
              <a:ext uri="{FF2B5EF4-FFF2-40B4-BE49-F238E27FC236}">
                <a16:creationId xmlns:a16="http://schemas.microsoft.com/office/drawing/2014/main" id="{DFAEB716-D2C7-9EF6-86F0-EA2C53A9B6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833572" y="29750720"/>
            <a:ext cx="645307" cy="645307"/>
          </a:xfrm>
          <a:prstGeom prst="rect">
            <a:avLst/>
          </a:prstGeom>
        </p:spPr>
      </p:pic>
      <p:sp>
        <p:nvSpPr>
          <p:cNvPr id="231" name="TextBox 230">
            <a:extLst>
              <a:ext uri="{FF2B5EF4-FFF2-40B4-BE49-F238E27FC236}">
                <a16:creationId xmlns:a16="http://schemas.microsoft.com/office/drawing/2014/main" id="{377A16EA-ED4A-2611-C422-4AEBA56B73EF}"/>
              </a:ext>
            </a:extLst>
          </p:cNvPr>
          <p:cNvSpPr txBox="1"/>
          <p:nvPr/>
        </p:nvSpPr>
        <p:spPr>
          <a:xfrm>
            <a:off x="504627" y="26554923"/>
            <a:ext cx="9944365" cy="3600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Acknowledgements</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endParaRPr lang="en-GB" sz="2000" dirty="0">
              <a:solidFill>
                <a:srgbClr val="000000"/>
              </a:solidFill>
              <a:effectLst/>
              <a:latin typeface="Arial" panose="020B0604020202020204" pitchFamily="34" charset="0"/>
              <a:cs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lang="en-GB" sz="2000" dirty="0">
                <a:solidFill>
                  <a:srgbClr val="000000"/>
                </a:solidFill>
                <a:effectLst/>
                <a:latin typeface="Arial" panose="020B0604020202020204" pitchFamily="34" charset="0"/>
              </a:rPr>
              <a:t>	Firstly, I would like to thank professor dr. Tias Guns for the guidance and the</a:t>
            </a:r>
            <a:br>
              <a:rPr lang="en-GB" sz="2000" dirty="0">
                <a:solidFill>
                  <a:srgbClr val="000000"/>
                </a:solidFill>
              </a:rPr>
            </a:br>
            <a:r>
              <a:rPr lang="en-GB" sz="2000" dirty="0">
                <a:solidFill>
                  <a:srgbClr val="000000"/>
                </a:solidFill>
              </a:rPr>
              <a:t>	</a:t>
            </a:r>
            <a:r>
              <a:rPr lang="en-GB" sz="2000" dirty="0">
                <a:solidFill>
                  <a:srgbClr val="000000"/>
                </a:solidFill>
                <a:effectLst/>
                <a:latin typeface="Arial" panose="020B0604020202020204" pitchFamily="34" charset="0"/>
              </a:rPr>
              <a:t>proposal of this fascinating topic, ir. Ignace Bleukx for answering many questions,</a:t>
            </a:r>
            <a:br>
              <a:rPr lang="en-GB" sz="2000" dirty="0">
                <a:solidFill>
                  <a:srgbClr val="000000"/>
                </a:solidFill>
              </a:rPr>
            </a:br>
            <a:r>
              <a:rPr lang="en-GB" sz="2000" dirty="0">
                <a:solidFill>
                  <a:srgbClr val="000000"/>
                </a:solidFill>
              </a:rPr>
              <a:t>	</a:t>
            </a:r>
            <a:r>
              <a:rPr lang="en-GB" sz="2000" dirty="0">
                <a:solidFill>
                  <a:srgbClr val="000000"/>
                </a:solidFill>
                <a:effectLst/>
                <a:latin typeface="Arial" panose="020B0604020202020204" pitchFamily="34" charset="0"/>
              </a:rPr>
              <a:t>intensive thesis meetings, proofreading and the cleverness for coming up with the</a:t>
            </a:r>
            <a:br>
              <a:rPr lang="en-GB" sz="2000" dirty="0">
                <a:solidFill>
                  <a:srgbClr val="000000"/>
                </a:solidFill>
              </a:rPr>
            </a:br>
            <a:r>
              <a:rPr lang="en-GB" sz="2000" dirty="0">
                <a:solidFill>
                  <a:srgbClr val="000000"/>
                </a:solidFill>
              </a:rPr>
              <a:t>	</a:t>
            </a:r>
            <a:r>
              <a:rPr lang="en-GB" sz="2000" dirty="0">
                <a:solidFill>
                  <a:srgbClr val="000000"/>
                </a:solidFill>
                <a:effectLst/>
                <a:latin typeface="Arial" panose="020B0604020202020204" pitchFamily="34" charset="0"/>
              </a:rPr>
              <a:t>name of CTORM, dr. ir. Jo Devriendt for finding bugs within our bug finder, the</a:t>
            </a:r>
            <a:br>
              <a:rPr lang="en-GB" sz="2000" dirty="0">
                <a:solidFill>
                  <a:srgbClr val="000000"/>
                </a:solidFill>
              </a:rPr>
            </a:br>
            <a:r>
              <a:rPr lang="en-GB" sz="2000" dirty="0">
                <a:solidFill>
                  <a:srgbClr val="000000"/>
                </a:solidFill>
              </a:rPr>
              <a:t>	</a:t>
            </a:r>
            <a:r>
              <a:rPr lang="en-GB" sz="2000" dirty="0">
                <a:solidFill>
                  <a:srgbClr val="000000"/>
                </a:solidFill>
                <a:effectLst/>
                <a:latin typeface="Arial" panose="020B0604020202020204" pitchFamily="34" charset="0"/>
              </a:rPr>
              <a:t>rest of the CPMpy-team, Hakan Kjellerstrand for publishing a significant number of</a:t>
            </a:r>
            <a:br>
              <a:rPr lang="en-GB" sz="2000" dirty="0">
                <a:solidFill>
                  <a:srgbClr val="000000"/>
                </a:solidFill>
              </a:rPr>
            </a:br>
            <a:r>
              <a:rPr lang="en-GB" sz="2000" dirty="0">
                <a:solidFill>
                  <a:srgbClr val="000000"/>
                </a:solidFill>
              </a:rPr>
              <a:t>	</a:t>
            </a:r>
            <a:r>
              <a:rPr lang="en-GB" sz="2000" dirty="0">
                <a:solidFill>
                  <a:srgbClr val="000000"/>
                </a:solidFill>
                <a:effectLst/>
                <a:latin typeface="Arial" panose="020B0604020202020204" pitchFamily="34" charset="0"/>
              </a:rPr>
              <a:t>examples which we used as seeds, friends for proofreading even all the way back 	from industrial engineering on campus De </a:t>
            </a:r>
            <a:r>
              <a:rPr lang="en-GB" sz="2000" dirty="0" err="1">
                <a:solidFill>
                  <a:srgbClr val="000000"/>
                </a:solidFill>
                <a:effectLst/>
                <a:latin typeface="Arial" panose="020B0604020202020204" pitchFamily="34" charset="0"/>
              </a:rPr>
              <a:t>Nayer</a:t>
            </a:r>
            <a:r>
              <a:rPr lang="en-GB" sz="2000" dirty="0">
                <a:solidFill>
                  <a:srgbClr val="000000"/>
                </a:solidFill>
                <a:effectLst/>
                <a:latin typeface="Arial" panose="020B0604020202020204" pitchFamily="34" charset="0"/>
              </a:rPr>
              <a:t> like ing. Simon </a:t>
            </a:r>
            <a:r>
              <a:rPr lang="en-GB" sz="2000" dirty="0" err="1">
                <a:solidFill>
                  <a:srgbClr val="000000"/>
                </a:solidFill>
                <a:effectLst/>
                <a:latin typeface="Arial" panose="020B0604020202020204" pitchFamily="34" charset="0"/>
              </a:rPr>
              <a:t>Vandevelde</a:t>
            </a:r>
            <a:r>
              <a:rPr lang="en-GB" sz="2000" dirty="0">
                <a:solidFill>
                  <a:srgbClr val="000000"/>
                </a:solidFill>
                <a:effectLst/>
                <a:latin typeface="Arial" panose="020B0604020202020204" pitchFamily="34" charset="0"/>
              </a:rPr>
              <a:t>. 	Finally, I would like to thank my family for the support during my further studies.</a:t>
            </a:r>
          </a:p>
          <a:p>
            <a:pPr marL="0" marR="0" indent="0" algn="r" defTabSz="411480" rtl="0" fontAlgn="auto" latinLnBrk="0" hangingPunct="0">
              <a:lnSpc>
                <a:spcPct val="100000"/>
              </a:lnSpc>
              <a:spcBef>
                <a:spcPts val="0"/>
              </a:spcBef>
              <a:spcAft>
                <a:spcPts val="0"/>
              </a:spcAft>
              <a:buClrTx/>
              <a:buSzTx/>
              <a:buFontTx/>
              <a:buNone/>
              <a:tabLst/>
            </a:pPr>
            <a:r>
              <a:rPr lang="en-GB" sz="2000" i="1" dirty="0">
                <a:solidFill>
                  <a:srgbClr val="000000"/>
                </a:solidFill>
                <a:latin typeface="Arial" panose="020B0604020202020204" pitchFamily="34" charset="0"/>
                <a:cs typeface="Arial" panose="020B0604020202020204" pitchFamily="34" charset="0"/>
              </a:rPr>
              <a:t>- Ruben Kindt</a:t>
            </a:r>
            <a:endParaRPr lang="en-GB" sz="2000" i="1" dirty="0">
              <a:solidFill>
                <a:srgbClr val="000000"/>
              </a:solidFill>
              <a:effectLst/>
              <a:latin typeface="Arial" panose="020B0604020202020204" pitchFamily="34" charset="0"/>
              <a:cs typeface="Arial" panose="020B0604020202020204" pitchFamily="34" charset="0"/>
            </a:endParaRPr>
          </a:p>
        </p:txBody>
      </p:sp>
      <p:sp>
        <p:nvSpPr>
          <p:cNvPr id="232" name="TextBox 231">
            <a:extLst>
              <a:ext uri="{FF2B5EF4-FFF2-40B4-BE49-F238E27FC236}">
                <a16:creationId xmlns:a16="http://schemas.microsoft.com/office/drawing/2014/main" id="{0258F6E3-DB83-22F3-8645-D87DCCAFA604}"/>
              </a:ext>
            </a:extLst>
          </p:cNvPr>
          <p:cNvSpPr txBox="1"/>
          <p:nvPr/>
        </p:nvSpPr>
        <p:spPr>
          <a:xfrm>
            <a:off x="10765646" y="26595688"/>
            <a:ext cx="10396579" cy="32932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References</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[1] Muhammad Numair Mansur et al. “Detecting critical bugs in SMT solvers using 	</a:t>
            </a:r>
            <a:r>
              <a:rPr kumimoji="0" lang="en-US" sz="20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Gill Sans Nova"/>
              </a:rPr>
              <a:t>blackbox</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mutational fuzzing”. In: Proceedings of the 28th ACM Joint Meeting on 	European Software Engineering Conference and Symposium on the Foundations of 	Software Engineering. 2020, pp. 701–712.</a:t>
            </a:r>
          </a:p>
          <a:p>
            <a:pPr marL="0" marR="0" indent="0" algn="l" defTabSz="41148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a:t>
            </a:r>
          </a:p>
          <a:p>
            <a:pPr marL="0" marR="0" indent="0" algn="l" defTabSz="411480" rtl="0" fontAlgn="auto" latinLnBrk="0" hangingPunct="0">
              <a:lnSpc>
                <a:spcPct val="100000"/>
              </a:lnSpc>
              <a:spcBef>
                <a:spcPts val="0"/>
              </a:spcBef>
              <a:spcAft>
                <a:spcPts val="0"/>
              </a:spcAft>
              <a:buClrTx/>
              <a:buSzTx/>
              <a:buFontTx/>
              <a:buNone/>
              <a:tabLst/>
            </a:pPr>
            <a:r>
              <a:rPr lang="en-US" sz="2000" dirty="0">
                <a:solidFill>
                  <a:srgbClr val="000000"/>
                </a:solidFill>
                <a:latin typeface="Arial" panose="020B0604020202020204" pitchFamily="34" charset="0"/>
                <a:cs typeface="Arial" panose="020B0604020202020204" pitchFamily="34" charset="0"/>
              </a:rPr>
              <a:t>	</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[2] Peisen Yao et al. “Fuzzing </a:t>
            </a:r>
            <a:r>
              <a:rPr kumimoji="0" lang="en-US" sz="20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Gill Sans Nova"/>
              </a:rPr>
              <a:t>smt</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solvers via two-dimensional input space exploration”. 	In: Proceedings of the 30th ACM SIGSOFT International Symposium on Software 	Testing and Analysis. 2021, pp. 322–335.</a:t>
            </a:r>
            <a:endParaRPr kumimoji="0" lang="en-US" sz="20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sp>
        <p:nvSpPr>
          <p:cNvPr id="17" name="TextBox 16">
            <a:extLst>
              <a:ext uri="{FF2B5EF4-FFF2-40B4-BE49-F238E27FC236}">
                <a16:creationId xmlns:a16="http://schemas.microsoft.com/office/drawing/2014/main" id="{B2E1269D-D15E-D106-3A08-8213AE69F9E8}"/>
              </a:ext>
            </a:extLst>
          </p:cNvPr>
          <p:cNvSpPr txBox="1"/>
          <p:nvPr/>
        </p:nvSpPr>
        <p:spPr>
          <a:xfrm>
            <a:off x="19515025" y="10773344"/>
            <a:ext cx="101943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lang="en-GB" sz="2400" dirty="0">
                <a:solidFill>
                  <a:srgbClr val="000000"/>
                </a:solidFill>
                <a:latin typeface="Arial" panose="020B0604020202020204" pitchFamily="34" charset="0"/>
                <a:cs typeface="Arial" panose="020B0604020202020204" pitchFamily="34" charset="0"/>
              </a:rPr>
              <a:t>B</a:t>
            </a: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ugs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8" name="Straight Arrow Connector 17">
            <a:extLst>
              <a:ext uri="{FF2B5EF4-FFF2-40B4-BE49-F238E27FC236}">
                <a16:creationId xmlns:a16="http://schemas.microsoft.com/office/drawing/2014/main" id="{B7B84871-355B-C9DE-C4C4-90DB56C06A48}"/>
              </a:ext>
            </a:extLst>
          </p:cNvPr>
          <p:cNvCxnSpPr>
            <a:cxnSpLocks/>
          </p:cNvCxnSpPr>
          <p:nvPr/>
        </p:nvCxnSpPr>
        <p:spPr>
          <a:xfrm>
            <a:off x="19583608" y="11304858"/>
            <a:ext cx="1382618"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aphicFrame>
        <p:nvGraphicFramePr>
          <p:cNvPr id="20" name="Table 19">
            <a:extLst>
              <a:ext uri="{FF2B5EF4-FFF2-40B4-BE49-F238E27FC236}">
                <a16:creationId xmlns:a16="http://schemas.microsoft.com/office/drawing/2014/main" id="{07FA47D9-BFE4-897E-3764-02841C0C0444}"/>
              </a:ext>
            </a:extLst>
          </p:cNvPr>
          <p:cNvGraphicFramePr>
            <a:graphicFrameLocks noGrp="1"/>
          </p:cNvGraphicFramePr>
          <p:nvPr>
            <p:extLst>
              <p:ext uri="{D42A27DB-BD31-4B8C-83A1-F6EECF244321}">
                <p14:modId xmlns:p14="http://schemas.microsoft.com/office/powerpoint/2010/main" val="4034527215"/>
              </p:ext>
            </p:extLst>
          </p:nvPr>
        </p:nvGraphicFramePr>
        <p:xfrm>
          <a:off x="10854016" y="15363929"/>
          <a:ext cx="10405784" cy="5539980"/>
        </p:xfrm>
        <a:graphic>
          <a:graphicData uri="http://schemas.openxmlformats.org/drawingml/2006/table">
            <a:tbl>
              <a:tblPr bandRow="1">
                <a:tableStyleId>{5C22544A-7EE6-4342-B048-85BDC9FD1C3A}</a:tableStyleId>
              </a:tblPr>
              <a:tblGrid>
                <a:gridCol w="1172884">
                  <a:extLst>
                    <a:ext uri="{9D8B030D-6E8A-4147-A177-3AD203B41FA5}">
                      <a16:colId xmlns:a16="http://schemas.microsoft.com/office/drawing/2014/main" val="1812985436"/>
                    </a:ext>
                  </a:extLst>
                </a:gridCol>
                <a:gridCol w="1668054">
                  <a:extLst>
                    <a:ext uri="{9D8B030D-6E8A-4147-A177-3AD203B41FA5}">
                      <a16:colId xmlns:a16="http://schemas.microsoft.com/office/drawing/2014/main" val="232988425"/>
                    </a:ext>
                  </a:extLst>
                </a:gridCol>
                <a:gridCol w="719546">
                  <a:extLst>
                    <a:ext uri="{9D8B030D-6E8A-4147-A177-3AD203B41FA5}">
                      <a16:colId xmlns:a16="http://schemas.microsoft.com/office/drawing/2014/main" val="1781101691"/>
                    </a:ext>
                  </a:extLst>
                </a:gridCol>
                <a:gridCol w="1206512">
                  <a:extLst>
                    <a:ext uri="{9D8B030D-6E8A-4147-A177-3AD203B41FA5}">
                      <a16:colId xmlns:a16="http://schemas.microsoft.com/office/drawing/2014/main" val="657530299"/>
                    </a:ext>
                  </a:extLst>
                </a:gridCol>
                <a:gridCol w="1305158">
                  <a:extLst>
                    <a:ext uri="{9D8B030D-6E8A-4147-A177-3AD203B41FA5}">
                      <a16:colId xmlns:a16="http://schemas.microsoft.com/office/drawing/2014/main" val="1596028876"/>
                    </a:ext>
                  </a:extLst>
                </a:gridCol>
                <a:gridCol w="1748658">
                  <a:extLst>
                    <a:ext uri="{9D8B030D-6E8A-4147-A177-3AD203B41FA5}">
                      <a16:colId xmlns:a16="http://schemas.microsoft.com/office/drawing/2014/main" val="2350317185"/>
                    </a:ext>
                  </a:extLst>
                </a:gridCol>
                <a:gridCol w="1571258">
                  <a:extLst>
                    <a:ext uri="{9D8B030D-6E8A-4147-A177-3AD203B41FA5}">
                      <a16:colId xmlns:a16="http://schemas.microsoft.com/office/drawing/2014/main" val="4288953535"/>
                    </a:ext>
                  </a:extLst>
                </a:gridCol>
                <a:gridCol w="1013714">
                  <a:extLst>
                    <a:ext uri="{9D8B030D-6E8A-4147-A177-3AD203B41FA5}">
                      <a16:colId xmlns:a16="http://schemas.microsoft.com/office/drawing/2014/main" val="2723608080"/>
                    </a:ext>
                  </a:extLst>
                </a:gridCol>
              </a:tblGrid>
              <a:tr h="733635">
                <a:tc>
                  <a:txBody>
                    <a:bodyPr/>
                    <a:lstStyle/>
                    <a:p>
                      <a:pPr algn="ctr" fontAlgn="b"/>
                      <a:r>
                        <a:rPr lang="en-US" sz="1400" b="1" u="none" strike="noStrike" dirty="0">
                          <a:effectLst/>
                        </a:rPr>
                        <a:t>Location of bugs withing CPMpy</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Crash, wrongly (un)sat or wrong nr of Solutions</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Bug nr on GitHub</a:t>
                      </a:r>
                      <a:endParaRPr lang="en-US" sz="1400" b="1"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solver independent Bug</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OR-Tools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Gurobi</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MiniZinc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PySAT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337783"/>
                  </a:ext>
                </a:extLst>
              </a:tr>
              <a:tr h="25171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145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49997037"/>
                  </a:ext>
                </a:extLst>
              </a:tr>
              <a:tr h="25171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9333071"/>
                  </a:ext>
                </a:extLst>
              </a:tr>
              <a:tr h="25171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161</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32990"/>
                  </a:ext>
                </a:extLst>
              </a:tr>
              <a:tr h="251717">
                <a:tc>
                  <a:txBody>
                    <a:bodyPr/>
                    <a:lstStyle/>
                    <a:p>
                      <a:pPr algn="l" fontAlgn="b"/>
                      <a:r>
                        <a:rPr lang="en-US" sz="1200" u="none" strike="noStrike">
                          <a:effectLst/>
                        </a:rPr>
                        <a:t>Solver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156</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611804"/>
                  </a:ext>
                </a:extLst>
              </a:tr>
              <a:tr h="25171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149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876313"/>
                  </a:ext>
                </a:extLst>
              </a:tr>
              <a:tr h="25171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259850"/>
                  </a:ext>
                </a:extLst>
              </a:tr>
              <a:tr h="25171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088254"/>
                  </a:ext>
                </a:extLst>
              </a:tr>
              <a:tr h="25171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Wrong Nr of sol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842169"/>
                  </a:ext>
                </a:extLst>
              </a:tr>
              <a:tr h="25171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5321624"/>
                  </a:ext>
                </a:extLst>
              </a:tr>
              <a:tr h="252895">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939138"/>
                  </a:ext>
                </a:extLst>
              </a:tr>
              <a:tr h="25171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0454573"/>
                  </a:ext>
                </a:extLst>
              </a:tr>
              <a:tr h="25171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162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818240"/>
                  </a:ext>
                </a:extLst>
              </a:tr>
              <a:tr h="25171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142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8641568"/>
                  </a:ext>
                </a:extLst>
              </a:tr>
              <a:tr h="25171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143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3161819"/>
                  </a:ext>
                </a:extLst>
              </a:tr>
              <a:tr h="25171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157</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547431"/>
                  </a:ext>
                </a:extLst>
              </a:tr>
              <a:tr h="25171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164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500012"/>
                  </a:ext>
                </a:extLst>
              </a:tr>
              <a:tr h="25171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165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1539315"/>
                  </a:ext>
                </a:extLst>
              </a:tr>
              <a:tr h="274261">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168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060002"/>
                  </a:ext>
                </a:extLst>
              </a:tr>
              <a:tr h="25171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170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1540367"/>
                  </a:ext>
                </a:extLst>
              </a:tr>
            </a:tbl>
          </a:graphicData>
        </a:graphic>
      </p:graphicFrame>
      <p:sp>
        <p:nvSpPr>
          <p:cNvPr id="21" name="TextBox 20">
            <a:extLst>
              <a:ext uri="{FF2B5EF4-FFF2-40B4-BE49-F238E27FC236}">
                <a16:creationId xmlns:a16="http://schemas.microsoft.com/office/drawing/2014/main" id="{889CBE6E-3389-8233-01A8-A4941F67D0B9}"/>
              </a:ext>
            </a:extLst>
          </p:cNvPr>
          <p:cNvSpPr txBox="1"/>
          <p:nvPr/>
        </p:nvSpPr>
        <p:spPr>
          <a:xfrm>
            <a:off x="7812098" y="16845089"/>
            <a:ext cx="50142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1600" b="0" i="0" u="none" strike="noStrike" cap="none" spc="0" normalizeH="0" baseline="0" dirty="0">
                <a:ln>
                  <a:noFill/>
                </a:ln>
                <a:solidFill>
                  <a:srgbClr val="3C3C3B"/>
                </a:solidFill>
                <a:effectLst/>
                <a:uFillTx/>
                <a:latin typeface="Arial" panose="020B0604020202020204" pitchFamily="34" charset="0"/>
                <a:cs typeface="Arial" panose="020B0604020202020204" pitchFamily="34" charset="0"/>
                <a:sym typeface="Gill Sans Nova"/>
              </a:rPr>
              <a:t>[1]</a:t>
            </a:r>
            <a:endParaRPr kumimoji="0" lang="en-US" sz="1600" b="0" i="0" u="none" strike="noStrike" cap="none" spc="0" normalizeH="0" baseline="0" dirty="0">
              <a:ln>
                <a:noFill/>
              </a:ln>
              <a:solidFill>
                <a:srgbClr val="3C3C3B"/>
              </a:solidFill>
              <a:effectLst/>
              <a:uFillTx/>
              <a:latin typeface="Arial" panose="020B0604020202020204" pitchFamily="34" charset="0"/>
              <a:cs typeface="Arial" panose="020B0604020202020204" pitchFamily="34" charset="0"/>
              <a:sym typeface="Gill Sans Nova"/>
            </a:endParaRPr>
          </a:p>
        </p:txBody>
      </p:sp>
    </p:spTree>
    <p:extLst>
      <p:ext uri="{BB962C8B-B14F-4D97-AF65-F5344CB8AC3E}">
        <p14:creationId xmlns:p14="http://schemas.microsoft.com/office/powerpoint/2010/main" val="1995973802"/>
      </p:ext>
    </p:extLst>
  </p:cSld>
  <p:clrMapOvr>
    <a:masterClrMapping/>
  </p:clrMapOvr>
  <p:transition spd="med"/>
</p:sld>
</file>

<file path=ppt/theme/theme1.xml><?xml version="1.0" encoding="utf-8"?>
<a:theme xmlns:a="http://schemas.openxmlformats.org/drawingml/2006/main" name="VAIOP - Flanders AI Research Program">
  <a:themeElements>
    <a:clrScheme name="VAIOP - Flanders AI Research Program">
      <a:dk1>
        <a:srgbClr val="3C3C3B"/>
      </a:dk1>
      <a:lt1>
        <a:srgbClr val="FFFFFF"/>
      </a:lt1>
      <a:dk2>
        <a:srgbClr val="A7A7A7"/>
      </a:dk2>
      <a:lt2>
        <a:srgbClr val="535353"/>
      </a:lt2>
      <a:accent1>
        <a:srgbClr val="52BDC1"/>
      </a:accent1>
      <a:accent2>
        <a:srgbClr val="3A3A3A"/>
      </a:accent2>
      <a:accent3>
        <a:srgbClr val="3D98BD"/>
      </a:accent3>
      <a:accent4>
        <a:srgbClr val="C778AC"/>
      </a:accent4>
      <a:accent5>
        <a:srgbClr val="99BDE2"/>
      </a:accent5>
      <a:accent6>
        <a:srgbClr val="1582BE"/>
      </a:accent6>
      <a:hlink>
        <a:srgbClr val="0000FF"/>
      </a:hlink>
      <a:folHlink>
        <a:srgbClr val="FF00FF"/>
      </a:folHlink>
    </a:clrScheme>
    <a:fontScheme name="VAIOP - Flanders AI Research Program">
      <a:majorFont>
        <a:latin typeface="Helvetica"/>
        <a:ea typeface="Helvetica"/>
        <a:cs typeface="Helvetica"/>
      </a:majorFont>
      <a:minorFont>
        <a:latin typeface="Gill Sans MT"/>
        <a:ea typeface="Gill Sans MT"/>
        <a:cs typeface="Gill Sans MT"/>
      </a:minorFont>
    </a:fontScheme>
    <a:fmtScheme name="VAIOP - Flanders AI Research Progr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VAIOP - Flanders AI Research Program">
  <a:themeElements>
    <a:clrScheme name="VAIOP - Flanders AI Research Program">
      <a:dk1>
        <a:srgbClr val="000000"/>
      </a:dk1>
      <a:lt1>
        <a:srgbClr val="FFFFFF"/>
      </a:lt1>
      <a:dk2>
        <a:srgbClr val="A7A7A7"/>
      </a:dk2>
      <a:lt2>
        <a:srgbClr val="535353"/>
      </a:lt2>
      <a:accent1>
        <a:srgbClr val="52BDC1"/>
      </a:accent1>
      <a:accent2>
        <a:srgbClr val="3A3A3A"/>
      </a:accent2>
      <a:accent3>
        <a:srgbClr val="3D98BD"/>
      </a:accent3>
      <a:accent4>
        <a:srgbClr val="C778AC"/>
      </a:accent4>
      <a:accent5>
        <a:srgbClr val="99BDE2"/>
      </a:accent5>
      <a:accent6>
        <a:srgbClr val="1582BE"/>
      </a:accent6>
      <a:hlink>
        <a:srgbClr val="0000FF"/>
      </a:hlink>
      <a:folHlink>
        <a:srgbClr val="FF00FF"/>
      </a:folHlink>
    </a:clrScheme>
    <a:fontScheme name="VAIOP - Flanders AI Research Program">
      <a:majorFont>
        <a:latin typeface="Helvetica"/>
        <a:ea typeface="Helvetica"/>
        <a:cs typeface="Helvetica"/>
      </a:majorFont>
      <a:minorFont>
        <a:latin typeface="Gill Sans MT"/>
        <a:ea typeface="Gill Sans MT"/>
        <a:cs typeface="Gill Sans MT"/>
      </a:minorFont>
    </a:fontScheme>
    <a:fmtScheme name="VAIOP - Flanders AI Research Progr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643</TotalTime>
  <Words>1368</Words>
  <Application>Microsoft Office PowerPoint</Application>
  <PresentationFormat>Custom</PresentationFormat>
  <Paragraphs>251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 MT</vt:lpstr>
      <vt:lpstr>Gill Sans Nova</vt:lpstr>
      <vt:lpstr>VAIOP - Flanders AI Research Program</vt:lpstr>
      <vt:lpstr>Fuzz Testing of Constraint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dc:title>
  <dc:creator>ruben kindt</dc:creator>
  <cp:lastModifiedBy>ruben kindt</cp:lastModifiedBy>
  <cp:revision>52</cp:revision>
  <dcterms:modified xsi:type="dcterms:W3CDTF">2023-01-10T13:55:26Z</dcterms:modified>
</cp:coreProperties>
</file>