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0"/>
  </p:notesMasterIdLst>
  <p:handoutMasterIdLst>
    <p:handoutMasterId r:id="rId31"/>
  </p:handoutMasterIdLst>
  <p:sldIdLst>
    <p:sldId id="261" r:id="rId3"/>
    <p:sldId id="270" r:id="rId4"/>
    <p:sldId id="271" r:id="rId5"/>
    <p:sldId id="282" r:id="rId6"/>
    <p:sldId id="283" r:id="rId7"/>
    <p:sldId id="302" r:id="rId8"/>
    <p:sldId id="277" r:id="rId9"/>
    <p:sldId id="284" r:id="rId10"/>
    <p:sldId id="289" r:id="rId11"/>
    <p:sldId id="290" r:id="rId12"/>
    <p:sldId id="285" r:id="rId13"/>
    <p:sldId id="286" r:id="rId14"/>
    <p:sldId id="295" r:id="rId15"/>
    <p:sldId id="291" r:id="rId16"/>
    <p:sldId id="298" r:id="rId17"/>
    <p:sldId id="299" r:id="rId18"/>
    <p:sldId id="297" r:id="rId19"/>
    <p:sldId id="301" r:id="rId20"/>
    <p:sldId id="292" r:id="rId21"/>
    <p:sldId id="293" r:id="rId22"/>
    <p:sldId id="294" r:id="rId23"/>
    <p:sldId id="279" r:id="rId24"/>
    <p:sldId id="275" r:id="rId25"/>
    <p:sldId id="274" r:id="rId26"/>
    <p:sldId id="278" r:id="rId27"/>
    <p:sldId id="280" r:id="rId28"/>
    <p:sldId id="269" r:id="rId2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71703" autoAdjust="0"/>
  </p:normalViewPr>
  <p:slideViewPr>
    <p:cSldViewPr snapToGrid="0" snapToObjects="1">
      <p:cViewPr varScale="1">
        <p:scale>
          <a:sx n="80" d="100"/>
          <a:sy n="80" d="100"/>
        </p:scale>
        <p:origin x="2166"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code\reviewed\bugLi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450</c:v>
                </c:pt>
                <c:pt idx="16">
                  <c:v>489</c:v>
                </c:pt>
                <c:pt idx="17">
                  <c:v>532</c:v>
                </c:pt>
                <c:pt idx="18">
                  <c:v>557</c:v>
                </c:pt>
                <c:pt idx="19">
                  <c:v>610</c:v>
                </c:pt>
                <c:pt idx="20">
                  <c:v>645</c:v>
                </c:pt>
                <c:pt idx="21">
                  <c:v>657</c:v>
                </c:pt>
                <c:pt idx="22">
                  <c:v>657</c:v>
                </c:pt>
                <c:pt idx="23">
                  <c:v>657</c:v>
                </c:pt>
                <c:pt idx="24">
                  <c:v>657</c:v>
                </c:pt>
                <c:pt idx="25">
                  <c:v>657</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Type van</a:t>
            </a:r>
            <a:r>
              <a:rPr lang="en-US" baseline="0" dirty="0"/>
              <a:t> de</a:t>
            </a:r>
            <a:r>
              <a:rPr lang="en-US" dirty="0"/>
              <a:t> bug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Sheet3!$A$13:$A$15</c:f>
              <c:strCache>
                <c:ptCount val="3"/>
                <c:pt idx="0">
                  <c:v>crash</c:v>
                </c:pt>
                <c:pt idx="1">
                  <c:v>wrongly (un)satisfiable</c:v>
                </c:pt>
                <c:pt idx="2">
                  <c:v>Wrong nr of sol</c:v>
                </c:pt>
              </c:strCache>
            </c:strRef>
          </c:cat>
          <c:val>
            <c:numRef>
              <c:f>Sheet3!$B$13:$B$15</c:f>
              <c:numCache>
                <c:formatCode>General</c:formatCode>
                <c:ptCount val="3"/>
                <c:pt idx="0">
                  <c:v>13</c:v>
                </c:pt>
                <c:pt idx="1">
                  <c:v>5</c:v>
                </c:pt>
                <c:pt idx="2">
                  <c:v>1</c:v>
                </c:pt>
              </c:numCache>
            </c:numRef>
          </c:val>
          <c:extLst>
            <c:ext xmlns:c16="http://schemas.microsoft.com/office/drawing/2014/chart" uri="{C3380CC4-5D6E-409C-BE32-E72D297353CC}">
              <c16:uniqueId val="{00000000-DE88-4E5F-BC48-7C26CF2A3C03}"/>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Locatie</a:t>
            </a:r>
            <a:r>
              <a:rPr lang="en-US" dirty="0"/>
              <a:t> van de </a:t>
            </a:r>
            <a:r>
              <a:rPr lang="en-US" baseline="0" dirty="0"/>
              <a:t>bugs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95B0-4AC2-B2AC-324091AF7C80}"/>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Techniek per gevonden bug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1479-402C-975B-64DB424E4545}"/>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15-12-2022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15-12-2022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a:t>
            </a:r>
            <a:r>
              <a:rPr lang="nl-BE" noProof="0" dirty="0" err="1"/>
              <a:t>differentieell</a:t>
            </a:r>
            <a:r>
              <a:rPr lang="nl-BE" noProof="0" dirty="0"/>
              <a:t>- en </a:t>
            </a:r>
            <a:r>
              <a:rPr lang="nl-BE" noProof="0" dirty="0" err="1"/>
              <a:t>Metamorphisch</a:t>
            </a:r>
            <a:r>
              <a:rPr lang="nl-BE" noProof="0" dirty="0"/>
              <a:t> op CPMpy ga toepassen</a:t>
            </a:r>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348380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metamorphic</a:t>
            </a:r>
            <a:r>
              <a:rPr lang="nl-BE" dirty="0"/>
              <a:t> testen onze tweede techniek werkt analoog aan CTORM, maar hier zijn we niet beperkt tot wat STORM had </a:t>
            </a:r>
            <a:r>
              <a:rPr lang="nl-BE" dirty="0" err="1"/>
              <a:t>geïmplmenteerd</a:t>
            </a:r>
            <a:r>
              <a:rPr lang="nl-BE" dirty="0"/>
              <a:t> qua wijzigingen aan de </a:t>
            </a:r>
            <a:r>
              <a:rPr lang="nl-BE" dirty="0" err="1"/>
              <a:t>seeds</a:t>
            </a:r>
            <a:r>
              <a:rPr lang="nl-BE" dirty="0"/>
              <a:t> en hebben we er zelf verzonnen</a:t>
            </a:r>
          </a:p>
          <a:p>
            <a:endParaRPr lang="nl-BE" dirty="0"/>
          </a:p>
          <a:p>
            <a:r>
              <a:rPr lang="nl-BE" dirty="0"/>
              <a:t>30 relaties, allemaal lijken ze nutteloos maar door er een aantal op een rij toe te passen bekomen we complexe samenstellingen</a:t>
            </a:r>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355188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Bij onze laatste gebruikte techniek gebruiken we iets vrij simpel, we hebben </a:t>
            </a:r>
            <a:r>
              <a:rPr lang="nl-BE" dirty="0" err="1"/>
              <a:t>seeds</a:t>
            </a:r>
            <a:r>
              <a:rPr lang="nl-BE" dirty="0"/>
              <a:t> die we kunnen gebruiken om te testen ook hebben we meerdere </a:t>
            </a:r>
            <a:r>
              <a:rPr lang="nl-BE" dirty="0" err="1"/>
              <a:t>solvers</a:t>
            </a:r>
            <a:r>
              <a:rPr lang="nl-BE" dirty="0"/>
              <a:t> die we kunnen vergelijken</a:t>
            </a:r>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3 kijken naar de verschillen tussen de gebruikte technieken: </a:t>
            </a:r>
          </a:p>
          <a:p>
            <a:endParaRPr lang="nl-BE" dirty="0"/>
          </a:p>
          <a:p>
            <a:r>
              <a:rPr lang="nl-BE" dirty="0"/>
              <a:t>En de laatste 2 onderzoeksvragen gaan meer richting de classificatie van de bugs: hoe erg zijn ze en wat zijn de oorzaken</a:t>
            </a:r>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Door een fout in onze techniek 2 (de </a:t>
            </a:r>
            <a:r>
              <a:rPr lang="nl-BE" dirty="0" err="1"/>
              <a:t>matamprphische</a:t>
            </a:r>
            <a:r>
              <a:rPr lang="nl-BE" dirty="0"/>
              <a:t> tester) is er een ‘+’ in geslopen</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3430902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3357395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denk dat iedereen in de zaal CPMpy wel kent dus die uitleg ga ik achterwegen laten anders laat iets weten.</a:t>
            </a:r>
          </a:p>
          <a:p>
            <a:r>
              <a:rPr lang="nl-BE" sz="100" b="0" dirty="0"/>
              <a:t>Skip </a:t>
            </a:r>
            <a:r>
              <a:rPr lang="nl-BE" sz="100" b="0" dirty="0" err="1"/>
              <a:t>cpmpy</a:t>
            </a:r>
            <a:r>
              <a:rPr lang="nl-BE" sz="100" b="0" dirty="0"/>
              <a:t> uitleg: CPMpy is een modeleer en programmeertaal voor het oplossen van wiskundige en logische beperkingen met ondersteuning voor python en gebaseerd op </a:t>
            </a:r>
            <a:r>
              <a:rPr lang="nl-BE" sz="100" b="0" dirty="0" err="1"/>
              <a:t>numpy</a:t>
            </a:r>
            <a:r>
              <a:rPr lang="nl-BE" sz="100" b="0" dirty="0"/>
              <a:t>, </a:t>
            </a:r>
            <a:endParaRPr lang="nl-BE" sz="800" b="0" dirty="0"/>
          </a:p>
          <a:p>
            <a:endParaRPr lang="nl-BE" sz="700"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1460235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1906672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228470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3673559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3289177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vier hebben de focus rond de technieken met de eerste drie de verschillen tussen de gebruikte technieken en de vierde dieper kijken welke operatie bugs heeft ontdekt</a:t>
            </a:r>
          </a:p>
          <a:p>
            <a:r>
              <a:rPr lang="nl-BE" dirty="0"/>
              <a:t>De vijfde gaat vanuit een andere hoek kijken </a:t>
            </a:r>
            <a:r>
              <a:rPr lang="nl-BE" b="1" dirty="0"/>
              <a:t>waar</a:t>
            </a:r>
            <a:r>
              <a:rPr lang="nl-BE" dirty="0"/>
              <a:t> we bugs hebben gevonden </a:t>
            </a:r>
            <a:r>
              <a:rPr lang="nl-BE" dirty="0" err="1"/>
              <a:t>ipv</a:t>
            </a:r>
            <a:r>
              <a:rPr lang="nl-BE" dirty="0"/>
              <a:t> hoe</a:t>
            </a:r>
          </a:p>
          <a:p>
            <a:endParaRPr lang="nl-BE" dirty="0"/>
          </a:p>
          <a:p>
            <a:r>
              <a:rPr lang="nl-BE" dirty="0"/>
              <a:t>En de laatste 3 onderzoeksvragen gaan meer richting de classificatie van de bugs: hoe erg zijn ze, wat zijn de oorzaken, welke type van bug is het?</a:t>
            </a:r>
          </a:p>
          <a:p>
            <a:endParaRPr lang="nl-BE" dirty="0"/>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154302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3482417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a:t>
            </a:r>
            <a:r>
              <a:rPr lang="nl-BE" noProof="0" dirty="0" err="1"/>
              <a:t>Metamorphic</a:t>
            </a:r>
            <a:r>
              <a:rPr lang="nl-BE" noProof="0" dirty="0"/>
              <a:t> </a:t>
            </a:r>
            <a:r>
              <a:rPr lang="nl-BE" noProof="0" dirty="0" err="1"/>
              <a:t>testing</a:t>
            </a:r>
            <a:r>
              <a:rPr lang="nl-BE" noProof="0" dirty="0"/>
              <a:t>/</a:t>
            </a:r>
            <a:r>
              <a:rPr lang="nl-BE" noProof="0" dirty="0" err="1"/>
              <a:t>Ying</a:t>
            </a:r>
            <a:r>
              <a:rPr lang="nl-BE" noProof="0" dirty="0"/>
              <a:t> Yang (specifiek </a:t>
            </a:r>
            <a:r>
              <a:rPr lang="nl-BE" noProof="0" dirty="0" err="1"/>
              <a:t>constraints</a:t>
            </a:r>
            <a:r>
              <a:rPr lang="nl-BE" noProof="0" dirty="0"/>
              <a:t> bouwen in vreemde vormen die mogelijks kunnen breken)</a:t>
            </a:r>
          </a:p>
          <a:p>
            <a:r>
              <a:rPr lang="nl-BE" noProof="0" dirty="0"/>
              <a:t>Graag zou ik daar ook een tool schrijven dat duplicaten crashes er uit filtert samen met een minimalisering van de fouten, zodat de bug beter zichtbaar wordt </a:t>
            </a:r>
            <a:r>
              <a:rPr lang="nl-BE" noProof="0" dirty="0" err="1"/>
              <a:t>ipv</a:t>
            </a:r>
            <a:r>
              <a:rPr lang="nl-BE" noProof="0" dirty="0"/>
              <a:t> verstopt in een 10kbyte bestand</a:t>
            </a:r>
          </a:p>
          <a:p>
            <a:r>
              <a:rPr lang="nl-BE" noProof="0" dirty="0"/>
              <a:t>Verwerken = vooral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3270909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Wij gaan in dit type programmeertaal automatisch naar bugs zoeken, maar waarom juist?</a:t>
            </a:r>
          </a:p>
          <a:p>
            <a:endParaRPr lang="nl-BE" dirty="0"/>
          </a:p>
          <a:p>
            <a:r>
              <a:rPr lang="nl-BE" dirty="0"/>
              <a:t>Wel bugs zijn nooit gewenst </a:t>
            </a:r>
          </a:p>
          <a:p>
            <a:endParaRPr lang="nl-BE"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a:t>
            </a:r>
          </a:p>
          <a:p>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2102140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15/12/2022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15/12/2022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15/12/2022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15/12/2022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15/12/2022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15/12/2022</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15/12/2022</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15/12/2022</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15/12/2022</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15/12/2022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15/12/2022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15/12/2022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6553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50200"/>
            <a:ext cx="647821" cy="245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50"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898054" y="3751204"/>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6" y="2398391"/>
            <a:ext cx="1236773" cy="1209219"/>
          </a:xfrm>
          <a:prstGeom prst="rect">
            <a:avLst/>
          </a:prstGeom>
        </p:spPr>
      </p:pic>
      <p:cxnSp>
        <p:nvCxnSpPr>
          <p:cNvPr id="12" name="Straight Arrow Connector 11">
            <a:extLst>
              <a:ext uri="{FF2B5EF4-FFF2-40B4-BE49-F238E27FC236}">
                <a16:creationId xmlns:a16="http://schemas.microsoft.com/office/drawing/2014/main" id="{2353B725-27B4-49A1-BC72-B905F112C4BC}"/>
              </a:ext>
            </a:extLst>
          </p:cNvPr>
          <p:cNvCxnSpPr>
            <a:cxnSpLocks/>
            <a:stCxn id="15" idx="3"/>
            <a:endCxn id="7" idx="1"/>
          </p:cNvCxnSpPr>
          <p:nvPr/>
        </p:nvCxnSpPr>
        <p:spPr>
          <a:xfrm>
            <a:off x="9493669" y="44747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033D2B-8EF6-382D-FC76-EE35E6FB134A}"/>
              </a:ext>
            </a:extLst>
          </p:cNvPr>
          <p:cNvCxnSpPr>
            <a:cxnSpLocks/>
          </p:cNvCxnSpPr>
          <p:nvPr/>
        </p:nvCxnSpPr>
        <p:spPr>
          <a:xfrm flipH="1">
            <a:off x="9493668" y="483837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err="1"/>
              <a:t>Metaporphic</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Analoog aan CTROM</a:t>
            </a:r>
          </a:p>
          <a:p>
            <a:endParaRPr lang="nl-BE" dirty="0"/>
          </a:p>
          <a:p>
            <a:r>
              <a:rPr lang="nl-BE" dirty="0"/>
              <a:t>Enkele </a:t>
            </a:r>
            <a:r>
              <a:rPr lang="nl-BE" dirty="0" err="1"/>
              <a:t>metaporphic</a:t>
            </a:r>
            <a:r>
              <a:rPr lang="nl-BE" dirty="0"/>
              <a:t> relations</a:t>
            </a:r>
          </a:p>
          <a:p>
            <a:pPr lvl="1"/>
            <a:r>
              <a:rPr lang="nl-BE" dirty="0"/>
              <a:t>alldifferent([var1, var2, var3]) -&gt; [var1 != var2, var2 != var3, var3!=var1]</a:t>
            </a:r>
          </a:p>
          <a:p>
            <a:pPr lvl="1"/>
            <a:r>
              <a:rPr lang="nl-BE" dirty="0"/>
              <a:t>(boolean) constraint == 1</a:t>
            </a:r>
          </a:p>
          <a:p>
            <a:pPr lvl="1"/>
            <a:r>
              <a:rPr lang="nl-BE" dirty="0"/>
              <a:t>(boolean) constraint </a:t>
            </a:r>
            <a:r>
              <a:rPr lang="nl-BE" dirty="0" err="1"/>
              <a:t>and</a:t>
            </a:r>
            <a:r>
              <a:rPr lang="nl-BE" dirty="0"/>
              <a:t> True</a:t>
            </a:r>
          </a:p>
          <a:p>
            <a:pPr lvl="1"/>
            <a:r>
              <a:rPr lang="nl-BE" dirty="0" err="1"/>
              <a:t>Something</a:t>
            </a:r>
            <a:r>
              <a:rPr lang="nl-BE" dirty="0"/>
              <a:t> &lt;= </a:t>
            </a:r>
            <a:r>
              <a:rPr lang="nl-BE" dirty="0" err="1"/>
              <a:t>SomethingElse</a:t>
            </a:r>
            <a:r>
              <a:rPr lang="nl-BE" dirty="0"/>
              <a:t> -&gt; </a:t>
            </a:r>
            <a:r>
              <a:rPr lang="nl-BE" dirty="0" err="1"/>
              <a:t>Something</a:t>
            </a:r>
            <a:r>
              <a:rPr lang="nl-BE" dirty="0"/>
              <a:t> &lt; (</a:t>
            </a:r>
            <a:r>
              <a:rPr lang="nl-BE" dirty="0" err="1"/>
              <a:t>SomethingElse</a:t>
            </a:r>
            <a:r>
              <a:rPr lang="nl-BE" dirty="0"/>
              <a:t> + 1)</a:t>
            </a:r>
          </a:p>
          <a:p>
            <a:pPr lvl="1"/>
            <a:r>
              <a:rPr lang="nl-BE" dirty="0"/>
              <a:t>…</a:t>
            </a:r>
          </a:p>
        </p:txBody>
      </p:sp>
    </p:spTree>
    <p:extLst>
      <p:ext uri="{BB962C8B-B14F-4D97-AF65-F5344CB8AC3E}">
        <p14:creationId xmlns:p14="http://schemas.microsoft.com/office/powerpoint/2010/main" val="176755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err="1"/>
              <a:t>Differential</a:t>
            </a:r>
            <a:r>
              <a:rPr lang="nl-BE" dirty="0"/>
              <a:t> </a:t>
            </a:r>
            <a:r>
              <a:rPr lang="nl-BE" dirty="0" err="1"/>
              <a:t>testing</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57017"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stCxn id="9" idx="3"/>
            <a:endCxn id="6" idx="1"/>
          </p:cNvCxnSpPr>
          <p:nvPr/>
        </p:nvCxnSpPr>
        <p:spPr>
          <a:xfrm flipV="1">
            <a:off x="4984375" y="4638904"/>
            <a:ext cx="672642" cy="823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169C00-F0A5-0F8B-B408-FF19D4E7023A}"/>
              </a:ext>
            </a:extLst>
          </p:cNvPr>
          <p:cNvCxnSpPr>
            <a:cxnSpLocks/>
          </p:cNvCxnSpPr>
          <p:nvPr/>
        </p:nvCxnSpPr>
        <p:spPr>
          <a:xfrm>
            <a:off x="7341354" y="3903738"/>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a:endCxn id="15" idx="1"/>
          </p:cNvCxnSpPr>
          <p:nvPr/>
        </p:nvCxnSpPr>
        <p:spPr>
          <a:xfrm>
            <a:off x="9493668" y="390373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B2BE6E-A72A-F3DC-3F5D-F54210D3BA20}"/>
              </a:ext>
            </a:extLst>
          </p:cNvPr>
          <p:cNvCxnSpPr>
            <a:cxnSpLocks/>
          </p:cNvCxnSpPr>
          <p:nvPr/>
        </p:nvCxnSpPr>
        <p:spPr>
          <a:xfrm flipH="1">
            <a:off x="9493667" y="426736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A5F8B5-0635-F6BC-A544-CE1043B635C6}"/>
              </a:ext>
            </a:extLst>
          </p:cNvPr>
          <p:cNvCxnSpPr>
            <a:cxnSpLocks/>
          </p:cNvCxnSpPr>
          <p:nvPr/>
        </p:nvCxnSpPr>
        <p:spPr>
          <a:xfrm flipH="1">
            <a:off x="7341354" y="427478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844139" y="314900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21" name="Straight Arrow Connector 20">
            <a:extLst>
              <a:ext uri="{FF2B5EF4-FFF2-40B4-BE49-F238E27FC236}">
                <a16:creationId xmlns:a16="http://schemas.microsoft.com/office/drawing/2014/main" id="{BE1D1338-ECC6-2948-D1A3-60E4E4896BA8}"/>
              </a:ext>
            </a:extLst>
          </p:cNvPr>
          <p:cNvCxnSpPr>
            <a:cxnSpLocks/>
          </p:cNvCxnSpPr>
          <p:nvPr/>
        </p:nvCxnSpPr>
        <p:spPr>
          <a:xfrm>
            <a:off x="7376163" y="5377794"/>
            <a:ext cx="467976"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AD2C295-F709-5C6B-9547-D0A23641D462}"/>
              </a:ext>
            </a:extLst>
          </p:cNvPr>
          <p:cNvSpPr/>
          <p:nvPr/>
        </p:nvSpPr>
        <p:spPr>
          <a:xfrm>
            <a:off x="9932862" y="4654258"/>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3" name="Straight Arrow Connector 22">
            <a:extLst>
              <a:ext uri="{FF2B5EF4-FFF2-40B4-BE49-F238E27FC236}">
                <a16:creationId xmlns:a16="http://schemas.microsoft.com/office/drawing/2014/main" id="{90BCDC87-9446-67FC-F751-199FAB9447C4}"/>
              </a:ext>
            </a:extLst>
          </p:cNvPr>
          <p:cNvCxnSpPr>
            <a:cxnSpLocks/>
            <a:endCxn id="22" idx="1"/>
          </p:cNvCxnSpPr>
          <p:nvPr/>
        </p:nvCxnSpPr>
        <p:spPr>
          <a:xfrm>
            <a:off x="9528477" y="537779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FB2291-80D6-3BA2-DEC4-1A2D67F86AAE}"/>
              </a:ext>
            </a:extLst>
          </p:cNvPr>
          <p:cNvCxnSpPr>
            <a:cxnSpLocks/>
          </p:cNvCxnSpPr>
          <p:nvPr/>
        </p:nvCxnSpPr>
        <p:spPr>
          <a:xfrm flipH="1">
            <a:off x="9528476" y="574142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E883AF-9CEC-1CBF-747A-D9BFB276EC6D}"/>
              </a:ext>
            </a:extLst>
          </p:cNvPr>
          <p:cNvCxnSpPr>
            <a:cxnSpLocks/>
          </p:cNvCxnSpPr>
          <p:nvPr/>
        </p:nvCxnSpPr>
        <p:spPr>
          <a:xfrm flipH="1">
            <a:off x="7376163" y="57488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deobfuscating (MUS) + </a:t>
            </a:r>
            <a:r>
              <a:rPr lang="nl-BE" dirty="0" err="1"/>
              <a:t>deduplication</a:t>
            </a:r>
            <a:r>
              <a:rPr lang="nl-BE" dirty="0"/>
              <a:t> -&gt; filteren</a:t>
            </a:r>
          </a:p>
          <a:p>
            <a:pPr marL="0" indent="0">
              <a:buNone/>
            </a:pPr>
            <a:endParaRPr lang="nl-BE" dirty="0"/>
          </a:p>
        </p:txBody>
      </p:sp>
    </p:spTree>
    <p:extLst>
      <p:ext uri="{BB962C8B-B14F-4D97-AF65-F5344CB8AC3E}">
        <p14:creationId xmlns:p14="http://schemas.microsoft.com/office/powerpoint/2010/main" val="207444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pic>
        <p:nvPicPr>
          <p:cNvPr id="10" name="Picture 9">
            <a:extLst>
              <a:ext uri="{FF2B5EF4-FFF2-40B4-BE49-F238E27FC236}">
                <a16:creationId xmlns:a16="http://schemas.microsoft.com/office/drawing/2014/main" id="{63B55765-828C-17F6-6B85-9699FE8667CD}"/>
              </a:ext>
            </a:extLst>
          </p:cNvPr>
          <p:cNvPicPr>
            <a:picLocks noChangeAspect="1"/>
          </p:cNvPicPr>
          <p:nvPr/>
        </p:nvPicPr>
        <p:blipFill rotWithShape="1">
          <a:blip r:embed="rId3"/>
          <a:srcRect t="753" b="4704"/>
          <a:stretch/>
        </p:blipFill>
        <p:spPr>
          <a:xfrm>
            <a:off x="574800" y="1147950"/>
            <a:ext cx="6350615" cy="4922650"/>
          </a:xfrm>
          <a:prstGeom prst="rect">
            <a:avLst/>
          </a:prstGeom>
        </p:spPr>
      </p:pic>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A9DB966-AAC1-EF34-5732-7AECCB620513}"/>
              </a:ext>
            </a:extLst>
          </p:cNvPr>
          <p:cNvPicPr>
            <a:picLocks noChangeAspect="1"/>
          </p:cNvPicPr>
          <p:nvPr/>
        </p:nvPicPr>
        <p:blipFill rotWithShape="1">
          <a:blip r:embed="rId3"/>
          <a:srcRect l="662" t="1939" b="5464"/>
          <a:stretch/>
        </p:blipFill>
        <p:spPr>
          <a:xfrm>
            <a:off x="623888" y="1247776"/>
            <a:ext cx="7184607" cy="3303250"/>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7534776" y="2216367"/>
            <a:ext cx="3492023" cy="1477328"/>
          </a:xfrm>
          <a:prstGeom prst="rect">
            <a:avLst/>
          </a:prstGeom>
          <a:noFill/>
        </p:spPr>
        <p:txBody>
          <a:bodyPr wrap="square">
            <a:spAutoFit/>
          </a:bodyPr>
          <a:lstStyle/>
          <a:p>
            <a:r>
              <a:rPr lang="en-US" dirty="0"/>
              <a:t>% Generated by CPMpy</a:t>
            </a:r>
          </a:p>
          <a:p>
            <a:r>
              <a:rPr lang="en-US" dirty="0"/>
              <a:t>include "globals.mzn";</a:t>
            </a:r>
          </a:p>
          <a:p>
            <a:endParaRPr lang="en-US" dirty="0"/>
          </a:p>
          <a:p>
            <a:r>
              <a:rPr lang="en-US" dirty="0"/>
              <a:t>var 3..6: +int;</a:t>
            </a:r>
          </a:p>
          <a:p>
            <a:r>
              <a:rPr lang="en-US" dirty="0"/>
              <a:t>constraint (+int) &gt; 4;</a:t>
            </a:r>
          </a:p>
        </p:txBody>
      </p:sp>
      <p:sp>
        <p:nvSpPr>
          <p:cNvPr id="14" name="TextBox 13">
            <a:extLst>
              <a:ext uri="{FF2B5EF4-FFF2-40B4-BE49-F238E27FC236}">
                <a16:creationId xmlns:a16="http://schemas.microsoft.com/office/drawing/2014/main" id="{FD1A658B-8D78-03FC-AE7A-1A592B590D1E}"/>
              </a:ext>
            </a:extLst>
          </p:cNvPr>
          <p:cNvSpPr txBox="1"/>
          <p:nvPr/>
        </p:nvSpPr>
        <p:spPr>
          <a:xfrm>
            <a:off x="7534776" y="4551026"/>
            <a:ext cx="6093994" cy="1200329"/>
          </a:xfrm>
          <a:prstGeom prst="rect">
            <a:avLst/>
          </a:prstGeom>
          <a:noFill/>
        </p:spPr>
        <p:txBody>
          <a:bodyPr wrap="square">
            <a:spAutoFit/>
          </a:bodyPr>
          <a:lstStyle/>
          <a:p>
            <a:r>
              <a:rPr lang="en-US" dirty="0"/>
              <a:t>Variables:</a:t>
            </a:r>
          </a:p>
          <a:p>
            <a:r>
              <a:rPr lang="en-US" dirty="0"/>
              <a:t>    +int: 3..6</a:t>
            </a:r>
          </a:p>
          <a:p>
            <a:r>
              <a:rPr lang="en-US" dirty="0"/>
              <a:t>Constraints:</a:t>
            </a:r>
          </a:p>
          <a:p>
            <a:r>
              <a:rPr lang="en-US" dirty="0"/>
              <a:t>    +int &gt; 4</a:t>
            </a:r>
          </a:p>
        </p:txBody>
      </p:sp>
    </p:spTree>
    <p:extLst>
      <p:ext uri="{BB962C8B-B14F-4D97-AF65-F5344CB8AC3E}">
        <p14:creationId xmlns:p14="http://schemas.microsoft.com/office/powerpoint/2010/main" val="31950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7" name="Table 6">
            <a:extLst>
              <a:ext uri="{FF2B5EF4-FFF2-40B4-BE49-F238E27FC236}">
                <a16:creationId xmlns:a16="http://schemas.microsoft.com/office/drawing/2014/main" id="{752DB6DF-0C2B-2151-5135-025FBFE836CD}"/>
              </a:ext>
            </a:extLst>
          </p:cNvPr>
          <p:cNvGraphicFramePr>
            <a:graphicFrameLocks noGrp="1"/>
          </p:cNvGraphicFramePr>
          <p:nvPr>
            <p:extLst>
              <p:ext uri="{D42A27DB-BD31-4B8C-83A1-F6EECF244321}">
                <p14:modId xmlns:p14="http://schemas.microsoft.com/office/powerpoint/2010/main" val="736302584"/>
              </p:ext>
            </p:extLst>
          </p:nvPr>
        </p:nvGraphicFramePr>
        <p:xfrm>
          <a:off x="462869" y="1136319"/>
          <a:ext cx="11255889" cy="4903535"/>
        </p:xfrm>
        <a:graphic>
          <a:graphicData uri="http://schemas.openxmlformats.org/drawingml/2006/table">
            <a:tbl>
              <a:tblPr>
                <a:tableStyleId>{5C22544A-7EE6-4342-B048-85BDC9FD1C3A}</a:tableStyleId>
              </a:tblPr>
              <a:tblGrid>
                <a:gridCol w="1187911">
                  <a:extLst>
                    <a:ext uri="{9D8B030D-6E8A-4147-A177-3AD203B41FA5}">
                      <a16:colId xmlns:a16="http://schemas.microsoft.com/office/drawing/2014/main" val="2362938252"/>
                    </a:ext>
                  </a:extLst>
                </a:gridCol>
                <a:gridCol w="661099">
                  <a:extLst>
                    <a:ext uri="{9D8B030D-6E8A-4147-A177-3AD203B41FA5}">
                      <a16:colId xmlns:a16="http://schemas.microsoft.com/office/drawing/2014/main" val="1355240225"/>
                    </a:ext>
                  </a:extLst>
                </a:gridCol>
                <a:gridCol w="1253332">
                  <a:extLst>
                    <a:ext uri="{9D8B030D-6E8A-4147-A177-3AD203B41FA5}">
                      <a16:colId xmlns:a16="http://schemas.microsoft.com/office/drawing/2014/main" val="3148947654"/>
                    </a:ext>
                  </a:extLst>
                </a:gridCol>
                <a:gridCol w="444176">
                  <a:extLst>
                    <a:ext uri="{9D8B030D-6E8A-4147-A177-3AD203B41FA5}">
                      <a16:colId xmlns:a16="http://schemas.microsoft.com/office/drawing/2014/main" val="1537641168"/>
                    </a:ext>
                  </a:extLst>
                </a:gridCol>
                <a:gridCol w="303004">
                  <a:extLst>
                    <a:ext uri="{9D8B030D-6E8A-4147-A177-3AD203B41FA5}">
                      <a16:colId xmlns:a16="http://schemas.microsoft.com/office/drawing/2014/main" val="231492220"/>
                    </a:ext>
                  </a:extLst>
                </a:gridCol>
                <a:gridCol w="402857">
                  <a:extLst>
                    <a:ext uri="{9D8B030D-6E8A-4147-A177-3AD203B41FA5}">
                      <a16:colId xmlns:a16="http://schemas.microsoft.com/office/drawing/2014/main" val="4281030008"/>
                    </a:ext>
                  </a:extLst>
                </a:gridCol>
                <a:gridCol w="526813">
                  <a:extLst>
                    <a:ext uri="{9D8B030D-6E8A-4147-A177-3AD203B41FA5}">
                      <a16:colId xmlns:a16="http://schemas.microsoft.com/office/drawing/2014/main" val="2609155680"/>
                    </a:ext>
                  </a:extLst>
                </a:gridCol>
                <a:gridCol w="485493">
                  <a:extLst>
                    <a:ext uri="{9D8B030D-6E8A-4147-A177-3AD203B41FA5}">
                      <a16:colId xmlns:a16="http://schemas.microsoft.com/office/drawing/2014/main" val="4020609284"/>
                    </a:ext>
                  </a:extLst>
                </a:gridCol>
                <a:gridCol w="1156921">
                  <a:extLst>
                    <a:ext uri="{9D8B030D-6E8A-4147-A177-3AD203B41FA5}">
                      <a16:colId xmlns:a16="http://schemas.microsoft.com/office/drawing/2014/main" val="1069849094"/>
                    </a:ext>
                  </a:extLst>
                </a:gridCol>
                <a:gridCol w="1115603">
                  <a:extLst>
                    <a:ext uri="{9D8B030D-6E8A-4147-A177-3AD203B41FA5}">
                      <a16:colId xmlns:a16="http://schemas.microsoft.com/office/drawing/2014/main" val="3131031331"/>
                    </a:ext>
                  </a:extLst>
                </a:gridCol>
                <a:gridCol w="1074284">
                  <a:extLst>
                    <a:ext uri="{9D8B030D-6E8A-4147-A177-3AD203B41FA5}">
                      <a16:colId xmlns:a16="http://schemas.microsoft.com/office/drawing/2014/main" val="3381607196"/>
                    </a:ext>
                  </a:extLst>
                </a:gridCol>
                <a:gridCol w="661099">
                  <a:extLst>
                    <a:ext uri="{9D8B030D-6E8A-4147-A177-3AD203B41FA5}">
                      <a16:colId xmlns:a16="http://schemas.microsoft.com/office/drawing/2014/main" val="241971305"/>
                    </a:ext>
                  </a:extLst>
                </a:gridCol>
                <a:gridCol w="661099">
                  <a:extLst>
                    <a:ext uri="{9D8B030D-6E8A-4147-A177-3AD203B41FA5}">
                      <a16:colId xmlns:a16="http://schemas.microsoft.com/office/drawing/2014/main" val="2363051744"/>
                    </a:ext>
                  </a:extLst>
                </a:gridCol>
                <a:gridCol w="661099">
                  <a:extLst>
                    <a:ext uri="{9D8B030D-6E8A-4147-A177-3AD203B41FA5}">
                      <a16:colId xmlns:a16="http://schemas.microsoft.com/office/drawing/2014/main" val="2703440533"/>
                    </a:ext>
                  </a:extLst>
                </a:gridCol>
                <a:gridCol w="661099">
                  <a:extLst>
                    <a:ext uri="{9D8B030D-6E8A-4147-A177-3AD203B41FA5}">
                      <a16:colId xmlns:a16="http://schemas.microsoft.com/office/drawing/2014/main" val="599346192"/>
                    </a:ext>
                  </a:extLst>
                </a:gridCol>
              </a:tblGrid>
              <a:tr h="557330">
                <a:tc>
                  <a:txBody>
                    <a:bodyPr/>
                    <a:lstStyle/>
                    <a:p>
                      <a:pPr algn="l" fontAlgn="b"/>
                      <a:r>
                        <a:rPr lang="en-US" sz="1100" u="none" strike="noStrike" dirty="0">
                          <a:effectLst/>
                        </a:rPr>
                        <a:t>Model, Transformation, Solver</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a:effectLst/>
                        </a:rPr>
                        <a:t>bug nr</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GB" sz="1100" u="none" strike="noStrike" dirty="0">
                          <a:effectLst/>
                        </a:rPr>
                        <a:t>crash or wrongly (un)sat</a:t>
                      </a:r>
                      <a:endParaRPr lang="en-GB"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a:effectLst/>
                        </a:rPr>
                        <a:t>meta</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a:effectLst/>
                        </a:rPr>
                        <a:t>ortools</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a:effectLst/>
                        </a:rPr>
                        <a:t>gurobi</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err="1">
                          <a:effectLst/>
                        </a:rPr>
                        <a:t>minizinc:chuffed</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err="1">
                          <a:effectLst/>
                        </a:rPr>
                        <a:t>minizinc:ortools</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err="1">
                          <a:effectLst/>
                        </a:rPr>
                        <a:t>minizinc:gurobi</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err="1">
                          <a:effectLst/>
                        </a:rPr>
                        <a:t>pysats</a:t>
                      </a:r>
                      <a:endParaRPr lang="en-US" sz="1100" b="0" i="0" u="none" strike="noStrike" dirty="0">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dirty="0">
                          <a:effectLst/>
                        </a:rPr>
                        <a:t>other </a:t>
                      </a:r>
                      <a:r>
                        <a:rPr lang="en-US" sz="1100" u="none" strike="noStrike" dirty="0" err="1">
                          <a:effectLst/>
                        </a:rPr>
                        <a:t>minizincs</a:t>
                      </a:r>
                      <a:endParaRPr lang="en-US" sz="1100" b="0" i="0" u="none" strike="noStrike" dirty="0">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3617779966"/>
                  </a:ext>
                </a:extLst>
              </a:tr>
              <a:tr h="200822">
                <a:tc>
                  <a:txBody>
                    <a:bodyPr/>
                    <a:lstStyle/>
                    <a:p>
                      <a:pPr algn="l" fontAlgn="b"/>
                      <a:r>
                        <a:rPr lang="en-US" sz="1100" u="none" strike="noStrike">
                          <a:effectLst/>
                        </a:rPr>
                        <a:t>Model</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145</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a:effectLst/>
                        </a:rPr>
                        <a:t>nosolver</a:t>
                      </a:r>
                      <a:endParaRPr lang="en-US"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2899706519"/>
                  </a:ext>
                </a:extLst>
              </a:tr>
              <a:tr h="200822">
                <a:tc>
                  <a:txBody>
                    <a:bodyPr/>
                    <a:lstStyle/>
                    <a:p>
                      <a:pPr algn="l" fontAlgn="b"/>
                      <a:r>
                        <a:rPr lang="en-US" sz="1100" u="none" strike="noStrike">
                          <a:effectLst/>
                        </a:rPr>
                        <a:t>Model</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158</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UNSATISFIABLE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a:effectLst/>
                        </a:rPr>
                        <a:t>nosolver</a:t>
                      </a:r>
                      <a:endParaRPr lang="en-US"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4038622844"/>
                  </a:ext>
                </a:extLst>
              </a:tr>
              <a:tr h="200822">
                <a:tc>
                  <a:txBody>
                    <a:bodyPr/>
                    <a:lstStyle/>
                    <a:p>
                      <a:pPr algn="l" fontAlgn="b"/>
                      <a:r>
                        <a:rPr lang="en-US" sz="1100" u="none" strike="noStrike">
                          <a:effectLst/>
                        </a:rPr>
                        <a:t>Model</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161</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UNSATISFIABLE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a:effectLst/>
                        </a:rPr>
                        <a:t>nosolver</a:t>
                      </a:r>
                      <a:endParaRPr lang="en-US"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709484161"/>
                  </a:ext>
                </a:extLst>
              </a:tr>
              <a:tr h="557330">
                <a:tc>
                  <a:txBody>
                    <a:bodyPr/>
                    <a:lstStyle/>
                    <a:p>
                      <a:pPr algn="l" fontAlgn="b"/>
                      <a:r>
                        <a:rPr lang="en-US" sz="1100" u="none" strike="noStrike">
                          <a:effectLst/>
                        </a:rPr>
                        <a:t>Solver</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156</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gridSpan="3">
                  <a:txBody>
                    <a:bodyPr/>
                    <a:lstStyle/>
                    <a:p>
                      <a:pPr algn="l" fontAlgn="b"/>
                      <a:r>
                        <a:rPr lang="en-US" sz="1100" u="none" strike="noStrike" dirty="0" err="1">
                          <a:effectLst/>
                        </a:rPr>
                        <a:t>minizinc:gecode</a:t>
                      </a:r>
                      <a:r>
                        <a:rPr lang="en-US" sz="1100" u="none" strike="noStrike" dirty="0">
                          <a:effectLst/>
                        </a:rPr>
                        <a:t>, </a:t>
                      </a:r>
                      <a:r>
                        <a:rPr lang="en-US" sz="1100" u="none" strike="noStrike" dirty="0" err="1">
                          <a:effectLst/>
                        </a:rPr>
                        <a:t>minizinc:gist</a:t>
                      </a:r>
                      <a:r>
                        <a:rPr lang="en-US" sz="1100" u="none" strike="noStrike" dirty="0">
                          <a:effectLst/>
                        </a:rPr>
                        <a:t>, </a:t>
                      </a:r>
                      <a:r>
                        <a:rPr lang="en-US" sz="1100" u="none" strike="noStrike" dirty="0" err="1">
                          <a:effectLst/>
                        </a:rPr>
                        <a:t>minizinc:restart</a:t>
                      </a:r>
                      <a:r>
                        <a:rPr lang="en-US" sz="1100" u="none" strike="noStrike" dirty="0">
                          <a:effectLst/>
                        </a:rPr>
                        <a:t>, </a:t>
                      </a:r>
                      <a:r>
                        <a:rPr lang="en-US" sz="1100" u="none" strike="noStrike" dirty="0" err="1">
                          <a:effectLst/>
                        </a:rPr>
                        <a:t>minizinc:xpress</a:t>
                      </a:r>
                      <a:r>
                        <a:rPr lang="en-US" sz="1100" u="none" strike="noStrike" dirty="0">
                          <a:effectLst/>
                        </a:rPr>
                        <a:t>, </a:t>
                      </a:r>
                      <a:r>
                        <a:rPr lang="en-US" sz="1100" u="none" strike="noStrike" dirty="0" err="1">
                          <a:effectLst/>
                        </a:rPr>
                        <a:t>minizinc:set</a:t>
                      </a:r>
                      <a:endParaRPr lang="en-US" sz="1100" b="0" i="0" u="none" strike="noStrike" dirty="0">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0949352"/>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149</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497928499"/>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all pysat</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2693804563"/>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152</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a:effectLst/>
                        </a:rPr>
                        <a:t>nosolver</a:t>
                      </a:r>
                      <a:endParaRPr lang="en-US"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1248694139"/>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153</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NOT RUN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757171"/>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1764101226"/>
                  </a:ext>
                </a:extLst>
              </a:tr>
              <a:tr h="374901">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154</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gridSpan="3">
                  <a:txBody>
                    <a:bodyPr/>
                    <a:lstStyle/>
                    <a:p>
                      <a:pPr algn="l" fontAlgn="b"/>
                      <a:r>
                        <a:rPr lang="en-US" sz="1100" u="none" strike="noStrike" dirty="0" err="1">
                          <a:effectLst/>
                        </a:rPr>
                        <a:t>minizinc:experimental</a:t>
                      </a:r>
                      <a:r>
                        <a:rPr lang="en-US" sz="1100" u="none" strike="noStrike" dirty="0">
                          <a:effectLst/>
                        </a:rPr>
                        <a:t>, </a:t>
                      </a:r>
                      <a:r>
                        <a:rPr lang="en-US" sz="1100" u="none" strike="noStrike" dirty="0" err="1">
                          <a:effectLst/>
                        </a:rPr>
                        <a:t>minizinc:osicbc</a:t>
                      </a:r>
                      <a:endParaRPr lang="en-US" sz="1100" b="0" i="0" u="none" strike="noStrike" dirty="0">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0884517"/>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155</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2600456983"/>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159</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757171"/>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1092602851"/>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162</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all minizincs</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3935921712"/>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142</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UNSATISFIABLE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ortools</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450811192"/>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143</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ortools</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757171"/>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4250180265"/>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157</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a:effectLst/>
                        </a:rPr>
                        <a:t>nosolver</a:t>
                      </a:r>
                      <a:endParaRPr lang="en-US"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3199934898"/>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164</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gridSpan="3">
                  <a:txBody>
                    <a:bodyPr/>
                    <a:lstStyle/>
                    <a:p>
                      <a:pPr algn="l" fontAlgn="b"/>
                      <a:r>
                        <a:rPr lang="en-GB" sz="1100" u="none" strike="noStrike">
                          <a:effectLst/>
                        </a:rPr>
                        <a:t>minizinc: int, cp, lcg, chuffed</a:t>
                      </a:r>
                      <a:endParaRPr lang="en-GB"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3606114"/>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165</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gridSpan="3">
                  <a:txBody>
                    <a:bodyPr/>
                    <a:lstStyle/>
                    <a:p>
                      <a:pPr algn="l" fontAlgn="b"/>
                      <a:r>
                        <a:rPr lang="en-GB" sz="1100" u="none" strike="noStrike">
                          <a:effectLst/>
                        </a:rPr>
                        <a:t>minizinc: int, cp, lcg, chuffed</a:t>
                      </a:r>
                      <a:endParaRPr lang="en-GB"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2484333070"/>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UNSATISFIABLE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3983366579"/>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170</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(UN)SATISFIABLE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ortools</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1489064890"/>
                  </a:ext>
                </a:extLst>
              </a:tr>
            </a:tbl>
          </a:graphicData>
        </a:graphic>
      </p:graphicFrame>
    </p:spTree>
    <p:extLst>
      <p:ext uri="{BB962C8B-B14F-4D97-AF65-F5344CB8AC3E}">
        <p14:creationId xmlns:p14="http://schemas.microsoft.com/office/powerpoint/2010/main" val="107483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2" name="Chart 1">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315078705"/>
              </p:ext>
            </p:extLst>
          </p:nvPr>
        </p:nvGraphicFramePr>
        <p:xfrm>
          <a:off x="574800" y="2009274"/>
          <a:ext cx="4346116" cy="39521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1536073565"/>
              </p:ext>
            </p:extLst>
          </p:nvPr>
        </p:nvGraphicFramePr>
        <p:xfrm>
          <a:off x="7475623" y="2803359"/>
          <a:ext cx="4243135" cy="30560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D2289DF4-6C90-41CD-BF70-005A61CC1D6C}"/>
              </a:ext>
            </a:extLst>
          </p:cNvPr>
          <p:cNvGraphicFramePr>
            <a:graphicFrameLocks/>
          </p:cNvGraphicFramePr>
          <p:nvPr>
            <p:extLst>
              <p:ext uri="{D42A27DB-BD31-4B8C-83A1-F6EECF244321}">
                <p14:modId xmlns:p14="http://schemas.microsoft.com/office/powerpoint/2010/main" val="2813266060"/>
              </p:ext>
            </p:extLst>
          </p:nvPr>
        </p:nvGraphicFramePr>
        <p:xfrm>
          <a:off x="4579330" y="2009275"/>
          <a:ext cx="2896293" cy="385010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67210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Technieken zijn best combineerbaar</a:t>
            </a:r>
          </a:p>
          <a:p>
            <a:pPr lvl="1"/>
            <a:r>
              <a:rPr lang="nl-BE" dirty="0"/>
              <a:t>Nog niet automatisch (door problemen) wel mogelijk</a:t>
            </a:r>
          </a:p>
        </p:txBody>
      </p:sp>
    </p:spTree>
    <p:extLst>
      <p:ext uri="{BB962C8B-B14F-4D97-AF65-F5344CB8AC3E}">
        <p14:creationId xmlns:p14="http://schemas.microsoft.com/office/powerpoint/2010/main" val="379949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Context en Motivatie</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lstStyle/>
          <a:p>
            <a:r>
              <a:rPr lang="nl-BE" dirty="0"/>
              <a:t>CPMpy</a:t>
            </a:r>
          </a:p>
          <a:p>
            <a:r>
              <a:rPr lang="nl-BE" dirty="0"/>
              <a:t>Wat is een bug</a:t>
            </a:r>
          </a:p>
          <a:p>
            <a:r>
              <a:rPr lang="nl-BE" dirty="0" err="1"/>
              <a:t>Fuzzing</a:t>
            </a:r>
            <a:endParaRPr lang="nl-BE" dirty="0"/>
          </a:p>
        </p:txBody>
      </p:sp>
      <p:sp>
        <p:nvSpPr>
          <p:cNvPr id="2" name="TextBox 1">
            <a:extLst>
              <a:ext uri="{FF2B5EF4-FFF2-40B4-BE49-F238E27FC236}">
                <a16:creationId xmlns:a16="http://schemas.microsoft.com/office/drawing/2014/main" id="{031D36AD-506C-81BF-2FBE-BAD19773E5B9}"/>
              </a:ext>
            </a:extLst>
          </p:cNvPr>
          <p:cNvSpPr txBox="1"/>
          <p:nvPr/>
        </p:nvSpPr>
        <p:spPr>
          <a:xfrm>
            <a:off x="6333067" y="1656000"/>
            <a:ext cx="5503333" cy="4464000"/>
          </a:xfrm>
          <a:prstGeom prst="rect">
            <a:avLst/>
          </a:prstGeom>
          <a:noFill/>
        </p:spPr>
        <p:txBody>
          <a:bodyPr wrap="square" rtlCol="0">
            <a:spAutoFit/>
          </a:bodyPr>
          <a:lstStyle/>
          <a:p>
            <a:endParaRPr lang="nl-BE" dirty="0"/>
          </a:p>
        </p:txBody>
      </p:sp>
      <p:sp>
        <p:nvSpPr>
          <p:cNvPr id="6" name="Content Placeholder 7">
            <a:extLst>
              <a:ext uri="{FF2B5EF4-FFF2-40B4-BE49-F238E27FC236}">
                <a16:creationId xmlns:a16="http://schemas.microsoft.com/office/drawing/2014/main" id="{80CB53CA-838E-59B8-3D5E-83BD246F2EF7}"/>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Automatisch VS manueel</a:t>
            </a:r>
          </a:p>
          <a:p>
            <a:r>
              <a:rPr lang="nl-BE" dirty="0"/>
              <a:t>Bugs zoeken</a:t>
            </a:r>
          </a:p>
          <a:p>
            <a:r>
              <a:rPr lang="nl-BE" dirty="0"/>
              <a:t>Tijd en moeite</a:t>
            </a:r>
          </a:p>
          <a:p>
            <a:endParaRPr lang="nl-BE" dirty="0"/>
          </a:p>
        </p:txBody>
      </p:sp>
    </p:spTree>
    <p:extLst>
      <p:ext uri="{BB962C8B-B14F-4D97-AF65-F5344CB8AC3E}">
        <p14:creationId xmlns:p14="http://schemas.microsoft.com/office/powerpoint/2010/main" val="141489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err="1"/>
              <a:t>Future</a:t>
            </a:r>
            <a:r>
              <a:rPr lang="nl-BE" dirty="0"/>
              <a:t> </a:t>
            </a:r>
            <a:r>
              <a:rPr lang="nl-BE" dirty="0" err="1"/>
              <a:t>work</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299168" cy="4464000"/>
          </a:xfrm>
        </p:spPr>
        <p:txBody>
          <a:bodyPr>
            <a:normAutofit/>
          </a:bodyPr>
          <a:lstStyle/>
          <a:p>
            <a:r>
              <a:rPr lang="nl-BE" dirty="0"/>
              <a:t>Geen nieuwe fouten in de </a:t>
            </a:r>
            <a:r>
              <a:rPr lang="nl-BE" dirty="0" err="1"/>
              <a:t>solvers</a:t>
            </a:r>
            <a:r>
              <a:rPr lang="nl-BE" dirty="0"/>
              <a:t> gevonden</a:t>
            </a:r>
          </a:p>
          <a:p>
            <a:r>
              <a:rPr lang="nl-BE" dirty="0"/>
              <a:t>De frequente problemen</a:t>
            </a:r>
          </a:p>
          <a:p>
            <a:r>
              <a:rPr lang="nl-BE" dirty="0"/>
              <a:t>Ook de fijnere </a:t>
            </a:r>
            <a:r>
              <a:rPr lang="nl-BE" dirty="0" err="1"/>
              <a:t>settings</a:t>
            </a:r>
            <a:r>
              <a:rPr lang="nl-BE" dirty="0"/>
              <a:t> van </a:t>
            </a:r>
            <a:r>
              <a:rPr lang="nl-BE" dirty="0" err="1"/>
              <a:t>solvers</a:t>
            </a:r>
            <a:r>
              <a:rPr lang="nl-BE" dirty="0"/>
              <a:t> testen</a:t>
            </a:r>
          </a:p>
        </p:txBody>
      </p:sp>
    </p:spTree>
    <p:extLst>
      <p:ext uri="{BB962C8B-B14F-4D97-AF65-F5344CB8AC3E}">
        <p14:creationId xmlns:p14="http://schemas.microsoft.com/office/powerpoint/2010/main" val="405171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Verhaal van de thesis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6654979" cy="4464000"/>
          </a:xfrm>
        </p:spPr>
        <p:txBody>
          <a:bodyPr>
            <a:normAutofit fontScale="77500" lnSpcReduction="20000"/>
          </a:bodyPr>
          <a:lstStyle/>
          <a:p>
            <a:r>
              <a:rPr lang="nl-BE" dirty="0"/>
              <a:t>Wat is CP</a:t>
            </a:r>
          </a:p>
          <a:p>
            <a:pPr lvl="1"/>
            <a:r>
              <a:rPr lang="nl-BE" dirty="0"/>
              <a:t>Wat maakt CP anders dan andere programmeer talen</a:t>
            </a:r>
          </a:p>
          <a:p>
            <a:r>
              <a:rPr lang="nl-BE" dirty="0"/>
              <a:t>Waarom bug zoeken</a:t>
            </a:r>
          </a:p>
          <a:p>
            <a:pPr lvl="1"/>
            <a:r>
              <a:rPr lang="nl-BE" dirty="0"/>
              <a:t>Definitie bug</a:t>
            </a:r>
          </a:p>
          <a:p>
            <a:pPr lvl="1"/>
            <a:r>
              <a:rPr lang="nl-BE" dirty="0"/>
              <a:t>Vele manieren of bugs te vinden</a:t>
            </a:r>
          </a:p>
          <a:p>
            <a:pPr lvl="1"/>
            <a:r>
              <a:rPr lang="nl-BE" dirty="0"/>
              <a:t>automatisatie</a:t>
            </a:r>
          </a:p>
          <a:p>
            <a:r>
              <a:rPr lang="nl-BE" dirty="0"/>
              <a:t>Wat is </a:t>
            </a:r>
            <a:r>
              <a:rPr lang="nl-BE" dirty="0" err="1"/>
              <a:t>fuzzing</a:t>
            </a:r>
            <a:endParaRPr lang="nl-BE" dirty="0"/>
          </a:p>
          <a:p>
            <a:pPr lvl="1"/>
            <a:r>
              <a:rPr lang="nl-BE" dirty="0"/>
              <a:t>Waarom </a:t>
            </a:r>
            <a:r>
              <a:rPr lang="nl-BE" dirty="0" err="1"/>
              <a:t>fuzzing</a:t>
            </a:r>
            <a:endParaRPr lang="nl-BE" dirty="0"/>
          </a:p>
          <a:p>
            <a:pPr lvl="1"/>
            <a:r>
              <a:rPr lang="nl-BE" dirty="0" err="1"/>
              <a:t>generating</a:t>
            </a:r>
            <a:r>
              <a:rPr lang="nl-BE" dirty="0"/>
              <a:t> </a:t>
            </a:r>
            <a:r>
              <a:rPr lang="nl-BE" dirty="0" err="1"/>
              <a:t>vs</a:t>
            </a:r>
            <a:r>
              <a:rPr lang="nl-BE" dirty="0"/>
              <a:t> </a:t>
            </a:r>
            <a:r>
              <a:rPr lang="nl-BE" dirty="0" err="1"/>
              <a:t>modifying</a:t>
            </a:r>
            <a:endParaRPr lang="nl-BE" dirty="0"/>
          </a:p>
          <a:p>
            <a:pPr lvl="1"/>
            <a:r>
              <a:rPr lang="nl-BE" dirty="0"/>
              <a:t>CPMpy-STORM</a:t>
            </a:r>
          </a:p>
          <a:p>
            <a:pPr lvl="1"/>
            <a:r>
              <a:rPr lang="nl-BE" dirty="0"/>
              <a:t>Alt</a:t>
            </a:r>
          </a:p>
          <a:p>
            <a:r>
              <a:rPr lang="nl-BE" dirty="0" err="1"/>
              <a:t>Metaporphic</a:t>
            </a:r>
            <a:r>
              <a:rPr lang="nl-BE" dirty="0"/>
              <a:t> </a:t>
            </a:r>
            <a:r>
              <a:rPr lang="nl-BE" dirty="0" err="1"/>
              <a:t>testing</a:t>
            </a:r>
            <a:endParaRPr lang="nl-BE" dirty="0"/>
          </a:p>
          <a:p>
            <a:pPr lvl="1"/>
            <a:r>
              <a:rPr lang="nl-BE" dirty="0"/>
              <a:t>Enkele relations</a:t>
            </a:r>
          </a:p>
          <a:p>
            <a:r>
              <a:rPr lang="nl-BE" dirty="0" err="1"/>
              <a:t>Differential</a:t>
            </a:r>
            <a:r>
              <a:rPr lang="nl-BE" dirty="0"/>
              <a:t> </a:t>
            </a:r>
            <a:r>
              <a:rPr lang="nl-BE" dirty="0" err="1"/>
              <a:t>testing</a:t>
            </a:r>
            <a:endParaRPr lang="nl-BE" dirty="0"/>
          </a:p>
        </p:txBody>
      </p:sp>
      <p:sp>
        <p:nvSpPr>
          <p:cNvPr id="2" name="TextBox 1">
            <a:extLst>
              <a:ext uri="{FF2B5EF4-FFF2-40B4-BE49-F238E27FC236}">
                <a16:creationId xmlns:a16="http://schemas.microsoft.com/office/drawing/2014/main" id="{37D485B9-78B7-893E-19E4-C0927D8C6DAC}"/>
              </a:ext>
            </a:extLst>
          </p:cNvPr>
          <p:cNvSpPr txBox="1"/>
          <p:nvPr/>
        </p:nvSpPr>
        <p:spPr>
          <a:xfrm>
            <a:off x="6810820" y="1132674"/>
            <a:ext cx="5245769" cy="4524315"/>
          </a:xfrm>
          <a:prstGeom prst="rect">
            <a:avLst/>
          </a:prstGeom>
          <a:noFill/>
        </p:spPr>
        <p:txBody>
          <a:bodyPr wrap="square" rtlCol="0">
            <a:spAutoFit/>
          </a:bodyPr>
          <a:lstStyle/>
          <a:p>
            <a:r>
              <a:rPr lang="nl-BE"/>
              <a:t>RQ’s</a:t>
            </a:r>
          </a:p>
          <a:p>
            <a:r>
              <a:rPr lang="nl-BE"/>
              <a:t>Resultaten</a:t>
            </a:r>
          </a:p>
          <a:p>
            <a:pPr lvl="1"/>
            <a:r>
              <a:rPr lang="nl-BE"/>
              <a:t>De 4 algemene tabellen</a:t>
            </a:r>
          </a:p>
          <a:p>
            <a:pPr lvl="1"/>
            <a:r>
              <a:rPr lang="nl-BE"/>
              <a:t>Limitaties door frequent gevonden bugs</a:t>
            </a:r>
          </a:p>
          <a:p>
            <a:pPr lvl="2"/>
            <a:r>
              <a:rPr lang="nl-BE"/>
              <a:t>oplossing</a:t>
            </a:r>
          </a:p>
          <a:p>
            <a:pPr lvl="1"/>
            <a:r>
              <a:rPr lang="nl-BE"/>
              <a:t>Enkele voorbeelden + Code</a:t>
            </a:r>
          </a:p>
          <a:p>
            <a:pPr lvl="2"/>
            <a:r>
              <a:rPr lang="nl-BE"/>
              <a:t>Double negation</a:t>
            </a:r>
          </a:p>
          <a:p>
            <a:pPr lvl="2"/>
            <a:r>
              <a:rPr lang="nl-BE"/>
              <a:t>Naming variables (+)</a:t>
            </a:r>
          </a:p>
          <a:p>
            <a:r>
              <a:rPr lang="nl-BE"/>
              <a:t>Besluiten</a:t>
            </a:r>
          </a:p>
          <a:p>
            <a:pPr lvl="1"/>
            <a:r>
              <a:rPr lang="nl-BE"/>
              <a:t>Techniquen zijn best combineerbaar</a:t>
            </a:r>
          </a:p>
          <a:p>
            <a:pPr lvl="1"/>
            <a:r>
              <a:rPr lang="nl-BE"/>
              <a:t>Nog niet vol automatisch (door porblmen) mogelijkheid wel</a:t>
            </a:r>
          </a:p>
          <a:p>
            <a:r>
              <a:rPr lang="nl-BE"/>
              <a:t>Future work</a:t>
            </a:r>
          </a:p>
          <a:p>
            <a:pPr lvl="1"/>
            <a:r>
              <a:rPr lang="nl-BE"/>
              <a:t>Geen nieuwe fouten in de solvers gevonden</a:t>
            </a:r>
          </a:p>
          <a:p>
            <a:pPr lvl="1"/>
            <a:r>
              <a:rPr lang="nl-BE"/>
              <a:t>De frequente problemen</a:t>
            </a:r>
          </a:p>
          <a:p>
            <a:pPr lvl="1"/>
            <a:r>
              <a:rPr lang="nl-BE"/>
              <a:t>Ook de fijnere settings van solvers testen</a:t>
            </a:r>
            <a:endParaRPr lang="nl-BE" dirty="0"/>
          </a:p>
        </p:txBody>
      </p:sp>
    </p:spTree>
    <p:extLst>
      <p:ext uri="{BB962C8B-B14F-4D97-AF65-F5344CB8AC3E}">
        <p14:creationId xmlns:p14="http://schemas.microsoft.com/office/powerpoint/2010/main" val="375748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err="1"/>
              <a:t>Conclusie</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121782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Doel</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Vergelijken van verschillende technieken </a:t>
            </a:r>
          </a:p>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3802193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a:t>
            </a:r>
          </a:p>
          <a:p>
            <a:pPr marL="457200" indent="-457200">
              <a:buFont typeface="+mj-lt"/>
              <a:buAutoNum type="arabicPeriod"/>
            </a:pPr>
            <a:r>
              <a:rPr lang="en-GB" dirty="0">
                <a:effectLst/>
                <a:latin typeface="Arial" panose="020B0604020202020204" pitchFamily="34" charset="0"/>
              </a:rPr>
              <a:t>Which metamorphic transformation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Which solver has the most (critical) bugs?</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a:p>
            <a:pPr marL="457200" indent="-457200">
              <a:buFont typeface="+mj-lt"/>
              <a:buAutoNum type="arabicPeriod"/>
            </a:pPr>
            <a:r>
              <a:rPr lang="en-GB" dirty="0"/>
              <a:t>What are the type of bugs found?</a:t>
            </a:r>
            <a:endParaRPr lang="nl-BE" dirty="0"/>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3565074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MiniZinc voorbeeld</a:t>
            </a:r>
          </a:p>
        </p:txBody>
      </p:sp>
      <p:sp>
        <p:nvSpPr>
          <p:cNvPr id="7" name="Rectangle 2">
            <a:extLst>
              <a:ext uri="{FF2B5EF4-FFF2-40B4-BE49-F238E27FC236}">
                <a16:creationId xmlns:a16="http://schemas.microsoft.com/office/drawing/2014/main" id="{2109D856-B7D8-8703-7925-B34EAFA5611E}"/>
              </a:ext>
            </a:extLst>
          </p:cNvPr>
          <p:cNvSpPr>
            <a:spLocks noChangeArrowheads="1"/>
          </p:cNvSpPr>
          <p:nvPr/>
        </p:nvSpPr>
        <p:spPr bwMode="auto">
          <a:xfrm flipH="1">
            <a:off x="6210300" y="659014"/>
            <a:ext cx="582930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include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1" u="none" strike="noStrike" cap="none" normalizeH="0" baseline="0" dirty="0">
                <a:ln>
                  <a:noFill/>
                </a:ln>
                <a:solidFill>
                  <a:srgbClr val="F29F05"/>
                </a:solidFill>
                <a:effectLst/>
              </a:rPr>
              <a:t>"</a:t>
            </a:r>
            <a:r>
              <a:rPr kumimoji="0" lang="en-US" altLang="en-US" b="0" i="1" u="none" strike="noStrike" cap="none" normalizeH="0" baseline="0" dirty="0" err="1">
                <a:ln>
                  <a:noFill/>
                </a:ln>
                <a:solidFill>
                  <a:srgbClr val="F29F05"/>
                </a:solidFill>
                <a:effectLst/>
              </a:rPr>
              <a:t>alldifferent.mzn</a:t>
            </a:r>
            <a:r>
              <a:rPr kumimoji="0" lang="en-US" altLang="en-US" b="0" i="1" u="none" strike="noStrike" cap="none" normalizeH="0" baseline="0" dirty="0">
                <a:ln>
                  <a:noFill/>
                </a:ln>
                <a:solidFill>
                  <a:srgbClr val="F29F05"/>
                </a:solidFill>
                <a:effectLst/>
              </a:rPr>
              <a:t>"</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S;</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E;</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N;</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D;</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M;</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O;</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R;</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S + 100 * E + 10 * N + D</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M + 100 * O + 10 * R + E</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10000 * M + 1000 * O + 100 * N + 10 * E +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13C4F5"/>
                </a:solidFill>
                <a:effectLst/>
                <a:latin typeface="Consolas" panose="020B0609020204030204" pitchFamily="49" charset="0"/>
              </a:rPr>
              <a:t>alldifferent</a:t>
            </a:r>
            <a:r>
              <a:rPr kumimoji="0" lang="en-US" altLang="en-US" b="0" i="0" u="none" strike="noStrike" cap="none" normalizeH="0" baseline="0" dirty="0">
                <a:ln>
                  <a:noFill/>
                </a:ln>
                <a:solidFill>
                  <a:schemeClr val="tx1"/>
                </a:solidFill>
                <a:effectLst/>
                <a:latin typeface="Consolas" panose="020B0609020204030204" pitchFamily="49" charset="0"/>
              </a:rPr>
              <a:t>([S,E,N,D,M,O,R,Y]);</a:t>
            </a:r>
            <a:r>
              <a:rPr kumimoji="0" lang="en-US" altLang="en-US" sz="1050"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latin typeface="Consolas" panose="020B0609020204030204" pitchFamily="49" charset="0"/>
              </a:rPr>
            </a:br>
            <a:endParaRPr kumimoji="0" lang="en-US" altLang="en-US"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solve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7030A0"/>
                </a:solidFill>
                <a:effectLst/>
                <a:latin typeface="Consolas" panose="020B0609020204030204" pitchFamily="49" charset="0"/>
              </a:rPr>
              <a:t>satisfy</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output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S</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D</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R</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Y</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FA86898F-07EA-ACEE-210C-27BDD4F2A1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3288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27</a:t>
            </a:fld>
            <a:endParaRPr lang="nl-NL"/>
          </a:p>
        </p:txBody>
      </p:sp>
    </p:spTree>
    <p:extLst>
      <p:ext uri="{BB962C8B-B14F-4D97-AF65-F5344CB8AC3E}">
        <p14:creationId xmlns:p14="http://schemas.microsoft.com/office/powerpoint/2010/main" val="379571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1840677130"/>
              </p:ext>
            </p:extLst>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err="1"/>
              <a:t>LiteratuurStudie</a:t>
            </a:r>
            <a:endParaRPr lang="nl-BE" dirty="0"/>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9292256"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62848" y="2413082"/>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34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5634300" cy="2154000"/>
          </a:xfrm>
        </p:spPr>
        <p:txBody>
          <a:bodyPr>
            <a:normAutofit/>
          </a:bodyPr>
          <a:lstStyle/>
          <a:p>
            <a:r>
              <a:rPr lang="nl-BE" dirty="0"/>
              <a:t>Wat is CP</a:t>
            </a:r>
          </a:p>
          <a:p>
            <a:pPr lvl="1"/>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5634300" cy="2154000"/>
          </a:xfrm>
        </p:spPr>
        <p:txBody>
          <a:bodyPr>
            <a:normAutofit/>
          </a:bodyPr>
          <a:lstStyle/>
          <a:p>
            <a:r>
              <a:rPr lang="nl-BE" dirty="0"/>
              <a:t>Wat is CP</a:t>
            </a:r>
          </a:p>
          <a:p>
            <a:pPr lvl="1"/>
            <a:r>
              <a:rPr lang="nl-BE" dirty="0"/>
              <a:t>Wat maakt CP anders dan andere programmeer talen</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5634300" cy="2154000"/>
          </a:xfrm>
        </p:spPr>
        <p:txBody>
          <a:bodyPr>
            <a:normAutofit/>
          </a:bodyPr>
          <a:lstStyle/>
          <a:p>
            <a:r>
              <a:rPr lang="nl-BE" dirty="0"/>
              <a:t>Wat is CP</a:t>
            </a:r>
          </a:p>
          <a:p>
            <a:pPr lvl="1"/>
            <a:r>
              <a:rPr lang="nl-BE" dirty="0"/>
              <a:t>Wat maakt CP anders dan andere programmeer talen</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8A9415A-637D-18FF-FDB3-B8DF39E53FAC}"/>
              </a:ext>
            </a:extLst>
          </p:cNvPr>
          <p:cNvPicPr>
            <a:picLocks noChangeAspect="1"/>
          </p:cNvPicPr>
          <p:nvPr/>
        </p:nvPicPr>
        <p:blipFill>
          <a:blip r:embed="rId3"/>
          <a:stretch>
            <a:fillRect/>
          </a:stretch>
        </p:blipFill>
        <p:spPr>
          <a:xfrm>
            <a:off x="3645568" y="1042153"/>
            <a:ext cx="7749720" cy="5040029"/>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a:t>
            </a:r>
          </a:p>
          <a:p>
            <a:pPr lvl="1"/>
            <a:r>
              <a:rPr lang="nl-BE" dirty="0"/>
              <a:t>Verkeerdelijk unsatisfiable</a:t>
            </a:r>
          </a:p>
          <a:p>
            <a:pPr lvl="1"/>
            <a:r>
              <a:rPr lang="nl-BE" dirty="0"/>
              <a:t>Verkeerdelijk satisfiable</a:t>
            </a:r>
          </a:p>
          <a:p>
            <a:pPr lvl="1"/>
            <a:r>
              <a:rPr lang="nl-BE" dirty="0"/>
              <a:t>Verkeerde aantal oplossingen</a:t>
            </a:r>
          </a:p>
        </p:txBody>
      </p:sp>
      <p:sp>
        <p:nvSpPr>
          <p:cNvPr id="6" name="Content Placeholder 7">
            <a:extLst>
              <a:ext uri="{FF2B5EF4-FFF2-40B4-BE49-F238E27FC236}">
                <a16:creationId xmlns:a16="http://schemas.microsoft.com/office/drawing/2014/main" id="{147C145A-3FBE-F432-9811-01CAE71A81D1}"/>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Manueel VS automatisch</a:t>
            </a:r>
          </a:p>
          <a:p>
            <a:r>
              <a:rPr lang="nl-BE" dirty="0"/>
              <a:t>Tijd en moeite</a:t>
            </a:r>
          </a:p>
          <a:p>
            <a:endParaRPr lang="nl-BE" dirty="0"/>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282532" y="3003692"/>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Tree>
    <p:extLst>
      <p:ext uri="{BB962C8B-B14F-4D97-AF65-F5344CB8AC3E}">
        <p14:creationId xmlns:p14="http://schemas.microsoft.com/office/powerpoint/2010/main" val="330724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6553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50200"/>
            <a:ext cx="647821" cy="245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833605"/>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4059</Words>
  <Application>Microsoft Office PowerPoint</Application>
  <PresentationFormat>Widescreen</PresentationFormat>
  <Paragraphs>566</Paragraphs>
  <Slides>27</Slides>
  <Notes>26</Notes>
  <HiddenSlides>8</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Arial Unicode MS</vt:lpstr>
      <vt:lpstr>Calibri</vt:lpstr>
      <vt:lpstr>Consolas</vt:lpstr>
      <vt:lpstr>Courier New</vt:lpstr>
      <vt:lpstr>JetBrains Mono</vt:lpstr>
      <vt:lpstr>KU Leuven</vt:lpstr>
      <vt:lpstr>KU Leuven Sedes</vt:lpstr>
      <vt:lpstr>Fuzz Testing of Constraint Programming</vt:lpstr>
      <vt:lpstr>Context en Motivatie</vt:lpstr>
      <vt:lpstr>Planning</vt:lpstr>
      <vt:lpstr>Constraint Programming</vt:lpstr>
      <vt:lpstr>Constraint Programming</vt:lpstr>
      <vt:lpstr>Constraint Programming</vt:lpstr>
      <vt:lpstr>Waarom Bugs zoeken?</vt:lpstr>
      <vt:lpstr>Wat is Fuzz Testen?</vt:lpstr>
      <vt:lpstr>Wat is Fuzz Testen?</vt:lpstr>
      <vt:lpstr>Wat is Fuzz Testen?</vt:lpstr>
      <vt:lpstr>Metaporphic Testen</vt:lpstr>
      <vt:lpstr>Differential testing</vt:lpstr>
      <vt:lpstr>Onderzoeksvragen</vt:lpstr>
      <vt:lpstr>Resultaten</vt:lpstr>
      <vt:lpstr>Resultaten: Double negation-bug</vt:lpstr>
      <vt:lpstr>Resultaten: Benaming van variabelen</vt:lpstr>
      <vt:lpstr>Resultaten</vt:lpstr>
      <vt:lpstr>Resultaten</vt:lpstr>
      <vt:lpstr>Besluiten</vt:lpstr>
      <vt:lpstr>Future work</vt:lpstr>
      <vt:lpstr>Verhaal van de thesis</vt:lpstr>
      <vt:lpstr>Conclusie</vt:lpstr>
      <vt:lpstr>Probleemstelling</vt:lpstr>
      <vt:lpstr>Doel</vt:lpstr>
      <vt:lpstr>Onderzoeksvragen</vt:lpstr>
      <vt:lpstr>MiniZinc voorbeeld</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2022-12-15T14:40:49Z</dcterms:modified>
</cp:coreProperties>
</file>