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94" r:id="rId4"/>
    <p:sldId id="295" r:id="rId5"/>
    <p:sldId id="296" r:id="rId6"/>
    <p:sldId id="292" r:id="rId7"/>
    <p:sldId id="257" r:id="rId8"/>
    <p:sldId id="258" r:id="rId9"/>
    <p:sldId id="28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6" r:id="rId25"/>
    <p:sldId id="278" r:id="rId26"/>
    <p:sldId id="277" r:id="rId27"/>
    <p:sldId id="273" r:id="rId28"/>
    <p:sldId id="279" r:id="rId29"/>
    <p:sldId id="287" r:id="rId30"/>
    <p:sldId id="280" r:id="rId31"/>
    <p:sldId id="288" r:id="rId32"/>
    <p:sldId id="289" r:id="rId33"/>
    <p:sldId id="290" r:id="rId34"/>
    <p:sldId id="274" r:id="rId35"/>
    <p:sldId id="275" r:id="rId36"/>
    <p:sldId id="283" r:id="rId37"/>
    <p:sldId id="284" r:id="rId38"/>
    <p:sldId id="285" r:id="rId39"/>
  </p:sldIdLst>
  <p:sldSz cx="12193588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 Kindt" initials="RK" lastIdx="1" clrIdx="0">
    <p:extLst>
      <p:ext uri="{19B8F6BF-5375-455C-9EA6-DF929625EA0E}">
        <p15:presenceInfo xmlns:p15="http://schemas.microsoft.com/office/powerpoint/2012/main" userId="S-1-5-21-2367557707-2673592639-2147316904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2865" autoAdjust="0"/>
  </p:normalViewPr>
  <p:slideViewPr>
    <p:cSldViewPr>
      <p:cViewPr varScale="1">
        <p:scale>
          <a:sx n="104" d="100"/>
          <a:sy n="104" d="100"/>
        </p:scale>
        <p:origin x="144" y="1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2T13:27:06.010" idx="1">
    <p:pos x="5638" y="692"/>
    <p:text>reken rond het neg punt van de op amp I1+I2=0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7922F3D-DC2C-4FBF-B205-B602EA95DA7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93F8A97-5804-469D-BFB1-9D555F90F11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altLang="nl-B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BC61819E-40A9-49AD-8746-52349F8B9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469648A-E7ED-4D86-BFEB-A4329BC8D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nl-BE"/>
              <a:t>Ruben Kindt AFtrap12</a:t>
            </a:r>
            <a:endParaRPr lang="nl-BE" alt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58D91F63-B530-48EC-965A-418DF2F5B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12D14D1-6802-4A0E-95C1-195B80A6C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D53E550C-323C-4AE1-918D-9F40569CD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6B8686D-5723-43F7-B942-14CF9FCDF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D4FD66A9-3547-4779-BE90-290E558A4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B3DCC8F-6449-47F9-836E-2D72C03E5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A16B72E1-7BE1-4BE6-AC2B-E30D1E392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3443769-BEA3-4270-A072-661B434C7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5062EC18-EEBA-4B03-813C-7B493E5B0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FC994AC-6DF7-469D-8946-676E2ACD4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2F1D629-BD81-4459-B988-DB488444CC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43B2E2B-C094-4FCF-983B-E2E4094E9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529E8CE3-A7A8-426B-9C87-80C9358BB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1DFE3C4-2DDA-420B-9F2C-46EEC6258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FC824972-7022-416E-B069-61559F171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2FEF526-CA80-4ED5-BD99-984037255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E33CF02-CB9F-42F6-A884-62B893E03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821DE09-8395-4AED-A914-E482EBB57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67FF8DCB-328B-463F-8D2D-4955FC269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2DDFB12-CCF2-413F-9E8F-22E732590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874985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5ED7FB68-C50F-4410-BEC7-8E4587D7A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5665B13-F498-4D45-B6DA-2F48CB16C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4B710D6F-9095-4B05-8BD2-1035ABAAA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0A3AA59-82BC-4C65-992F-141F32A91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1897917-E3F8-4D3F-88A5-1E5049846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63EC3B7-59A4-4DFD-ABD7-75A9A8F53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26CC4679-965F-4B98-A211-8CE8DED11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1276724-4DCE-4212-B5A8-6E19BE2C7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CFE3AD9D-5309-4299-BE97-5CADA253B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8E237E6-26C8-4D90-B2E3-DCB3D4FD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641C15B8-FC3C-4F02-BD06-420531933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EB9E3C8-131C-4711-A6EC-3245B42EB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1E3330FF-5A2A-4A4C-A4ED-73F1C8922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ACB0242-8238-40BE-8083-D85F4F866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521C0972-1C5D-448E-AC06-303E13888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DCF731B-1AC8-4A57-AD75-8FA60B3CA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699380BD-2BBB-4380-98D1-59ED5657C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186274B-965C-412A-9518-36EA16DC6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699380BD-2BBB-4380-98D1-59ED5657C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186274B-965C-412A-9518-36EA16DC6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4730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110107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FE4504DD-B725-4ED4-A912-FE9C56D1C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C21A3D-8932-4AA9-A310-8F3A00D54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FE4504DD-B725-4ED4-A912-FE9C56D1C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C21A3D-8932-4AA9-A310-8F3A00D54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18121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154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390BAFDA-F9F5-44EF-96E8-41748F660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83C95FC-19B8-4685-BF6B-2A022DB74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339734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390BAFDA-F9F5-44EF-96E8-41748F660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83C95FC-19B8-4685-BF6B-2A022DB74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B7DD14ED-A28F-4B11-84CC-FE7C3A145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7D42002-22D3-4E44-9DC5-E90036E0D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7A22FB8C-416A-4002-9048-8CD38FAB2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A981625-CEA3-4AF4-811D-97F041F5B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F13AD6B6-1799-484C-8545-BDBB83D58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FCCE56A-B925-4C1A-8C95-B34F45E70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4ADB44A5-97F2-4E52-B72E-82DBE2629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194B234-EC0D-4E0A-A323-AB5F4D016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3008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47211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2C08782-E636-4CB6-9CEE-8A6C8FC6E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998DF6-A3A2-44A2-9006-457E75D90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420677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2C08782-E636-4CB6-9CEE-8A6C8FC6E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998DF6-A3A2-44A2-9006-457E75D90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A73F013-D12A-4604-A089-7950BF1D2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B700BFE-9866-44C8-9CD2-91622AE5F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76D6391-2120-4FEE-9E77-91F11170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C9A6B5D-98BF-4443-9324-62ADD0B2F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GB" altLang="nl-BE"/>
              <a:t>Ruben Kindt AFtrap12</a:t>
            </a:r>
            <a:endParaRPr lang="nl-BE" altLang="nl-BE"/>
          </a:p>
          <a:p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37B-D201-484A-AE25-00F8920AA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8091-ABC5-453D-B613-A17CDE303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04815-77C4-4654-9E6D-4577F0652C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91E763-B5AE-4153-8719-7CEA59C2A71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CDAB2-8AC1-4EAB-B0C2-D09AC63D3617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4845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9B87-A0D9-460C-B81C-535CAD7A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74E70-3A76-4D80-8AE5-E234A3B4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75C12-2EEF-47EF-B035-CCFC27DBBD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0055A7-1104-4E22-A0D8-6169BF464B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702E-5FAA-40C3-A70F-0B75EAE01C32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6592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4F922-99E3-4031-98EB-DE8F49E4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D6CDF-59BD-4DB9-AD7A-0A464802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AD51C-BE35-493E-8F66-E71B35E96A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2A92BD-232D-4948-A576-28F803046B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94254-D81F-4EBC-A85D-9D1BB06EA434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8212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B26A-1356-4624-B571-425CA82E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E436-6EEB-494D-A781-41ED37BE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A1FEF-981A-468D-96C0-FBD979886F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25523-E2A7-47C4-9E6E-7AFAEBEC49C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D748B-5DE0-4C40-B766-659BEB1958F8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5345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123E-D885-48DB-8759-066BA56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A732-0837-4FC2-ACA4-1F551BDE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8D00CA-A588-4BED-A036-1BAB02B1E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7A7B67-A92F-4953-BB52-5127E7580E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3A872-68E4-4EDD-981B-C2E272B63B2A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0113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AA37-63F4-4A3D-A180-920E9475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6C3E-72DA-419F-9C85-88A397F5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4BD43-8234-4DE3-89B3-A77ABDA9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B0E614-22DD-4982-99E6-254DAA2145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D8515-7398-4399-BE5F-DF75F8CEAE7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280B8-90D4-42BE-BFC4-FD3A6249E11B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539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723A-9FDF-4CBB-96B4-E6169FCB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9374-2C93-463F-A85D-94BB84F5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087E-CC8E-43DE-B9AD-76B2ED9D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DA4EF-1063-4844-BDE5-91CDAB671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E27B-F321-4C5F-BEA1-2268AAE57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5B2D623-3637-47C7-843C-C9200CA5EB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92D92F-74C7-4C72-BA30-8B72A29C4B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04DF-642C-4E70-938D-E9A7438DD95E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1477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3DAF-961E-48E9-B15E-4E284AE8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017F8F-85BA-4C92-9478-539EAD0BBB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FDACBB-DDB2-4D5C-AD8E-24301EB3F66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4DB46-159D-47E2-8D60-C5045E95CB3F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58609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B21F31D-2946-42F1-AD5D-867759C38A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13FD88-FEB8-40B4-A3F4-C97A535FA6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9423-4444-4358-B1C0-0CBE6A69DD40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5594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05B8-77C7-461F-809A-C418A533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C3C-5614-4BE8-98E2-CE3EC95B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9358-14AF-40CE-968D-249157E3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0847CE-D602-4AE4-AC33-44356C98A9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78862-8224-4A0D-8231-6FD0149B9F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27DF5-D8D1-4142-82D9-4A888C560923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981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6A7F-CD0B-4B97-88DA-71CD701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EA18-E67D-447C-8652-008A51D1F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A43FF-D4B2-4B83-AA54-10EA9533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BDA57E-6951-4BD3-BE4C-01B066F54CF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C9DDB-7F48-4653-9DAC-2BDB6EABC6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3CFF5-066A-480E-8908-8F676B5DCC0C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885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3775427-DEF2-40C3-89A8-16B2325BE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BE"/>
              <a:t>Klik om de opmaak van de titeltekst te bewerken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E6B16D6-FA64-4A1F-92FA-8F0099B8A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BE"/>
              <a:t>Klik om de opmaak van de overzichtstekst te bewerken</a:t>
            </a:r>
          </a:p>
          <a:p>
            <a:pPr lvl="1"/>
            <a:r>
              <a:rPr lang="en-GB" altLang="nl-BE"/>
              <a:t>Tweede overzichtsniveau</a:t>
            </a:r>
          </a:p>
          <a:p>
            <a:pPr lvl="2"/>
            <a:r>
              <a:rPr lang="en-GB" altLang="nl-BE"/>
              <a:t>Derde overzichtsniveau</a:t>
            </a:r>
          </a:p>
          <a:p>
            <a:pPr lvl="3"/>
            <a:r>
              <a:rPr lang="en-GB" altLang="nl-BE"/>
              <a:t>Vierde overzichtsniveau</a:t>
            </a:r>
          </a:p>
          <a:p>
            <a:pPr lvl="4"/>
            <a:r>
              <a:rPr lang="en-GB" altLang="nl-BE"/>
              <a:t>Vijfde overzichtsniveau</a:t>
            </a:r>
          </a:p>
          <a:p>
            <a:pPr lvl="4"/>
            <a:r>
              <a:rPr lang="en-GB" altLang="nl-BE"/>
              <a:t>Zesde overzichtsniveau</a:t>
            </a:r>
          </a:p>
          <a:p>
            <a:pPr lvl="4"/>
            <a:r>
              <a:rPr lang="en-GB" altLang="nl-BE"/>
              <a:t>Zevende overzichtsniveau</a:t>
            </a:r>
          </a:p>
          <a:p>
            <a:pPr lvl="4"/>
            <a:r>
              <a:rPr lang="en-GB" altLang="nl-BE"/>
              <a:t>Achtste overzichtsniveau</a:t>
            </a:r>
          </a:p>
          <a:p>
            <a:pPr lvl="4"/>
            <a:r>
              <a:rPr lang="en-GB" altLang="nl-BE"/>
              <a:t>Negende overzichtsniveau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8EFA968-BD48-4CE5-9384-E3C02F4018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nl-BE" altLang="nl-BE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53CFD0E7-F812-4698-A3E5-AAA34CEC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47B0D4-07E4-4E9C-B123-2BF0A6E864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3DCB422-0108-4B64-BEBD-9178240DFB8F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BA361BBF-8B4C-4AA1-B455-ACFD152D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6000">
                <a:latin typeface="Calibri Light" panose="020F0302020204030204" pitchFamily="34" charset="0"/>
              </a:rPr>
              <a:t>Analyse van een actieve filtertrap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A6689431-793C-4A90-8EE2-D306F1EB8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nl-BE" sz="2400"/>
              <a:t>Ruben Kindt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E6BDDB55-C75F-4072-8E0E-3E4617E6B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latin typeface="Calibri Light" panose="020F0302020204030204" pitchFamily="34" charset="0"/>
              </a:rPr>
              <a:t>b</a:t>
            </a:r>
            <a:r>
              <a:rPr lang="nl-BE" altLang="nl-BE" sz="4400">
                <a:latin typeface="Calibri Light" panose="020F0302020204030204" pitchFamily="34" charset="0"/>
              </a:rPr>
              <a:t>erekening fn uit specificaties (op basis van asymptoten Bodediagram)</a:t>
            </a:r>
          </a:p>
        </p:txBody>
      </p:sp>
      <p:cxnSp>
        <p:nvCxnSpPr>
          <p:cNvPr id="11268" name="Straight Connector 2">
            <a:extLst>
              <a:ext uri="{FF2B5EF4-FFF2-40B4-BE49-F238E27FC236}">
                <a16:creationId xmlns:a16="http://schemas.microsoft.com/office/drawing/2014/main" id="{BE4AB3E4-6693-49BE-A333-21200693A9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5238" y="4221163"/>
            <a:ext cx="1800225" cy="1871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" name="Straight Connector 4">
            <a:extLst>
              <a:ext uri="{FF2B5EF4-FFF2-40B4-BE49-F238E27FC236}">
                <a16:creationId xmlns:a16="http://schemas.microsoft.com/office/drawing/2014/main" id="{BB426DA5-954B-41DE-9FD7-E4D5FB06BAC2}"/>
              </a:ext>
            </a:extLst>
          </p:cNvPr>
          <p:cNvCxnSpPr>
            <a:cxnSpLocks/>
          </p:cNvCxnSpPr>
          <p:nvPr/>
        </p:nvCxnSpPr>
        <p:spPr bwMode="auto">
          <a:xfrm>
            <a:off x="4335463" y="4221163"/>
            <a:ext cx="25923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0" name="Straight Arrow Connector 6">
            <a:extLst>
              <a:ext uri="{FF2B5EF4-FFF2-40B4-BE49-F238E27FC236}">
                <a16:creationId xmlns:a16="http://schemas.microsoft.com/office/drawing/2014/main" id="{30C6768C-9D09-492C-BC2A-0F4108D29511}"/>
              </a:ext>
            </a:extLst>
          </p:cNvPr>
          <p:cNvCxnSpPr>
            <a:cxnSpLocks/>
          </p:cNvCxnSpPr>
          <p:nvPr/>
        </p:nvCxnSpPr>
        <p:spPr bwMode="auto">
          <a:xfrm>
            <a:off x="1593850" y="5041900"/>
            <a:ext cx="5759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1" name="Straight Arrow Connector 10">
            <a:extLst>
              <a:ext uri="{FF2B5EF4-FFF2-40B4-BE49-F238E27FC236}">
                <a16:creationId xmlns:a16="http://schemas.microsoft.com/office/drawing/2014/main" id="{55145C45-6B98-456D-97DA-0F5966C0EA0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93850" y="3429000"/>
            <a:ext cx="15875" cy="331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2" name="TextBox 12">
            <a:extLst>
              <a:ext uri="{FF2B5EF4-FFF2-40B4-BE49-F238E27FC236}">
                <a16:creationId xmlns:a16="http://schemas.microsoft.com/office/drawing/2014/main" id="{6E603B91-83C5-4CB5-88CD-83CB4E332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8" y="513397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Log10(</a:t>
            </a:r>
            <a:r>
              <a:rPr lang="el-GR" altLang="nl-BE">
                <a:solidFill>
                  <a:schemeClr val="tx1"/>
                </a:solidFill>
              </a:rPr>
              <a:t>ω</a:t>
            </a:r>
            <a:r>
              <a:rPr lang="en-GB" altLang="nl-BE">
                <a:solidFill>
                  <a:schemeClr val="tx1"/>
                </a:solidFill>
              </a:rPr>
              <a:t>n)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73" name="TextBox 15">
            <a:extLst>
              <a:ext uri="{FF2B5EF4-FFF2-40B4-BE49-F238E27FC236}">
                <a16:creationId xmlns:a16="http://schemas.microsoft.com/office/drawing/2014/main" id="{AF661645-7356-4D01-9D5C-7C8FF1A3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493077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fn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74" name="TextBox 16">
            <a:extLst>
              <a:ext uri="{FF2B5EF4-FFF2-40B4-BE49-F238E27FC236}">
                <a16:creationId xmlns:a16="http://schemas.microsoft.com/office/drawing/2014/main" id="{B0C74986-BDAD-4669-A1BE-031AD222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2998788"/>
            <a:ext cx="1009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|H(</a:t>
            </a:r>
            <a:r>
              <a:rPr lang="el-GR" altLang="nl-BE">
                <a:solidFill>
                  <a:schemeClr val="tx1"/>
                </a:solidFill>
              </a:rPr>
              <a:t>ω</a:t>
            </a:r>
            <a:r>
              <a:rPr lang="en-GB" altLang="nl-BE">
                <a:solidFill>
                  <a:schemeClr val="tx1"/>
                </a:solidFill>
              </a:rPr>
              <a:t>)|</a:t>
            </a:r>
          </a:p>
          <a:p>
            <a:r>
              <a:rPr lang="en-GB" altLang="nl-BE">
                <a:solidFill>
                  <a:schemeClr val="tx1"/>
                </a:solidFill>
              </a:rPr>
              <a:t>in dB</a:t>
            </a:r>
            <a:endParaRPr lang="nl-BE" altLang="nl-BE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C5CD28-3A51-4764-B005-1C11FFA99D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593850" y="4221163"/>
            <a:ext cx="2741613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76" name="TextBox 22">
            <a:extLst>
              <a:ext uri="{FF2B5EF4-FFF2-40B4-BE49-F238E27FC236}">
                <a16:creationId xmlns:a16="http://schemas.microsoft.com/office/drawing/2014/main" id="{743073A8-C485-4ED0-A13A-2D07CF0CF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037013"/>
            <a:ext cx="1009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6 dB</a:t>
            </a:r>
          </a:p>
          <a:p>
            <a:r>
              <a:rPr lang="nl-BE" altLang="nl-BE">
                <a:solidFill>
                  <a:schemeClr val="tx1"/>
                </a:solidFill>
              </a:rPr>
              <a:t>≈ </a:t>
            </a:r>
            <a:r>
              <a:rPr lang="en-GB" altLang="nl-BE">
                <a:solidFill>
                  <a:schemeClr val="tx1"/>
                </a:solidFill>
              </a:rPr>
              <a:t> 2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77" name="TextBox 23">
            <a:extLst>
              <a:ext uri="{FF2B5EF4-FFF2-40B4-BE49-F238E27FC236}">
                <a16:creationId xmlns:a16="http://schemas.microsoft.com/office/drawing/2014/main" id="{47EA0E4D-5F24-4E2D-B430-84C70987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4672013"/>
            <a:ext cx="1011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100Hz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78" name="TextBox 24">
            <a:extLst>
              <a:ext uri="{FF2B5EF4-FFF2-40B4-BE49-F238E27FC236}">
                <a16:creationId xmlns:a16="http://schemas.microsoft.com/office/drawing/2014/main" id="{CB734BBF-8154-4C9C-A642-5F74C588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402263"/>
            <a:ext cx="1122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-34 dB</a:t>
            </a:r>
          </a:p>
          <a:p>
            <a:r>
              <a:rPr lang="nl-BE" altLang="nl-BE">
                <a:solidFill>
                  <a:schemeClr val="tx1"/>
                </a:solidFill>
              </a:rPr>
              <a:t>≈ </a:t>
            </a:r>
            <a:r>
              <a:rPr lang="en-GB" altLang="nl-BE">
                <a:solidFill>
                  <a:schemeClr val="tx1"/>
                </a:solidFill>
              </a:rPr>
              <a:t> 400E-6</a:t>
            </a:r>
            <a:endParaRPr lang="nl-BE" altLang="nl-BE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6B6E0E-0403-4644-B176-52377EF83D70}"/>
              </a:ext>
            </a:extLst>
          </p:cNvPr>
          <p:cNvCxnSpPr>
            <a:cxnSpLocks/>
          </p:cNvCxnSpPr>
          <p:nvPr/>
        </p:nvCxnSpPr>
        <p:spPr bwMode="auto">
          <a:xfrm>
            <a:off x="4335463" y="4221163"/>
            <a:ext cx="0" cy="820737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25EE26-0541-460D-91B1-A5479227A55D}"/>
              </a:ext>
            </a:extLst>
          </p:cNvPr>
          <p:cNvCxnSpPr>
            <a:cxnSpLocks/>
          </p:cNvCxnSpPr>
          <p:nvPr/>
        </p:nvCxnSpPr>
        <p:spPr bwMode="auto">
          <a:xfrm>
            <a:off x="2855913" y="5041900"/>
            <a:ext cx="0" cy="690563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18764A-20A5-4B19-B78C-6259EB85D55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93850" y="5716588"/>
            <a:ext cx="1262063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82" name="TextBox 40">
            <a:extLst>
              <a:ext uri="{FF2B5EF4-FFF2-40B4-BE49-F238E27FC236}">
                <a16:creationId xmlns:a16="http://schemas.microsoft.com/office/drawing/2014/main" id="{61F9B289-F6C1-49B3-B3BB-437EA33D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5035550"/>
            <a:ext cx="1874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+2</a:t>
            </a:r>
          </a:p>
          <a:p>
            <a:r>
              <a:rPr lang="en-GB" altLang="nl-BE">
                <a:solidFill>
                  <a:schemeClr val="tx1"/>
                </a:solidFill>
              </a:rPr>
              <a:t>=40dB/decade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83" name="TextBox 41">
            <a:extLst>
              <a:ext uri="{FF2B5EF4-FFF2-40B4-BE49-F238E27FC236}">
                <a16:creationId xmlns:a16="http://schemas.microsoft.com/office/drawing/2014/main" id="{BD885D49-01EC-4B39-B8AE-31776FAE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3894138"/>
            <a:ext cx="187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+0</a:t>
            </a:r>
          </a:p>
          <a:p>
            <a:r>
              <a:rPr lang="en-GB" altLang="nl-BE">
                <a:solidFill>
                  <a:schemeClr val="tx1"/>
                </a:solidFill>
              </a:rPr>
              <a:t>=0dB/decade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84" name="TextBox 38">
            <a:extLst>
              <a:ext uri="{FF2B5EF4-FFF2-40B4-BE49-F238E27FC236}">
                <a16:creationId xmlns:a16="http://schemas.microsoft.com/office/drawing/2014/main" id="{E985A349-574E-4B63-BC6E-F41F7F789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046288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fn= 1000Hz = 1kHz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1285" name="Arrow: Curved Left 42">
            <a:extLst>
              <a:ext uri="{FF2B5EF4-FFF2-40B4-BE49-F238E27FC236}">
                <a16:creationId xmlns:a16="http://schemas.microsoft.com/office/drawing/2014/main" id="{93D2016E-E728-447B-AC8A-5B673EE3BA8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5413" y="4292600"/>
            <a:ext cx="407987" cy="1457325"/>
          </a:xfrm>
          <a:prstGeom prst="curvedLeftArrow">
            <a:avLst>
              <a:gd name="adj1" fmla="val 25037"/>
              <a:gd name="adj2" fmla="val 50107"/>
              <a:gd name="adj3" fmla="val 25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11286" name="TextBox 45">
            <a:extLst>
              <a:ext uri="{FF2B5EF4-FFF2-40B4-BE49-F238E27FC236}">
                <a16:creationId xmlns:a16="http://schemas.microsoft.com/office/drawing/2014/main" id="{5EE38E18-4AC6-400E-A3AD-023B02EF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4827588"/>
            <a:ext cx="1122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FF0000"/>
                </a:solidFill>
              </a:rPr>
              <a:t>+40dB</a:t>
            </a:r>
            <a:endParaRPr lang="nl-BE" altLang="nl-BE">
              <a:solidFill>
                <a:srgbClr val="FF0000"/>
              </a:solidFill>
            </a:endParaRPr>
          </a:p>
        </p:txBody>
      </p:sp>
      <p:sp>
        <p:nvSpPr>
          <p:cNvPr id="11287" name="Arrow: Curved Down 44">
            <a:extLst>
              <a:ext uri="{FF2B5EF4-FFF2-40B4-BE49-F238E27FC236}">
                <a16:creationId xmlns:a16="http://schemas.microsoft.com/office/drawing/2014/main" id="{97890DBF-E093-4D76-A02C-CE717C7C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108450"/>
            <a:ext cx="1674813" cy="646113"/>
          </a:xfrm>
          <a:prstGeom prst="curvedDownArrow">
            <a:avLst>
              <a:gd name="adj1" fmla="val 25009"/>
              <a:gd name="adj2" fmla="val 49995"/>
              <a:gd name="adj3" fmla="val 25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11288" name="TextBox 48">
            <a:extLst>
              <a:ext uri="{FF2B5EF4-FFF2-40B4-BE49-F238E27FC236}">
                <a16:creationId xmlns:a16="http://schemas.microsoft.com/office/drawing/2014/main" id="{5FA0E734-93DA-4B2F-AA85-85CB45AC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3651250"/>
            <a:ext cx="1241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FF0000"/>
                </a:solidFill>
              </a:rPr>
              <a:t>+1 decade</a:t>
            </a:r>
            <a:endParaRPr lang="nl-BE" altLang="nl-BE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854D5629-09A8-42C6-BAE0-37A0BDDCA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latin typeface="Calibri Light" panose="020F0302020204030204" pitchFamily="34" charset="0"/>
              </a:rPr>
              <a:t>Karakterisatie (K, Q en ωn van polen en nulpunten)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37B4A31-9CFF-4968-8FD9-89A5CA5BAC5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6BA42-18FE-44BE-B393-8E510DD6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34" y="2298609"/>
            <a:ext cx="4877223" cy="646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E4B34-0EC9-4902-B022-CC710C709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0968"/>
            <a:ext cx="4439270" cy="1457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F0C97A-7858-43C1-9309-CCF19D06CA32}"/>
                  </a:ext>
                </a:extLst>
              </p:cNvPr>
              <p:cNvSpPr txBox="1"/>
              <p:nvPr/>
            </p:nvSpPr>
            <p:spPr>
              <a:xfrm>
                <a:off x="6875524" y="1484784"/>
                <a:ext cx="4792298" cy="450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chemeClr val="tx1"/>
                    </a:solidFill>
                    <a:latin typeface="+mn-lt"/>
                  </a:rPr>
                  <a:t>Gegevens:</a:t>
                </a:r>
              </a:p>
              <a:p>
                <a:r>
                  <a:rPr lang="en-GB">
                    <a:solidFill>
                      <a:schemeClr val="tx1"/>
                    </a:solidFill>
                    <a:latin typeface="+mn-lt"/>
                  </a:rPr>
                  <a:t>k=2</a:t>
                </a:r>
              </a:p>
              <a:p>
                <a:r>
                  <a:rPr lang="en-GB">
                    <a:solidFill>
                      <a:schemeClr val="tx1"/>
                    </a:solidFill>
                    <a:latin typeface="+mn-lt"/>
                  </a:rPr>
                  <a:t>fn=1000Hz =&gt; </a:t>
                </a:r>
                <a:r>
                  <a:rPr lang="nl-BE" altLang="nl-BE">
                    <a:solidFill>
                      <a:schemeClr val="tx1"/>
                    </a:solidFill>
                  </a:rPr>
                  <a:t>ωnz=ωnp=2*</a:t>
                </a:r>
                <a14:m>
                  <m:oMath xmlns:m="http://schemas.openxmlformats.org/officeDocument/2006/math">
                    <m:r>
                      <a:rPr lang="nl-BE" altLang="nl-B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BE" altLang="nl-BE">
                    <a:solidFill>
                      <a:schemeClr val="tx1"/>
                    </a:solidFill>
                  </a:rPr>
                  <a:t>*fn</a:t>
                </a:r>
                <a:endParaRPr lang="en-GB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GB">
                    <a:solidFill>
                      <a:schemeClr val="tx1"/>
                    </a:solidFill>
                    <a:latin typeface="+mn-lt"/>
                  </a:rPr>
                  <a:t>Qp=4</a:t>
                </a:r>
              </a:p>
              <a:p>
                <a:endParaRPr lang="en-GB">
                  <a:solidFill>
                    <a:schemeClr val="tx1"/>
                  </a:solidFill>
                  <a:latin typeface="+mn-lt"/>
                </a:endParaRPr>
              </a:p>
              <a:p>
                <a:endParaRPr lang="en-GB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GB">
                    <a:solidFill>
                      <a:schemeClr val="tx1"/>
                    </a:solidFill>
                    <a:latin typeface="+mn-lt"/>
                  </a:rPr>
                  <a:t>K=-R6/R3(=2 gegeven)</a:t>
                </a:r>
              </a:p>
              <a:p>
                <a:r>
                  <a:rPr lang="nl-BE" altLang="nl-BE" sz="1800">
                    <a:solidFill>
                      <a:schemeClr val="tx1"/>
                    </a:solidFill>
                    <a:latin typeface="+mn-lt"/>
                  </a:rPr>
                  <a:t>ωnz=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nl-B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nl-BE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GB" altLang="nl-BE" sz="180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GB">
                    <a:solidFill>
                      <a:schemeClr val="tx1"/>
                    </a:solidFill>
                    <a:latin typeface="+mn-lt"/>
                  </a:rPr>
                  <a:t>Qz=</a:t>
                </a:r>
                <a:r>
                  <a:rPr lang="en-GB" altLang="nl-BE"/>
                  <a:t> </a:t>
                </a:r>
                <a:r>
                  <a:rPr lang="en-GB" altLang="nl-BE">
                    <a:solidFill>
                      <a:schemeClr val="tx1"/>
                    </a:solidFill>
                  </a:rPr>
                  <a:t>∞</a:t>
                </a:r>
              </a:p>
              <a:p>
                <a:r>
                  <a:rPr lang="nl-BE" altLang="nl-BE">
                    <a:solidFill>
                      <a:schemeClr val="tx1"/>
                    </a:solidFill>
                  </a:rPr>
                  <a:t>ωnp=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nl-BE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nl-BE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GB" altLang="nl-BE" sz="1800" b="0">
                  <a:solidFill>
                    <a:schemeClr val="tx1"/>
                  </a:solidFill>
                </a:endParaRPr>
              </a:p>
              <a:p>
                <a:r>
                  <a:rPr lang="en-GB" altLang="nl-BE">
                    <a:solidFill>
                      <a:schemeClr val="tx1"/>
                    </a:solidFill>
                  </a:rPr>
                  <a:t>Qp=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nl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alt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alt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+1+</m:t>
                            </m:r>
                            <m:f>
                              <m:fPr>
                                <m:ctrlP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GB" alt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nl-BE" altLang="nl-BE" smtClean="0">
                            <a:solidFill>
                              <a:schemeClr val="tx1"/>
                            </a:solidFill>
                          </a:rPr>
                          <m:t>ωnp</m:t>
                        </m:r>
                      </m:den>
                    </m:f>
                  </m:oMath>
                </a14:m>
                <a:endParaRPr lang="en-GB" altLang="nl-BE">
                  <a:solidFill>
                    <a:schemeClr val="tx1"/>
                  </a:solidFill>
                </a:endParaRPr>
              </a:p>
              <a:p>
                <a:endParaRPr lang="en-GB" altLang="nl-BE">
                  <a:solidFill>
                    <a:schemeClr val="tx1"/>
                  </a:solidFill>
                </a:endParaRPr>
              </a:p>
              <a:p>
                <a:endParaRPr lang="nl-BE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F0C97A-7858-43C1-9309-CCF19D06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24" y="1484784"/>
                <a:ext cx="4792298" cy="4503092"/>
              </a:xfrm>
              <a:prstGeom prst="rect">
                <a:avLst/>
              </a:prstGeom>
              <a:blipFill>
                <a:blip r:embed="rId5"/>
                <a:stretch>
                  <a:fillRect l="-1145" t="-8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EECBD2D7-9FFB-4FE9-AC17-F0161B4596FC}"/>
              </a:ext>
            </a:extLst>
          </p:cNvPr>
          <p:cNvSpPr/>
          <p:nvPr/>
        </p:nvSpPr>
        <p:spPr bwMode="auto">
          <a:xfrm>
            <a:off x="1879294" y="3612497"/>
            <a:ext cx="998889" cy="1214844"/>
          </a:xfrm>
          <a:prstGeom prst="arc">
            <a:avLst>
              <a:gd name="adj1" fmla="val 13607530"/>
              <a:gd name="adj2" fmla="val 21553772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362" name="Text Box 1">
            <a:extLst>
              <a:ext uri="{FF2B5EF4-FFF2-40B4-BE49-F238E27FC236}">
                <a16:creationId xmlns:a16="http://schemas.microsoft.com/office/drawing/2014/main" id="{BF5632CD-B884-4A5E-878C-422AC90E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pole-zero plot + carthesische en poolcoördinaten van nulpunten en polen (formule+numerieke waarde)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C4279E-A415-4D37-AB72-BEC71F3B4042}"/>
              </a:ext>
            </a:extLst>
          </p:cNvPr>
          <p:cNvCxnSpPr/>
          <p:nvPr/>
        </p:nvCxnSpPr>
        <p:spPr bwMode="auto">
          <a:xfrm flipV="1">
            <a:off x="2388376" y="2844587"/>
            <a:ext cx="0" cy="26642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A6BDD9-A892-430A-8B30-340EC2772217}"/>
              </a:ext>
            </a:extLst>
          </p:cNvPr>
          <p:cNvCxnSpPr/>
          <p:nvPr/>
        </p:nvCxnSpPr>
        <p:spPr bwMode="auto">
          <a:xfrm>
            <a:off x="1092232" y="4212739"/>
            <a:ext cx="259228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84DBE1B-B609-485A-A294-195686A388F3}"/>
              </a:ext>
            </a:extLst>
          </p:cNvPr>
          <p:cNvSpPr/>
          <p:nvPr/>
        </p:nvSpPr>
        <p:spPr bwMode="auto">
          <a:xfrm>
            <a:off x="1344266" y="3140968"/>
            <a:ext cx="2088220" cy="21602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7B148-8408-4A86-A4D4-A73E9F716EE2}"/>
              </a:ext>
            </a:extLst>
          </p:cNvPr>
          <p:cNvCxnSpPr>
            <a:endCxn id="8" idx="1"/>
          </p:cNvCxnSpPr>
          <p:nvPr/>
        </p:nvCxnSpPr>
        <p:spPr bwMode="auto">
          <a:xfrm flipH="1" flipV="1">
            <a:off x="1650079" y="3457325"/>
            <a:ext cx="738297" cy="7554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36F6DF-64E1-4CCC-849B-CBBC53834829}"/>
              </a:ext>
            </a:extLst>
          </p:cNvPr>
          <p:cNvSpPr txBox="1"/>
          <p:nvPr/>
        </p:nvSpPr>
        <p:spPr>
          <a:xfrm>
            <a:off x="1488282" y="3284984"/>
            <a:ext cx="2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X</a:t>
            </a:r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ED97CC-5132-4476-9AA6-630A0FD03A3A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 flipH="1">
            <a:off x="1650079" y="4221078"/>
            <a:ext cx="738296" cy="76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57B78E-2EE9-41FC-9EB4-A559AEFBCE83}"/>
              </a:ext>
            </a:extLst>
          </p:cNvPr>
          <p:cNvSpPr txBox="1"/>
          <p:nvPr/>
        </p:nvSpPr>
        <p:spPr>
          <a:xfrm>
            <a:off x="1490968" y="4783487"/>
            <a:ext cx="2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X</a:t>
            </a:r>
            <a:endParaRPr lang="nl-BE">
              <a:solidFill>
                <a:schemeClr val="tx1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E269CE1-6BF7-4F5F-8063-3D6A2D5F5D42}"/>
              </a:ext>
            </a:extLst>
          </p:cNvPr>
          <p:cNvSpPr/>
          <p:nvPr/>
        </p:nvSpPr>
        <p:spPr bwMode="auto">
          <a:xfrm rot="16200000">
            <a:off x="2019227" y="3835032"/>
            <a:ext cx="738296" cy="755414"/>
          </a:xfrm>
          <a:prstGeom prst="arc">
            <a:avLst>
              <a:gd name="adj1" fmla="val 16200000"/>
              <a:gd name="adj2" fmla="val 18912019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737324-6AF5-4B9C-AEE3-17F3BDE54F3B}"/>
              </a:ext>
            </a:extLst>
          </p:cNvPr>
          <p:cNvSpPr txBox="1"/>
          <p:nvPr/>
        </p:nvSpPr>
        <p:spPr>
          <a:xfrm>
            <a:off x="1792161" y="3869963"/>
            <a:ext cx="3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α</a:t>
            </a:r>
            <a:endParaRPr lang="nl-B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85C67F-F2C5-4756-95AC-62F5BDD98C7A}"/>
                  </a:ext>
                </a:extLst>
              </p:cNvPr>
              <p:cNvSpPr txBox="1"/>
              <p:nvPr/>
            </p:nvSpPr>
            <p:spPr>
              <a:xfrm>
                <a:off x="6456834" y="2204859"/>
                <a:ext cx="4524312" cy="394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u="sng">
                    <a:solidFill>
                      <a:schemeClr val="tx1"/>
                    </a:solidFill>
                  </a:rPr>
                  <a:t>Polen:</a:t>
                </a:r>
                <a:endParaRPr lang="en-GB" b="1" u="sng">
                  <a:solidFill>
                    <a:schemeClr val="tx1"/>
                  </a:solidFill>
                </a:endParaRPr>
              </a:p>
              <a:p>
                <a:r>
                  <a:rPr lang="en-GB">
                    <a:solidFill>
                      <a:schemeClr val="tx1"/>
                    </a:solidFill>
                  </a:rPr>
                  <a:t>1/2Qp=</a:t>
                </a:r>
                <a:r>
                  <a:rPr lang="el-GR">
                    <a:solidFill>
                      <a:schemeClr val="tx1"/>
                    </a:solidFill>
                  </a:rPr>
                  <a:t>ζ</a:t>
                </a:r>
                <a:r>
                  <a:rPr lang="en-GB">
                    <a:solidFill>
                      <a:schemeClr val="tx1"/>
                    </a:solidFill>
                  </a:rPr>
                  <a:t>p=cos(</a:t>
                </a:r>
                <a:r>
                  <a:rPr lang="el-GR">
                    <a:solidFill>
                      <a:schemeClr val="tx1"/>
                    </a:solidFill>
                  </a:rPr>
                  <a:t>α</a:t>
                </a:r>
                <a:r>
                  <a:rPr lang="en-GB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Qp		=4</a:t>
                </a:r>
              </a:p>
              <a:p>
                <a:r>
                  <a:rPr lang="el-GR">
                    <a:solidFill>
                      <a:schemeClr val="tx1"/>
                    </a:solidFill>
                    <a:highlight>
                      <a:srgbClr val="00FFFF"/>
                    </a:highlight>
                  </a:rPr>
                  <a:t>α</a:t>
                </a:r>
                <a:r>
                  <a:rPr lang="en-GB">
                    <a:solidFill>
                      <a:schemeClr val="tx1"/>
                    </a:solidFill>
                  </a:rPr>
                  <a:t>		=82° 49’ 9,3”</a:t>
                </a:r>
                <a:endParaRPr lang="nl-BE">
                  <a:solidFill>
                    <a:schemeClr val="tx1"/>
                  </a:solidFill>
                </a:endParaRPr>
              </a:p>
              <a:p>
                <a:r>
                  <a:rPr lang="el-GR">
                    <a:solidFill>
                      <a:schemeClr val="tx1"/>
                    </a:solidFill>
                    <a:highlight>
                      <a:srgbClr val="FF0000"/>
                    </a:highlight>
                  </a:rPr>
                  <a:t>β</a:t>
                </a:r>
                <a:r>
                  <a:rPr lang="en-GB">
                    <a:solidFill>
                      <a:schemeClr val="tx1"/>
                    </a:solidFill>
                  </a:rPr>
                  <a:t>		=97° 10’ 50,7”</a:t>
                </a:r>
                <a:endParaRPr lang="nl-BE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altLang="nl-BE" smtClean="0">
                        <a:solidFill>
                          <a:schemeClr val="tx1"/>
                        </a:solidFill>
                      </a:rPr>
                      <m:t>ω</m:t>
                    </m:r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np		=1kHz*pi*2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P</a:t>
                </a:r>
                <a:r>
                  <a:rPr lang="nl-BE">
                    <a:solidFill>
                      <a:schemeClr val="tx1"/>
                    </a:solidFill>
                  </a:rPr>
                  <a:t>oolcoördinaten: (1kHz, </a:t>
                </a:r>
                <a:r>
                  <a:rPr lang="en-GB">
                    <a:solidFill>
                      <a:schemeClr val="tx1"/>
                    </a:solidFill>
                  </a:rPr>
                  <a:t>97°</a:t>
                </a:r>
                <a:r>
                  <a:rPr lang="nl-BE">
                    <a:solidFill>
                      <a:schemeClr val="tx1"/>
                    </a:solidFill>
                  </a:rPr>
                  <a:t>)</a:t>
                </a:r>
              </a:p>
              <a:p>
                <a:endParaRPr lang="nl-BE" altLang="nl-BE">
                  <a:solidFill>
                    <a:schemeClr val="tx1"/>
                  </a:solidFill>
                </a:endParaRPr>
              </a:p>
              <a:p>
                <a:r>
                  <a:rPr lang="en-GB">
                    <a:solidFill>
                      <a:schemeClr val="tx1"/>
                    </a:solidFill>
                  </a:rPr>
                  <a:t>X</a:t>
                </a:r>
                <a:r>
                  <a:rPr lang="nl-BE">
                    <a:solidFill>
                      <a:schemeClr val="tx1"/>
                    </a:solidFill>
                  </a:rPr>
                  <a:t>=-</a:t>
                </a:r>
                <a:r>
                  <a:rPr lang="el-GR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>
                        <a:solidFill>
                          <a:schemeClr val="tx1"/>
                        </a:solidFill>
                      </a:rPr>
                      <m:t>ζ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nl-BE" altLang="nl-BE" smtClean="0">
                        <a:solidFill>
                          <a:schemeClr val="tx1"/>
                        </a:solidFill>
                      </a:rPr>
                      <m:t>ω</m:t>
                    </m:r>
                    <m:r>
                      <a:rPr lang="en-GB" altLang="nl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			= -785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Y</a:t>
                </a:r>
                <a:r>
                  <a:rPr lang="nl-BE">
                    <a:solidFill>
                      <a:schemeClr val="tx1"/>
                    </a:solidFill>
                  </a:rPr>
                  <a:t>=</a:t>
                </a:r>
                <a:r>
                  <a:rPr lang="nl-BE" altLang="nl-BE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altLang="nl-BE">
                        <a:solidFill>
                          <a:schemeClr val="tx1"/>
                        </a:solidFill>
                      </a:rPr>
                      <m:t>ω</m:t>
                    </m:r>
                    <m:r>
                      <a:rPr lang="en-GB" altLang="nl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GB" altLang="nl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GB" altLang="nl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GB" altLang="nl-BE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mtClean="0">
                            <a:solidFill>
                              <a:schemeClr val="tx1"/>
                            </a:solidFill>
                          </a:rPr>
                          <m:t>ζ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	= 6234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Carthesische: (-785+6234j)</a:t>
                </a:r>
                <a:endParaRPr lang="nl-BE">
                  <a:solidFill>
                    <a:schemeClr val="tx1"/>
                  </a:solidFill>
                </a:endParaRPr>
              </a:p>
              <a:p>
                <a:endParaRPr lang="nl-BE">
                  <a:solidFill>
                    <a:schemeClr val="tx1"/>
                  </a:solidFill>
                </a:endParaRPr>
              </a:p>
              <a:p>
                <a:r>
                  <a:rPr lang="nl-BE" altLang="nl-BE" sz="1200">
                    <a:solidFill>
                      <a:schemeClr val="tx1"/>
                    </a:solidFill>
                  </a:rPr>
                  <a:t>ωnp=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BE" altLang="nl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altLang="nl-B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altLang="nl-B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nl-BE" altLang="nl-BE" sz="1200">
                                    <a:solidFill>
                                      <a:schemeClr val="tx1"/>
                                    </a:solidFill>
                                  </a:rPr>
                                  <m:t>ω</m:t>
                                </m:r>
                                <m:r>
                                  <a:rPr lang="en-GB" altLang="nl-B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altLang="nl-B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altLang="nl-BE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altLang="nl-B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nl-BE" sz="12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2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ζ</m:t>
                                    </m:r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)²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GB" altLang="nl-B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altLang="nl-B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en-GB" altLang="nl-BE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1200" smtClean="0">
                            <a:solidFill>
                              <a:schemeClr val="tx1"/>
                            </a:solidFill>
                          </a:rPr>
                          <m:t>ζ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nl-BE" altLang="nl-BE" sz="1200" smtClean="0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a:rPr lang="en-GB" altLang="nl-B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nl-B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85C67F-F2C5-4756-95AC-62F5BDD98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4" y="2204859"/>
                <a:ext cx="4524312" cy="3942874"/>
              </a:xfrm>
              <a:prstGeom prst="rect">
                <a:avLst/>
              </a:prstGeom>
              <a:blipFill>
                <a:blip r:embed="rId3"/>
                <a:stretch>
                  <a:fillRect l="-2022" t="-123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21856EC4-2D1C-4618-B02C-0C279303302D}"/>
              </a:ext>
            </a:extLst>
          </p:cNvPr>
          <p:cNvSpPr/>
          <p:nvPr/>
        </p:nvSpPr>
        <p:spPr bwMode="auto">
          <a:xfrm>
            <a:off x="2208362" y="4053088"/>
            <a:ext cx="377708" cy="369332"/>
          </a:xfrm>
          <a:prstGeom prst="don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86BF31-AADE-428C-96AA-7AB2584B19C8}"/>
                  </a:ext>
                </a:extLst>
              </p:cNvPr>
              <p:cNvSpPr txBox="1"/>
              <p:nvPr/>
            </p:nvSpPr>
            <p:spPr>
              <a:xfrm>
                <a:off x="2172578" y="3001254"/>
                <a:ext cx="36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altLang="nl-BE" smtClean="0">
                          <a:solidFill>
                            <a:schemeClr val="tx1"/>
                          </a:solidFill>
                        </a:rPr>
                        <m:t>ω</m:t>
                      </m:r>
                      <m:r>
                        <m:rPr>
                          <m:nor/>
                        </m:rPr>
                        <a:rPr lang="en-GB" altLang="nl-BE" b="0" i="0" smtClean="0">
                          <a:solidFill>
                            <a:schemeClr val="tx1"/>
                          </a:solidFill>
                        </a:rPr>
                        <m:t>np</m:t>
                      </m:r>
                    </m:oMath>
                  </m:oMathPara>
                </a14:m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86BF31-AADE-428C-96AA-7AB2584B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78" y="3001254"/>
                <a:ext cx="360034" cy="369332"/>
              </a:xfrm>
              <a:prstGeom prst="rect">
                <a:avLst/>
              </a:prstGeom>
              <a:blipFill>
                <a:blip r:embed="rId4"/>
                <a:stretch>
                  <a:fillRect r="-59322" b="-327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D12539-0074-4D19-BB8F-077D20265AD9}"/>
                  </a:ext>
                </a:extLst>
              </p:cNvPr>
              <p:cNvSpPr txBox="1"/>
              <p:nvPr/>
            </p:nvSpPr>
            <p:spPr>
              <a:xfrm>
                <a:off x="2265334" y="2468075"/>
                <a:ext cx="36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altLang="nl-BE" b="0" i="0" smtClean="0">
                          <a:solidFill>
                            <a:schemeClr val="tx1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nl-BE" altLang="nl-BE" smtClean="0">
                          <a:solidFill>
                            <a:schemeClr val="tx1"/>
                          </a:solidFill>
                        </a:rPr>
                        <m:t>ω</m:t>
                      </m:r>
                    </m:oMath>
                  </m:oMathPara>
                </a14:m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D12539-0074-4D19-BB8F-077D202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34" y="2468075"/>
                <a:ext cx="360034" cy="369332"/>
              </a:xfrm>
              <a:prstGeom prst="rect">
                <a:avLst/>
              </a:prstGeom>
              <a:blipFill>
                <a:blip r:embed="rId5"/>
                <a:stretch>
                  <a:fillRect l="-3390" r="-1695" b="-10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C7AAF3-08A5-4DFE-A444-569C6664EB59}"/>
                  </a:ext>
                </a:extLst>
              </p:cNvPr>
              <p:cNvSpPr txBox="1"/>
              <p:nvPr/>
            </p:nvSpPr>
            <p:spPr>
              <a:xfrm>
                <a:off x="3605441" y="3992069"/>
                <a:ext cx="36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>
                          <a:solidFill>
                            <a:schemeClr val="tx1"/>
                          </a:solidFill>
                        </a:rPr>
                        <m:t>σ</m:t>
                      </m:r>
                    </m:oMath>
                  </m:oMathPara>
                </a14:m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C7AAF3-08A5-4DFE-A444-569C6664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41" y="3992069"/>
                <a:ext cx="3600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9A8D339-4B08-4C42-BDFC-CF71F6B5BF16}"/>
              </a:ext>
            </a:extLst>
          </p:cNvPr>
          <p:cNvSpPr txBox="1"/>
          <p:nvPr/>
        </p:nvSpPr>
        <p:spPr>
          <a:xfrm>
            <a:off x="2619996" y="3457469"/>
            <a:ext cx="3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β</a:t>
            </a:r>
            <a:endParaRPr 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201A3001-F181-4924-8F11-0B2F412E7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latin typeface="Calibri Light" panose="020F0302020204030204" pitchFamily="34" charset="0"/>
              </a:rPr>
              <a:t>asymptoten van het Bodediagram(aanduiden: helling, breekpunt,Q, K)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BF32CE2-2ECC-4499-8AAE-4EB9A77A552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63BAD94A-819E-455B-949C-3F0CEA25483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2887" y="3982461"/>
            <a:ext cx="1800225" cy="1871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E16DDA-C49E-4E50-B562-633F4340A21B}"/>
              </a:ext>
            </a:extLst>
          </p:cNvPr>
          <p:cNvCxnSpPr>
            <a:cxnSpLocks/>
          </p:cNvCxnSpPr>
          <p:nvPr/>
        </p:nvCxnSpPr>
        <p:spPr bwMode="auto">
          <a:xfrm>
            <a:off x="5053112" y="3982461"/>
            <a:ext cx="25923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F505A826-65C6-437E-AE55-CAB68A3F0511}"/>
              </a:ext>
            </a:extLst>
          </p:cNvPr>
          <p:cNvCxnSpPr>
            <a:cxnSpLocks/>
          </p:cNvCxnSpPr>
          <p:nvPr/>
        </p:nvCxnSpPr>
        <p:spPr bwMode="auto">
          <a:xfrm>
            <a:off x="2311499" y="4803198"/>
            <a:ext cx="5759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1CFAF805-8517-4C1A-A6BF-5669750957C6}"/>
              </a:ext>
            </a:extLst>
          </p:cNvPr>
          <p:cNvCxnSpPr>
            <a:cxnSpLocks/>
          </p:cNvCxnSpPr>
          <p:nvPr/>
        </p:nvCxnSpPr>
        <p:spPr bwMode="auto">
          <a:xfrm flipV="1">
            <a:off x="2311499" y="2561072"/>
            <a:ext cx="16656" cy="39423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D85D9C8C-2C0D-4DC7-95E1-3083252AE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237" y="4895273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Log10(</a:t>
            </a:r>
            <a:r>
              <a:rPr lang="el-GR" altLang="nl-BE">
                <a:solidFill>
                  <a:schemeClr val="tx1"/>
                </a:solidFill>
              </a:rPr>
              <a:t>ω</a:t>
            </a:r>
            <a:r>
              <a:rPr lang="en-GB" altLang="nl-BE">
                <a:solidFill>
                  <a:schemeClr val="tx1"/>
                </a:solidFill>
              </a:rPr>
              <a:t>n)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2869B75E-1EE2-47C2-A901-5BCFE185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253" y="4572322"/>
            <a:ext cx="695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nl-BE" sz="1200">
                <a:solidFill>
                  <a:schemeClr val="tx1"/>
                </a:solidFill>
              </a:rPr>
              <a:t>1kHz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7D9FB58F-BD04-4FA4-A6E1-E8BB085B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905" y="2256343"/>
            <a:ext cx="912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|H(</a:t>
            </a:r>
            <a:r>
              <a:rPr lang="el-GR" altLang="nl-BE">
                <a:solidFill>
                  <a:schemeClr val="tx1"/>
                </a:solidFill>
              </a:rPr>
              <a:t>ω</a:t>
            </a:r>
            <a:r>
              <a:rPr lang="en-GB" altLang="nl-BE">
                <a:solidFill>
                  <a:schemeClr val="tx1"/>
                </a:solidFill>
              </a:rPr>
              <a:t>)|</a:t>
            </a:r>
          </a:p>
          <a:p>
            <a:r>
              <a:rPr lang="en-GB" altLang="nl-BE">
                <a:solidFill>
                  <a:schemeClr val="tx1"/>
                </a:solidFill>
              </a:rPr>
              <a:t>in dB</a:t>
            </a:r>
            <a:endParaRPr lang="nl-BE" altLang="nl-BE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F07410-A55B-40F6-B135-841EBFC785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311499" y="3982461"/>
            <a:ext cx="2741613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E530A7D0-8FB5-46F3-AABA-40D81C53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157" y="3715506"/>
            <a:ext cx="1009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6 dB</a:t>
            </a:r>
          </a:p>
          <a:p>
            <a:r>
              <a:rPr lang="nl-BE" altLang="nl-BE">
                <a:solidFill>
                  <a:schemeClr val="tx1"/>
                </a:solidFill>
              </a:rPr>
              <a:t>≈ </a:t>
            </a:r>
            <a:r>
              <a:rPr lang="en-GB" altLang="nl-BE">
                <a:solidFill>
                  <a:schemeClr val="tx1"/>
                </a:solidFill>
              </a:rPr>
              <a:t> 2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20ED1DCC-D0A5-41FF-81CD-8CCEADCB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187" y="4584725"/>
            <a:ext cx="10112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 sz="1200">
                <a:solidFill>
                  <a:schemeClr val="tx1"/>
                </a:solidFill>
              </a:rPr>
              <a:t>100Hz</a:t>
            </a:r>
            <a:endParaRPr lang="nl-BE" altLang="nl-BE" sz="1200">
              <a:solidFill>
                <a:schemeClr val="tx1"/>
              </a:solidFill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2FB0260A-FF88-4306-B612-3C0110F0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534" y="5182354"/>
            <a:ext cx="1122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-34 dB</a:t>
            </a:r>
          </a:p>
          <a:p>
            <a:r>
              <a:rPr lang="nl-BE" altLang="nl-BE">
                <a:solidFill>
                  <a:schemeClr val="tx1"/>
                </a:solidFill>
              </a:rPr>
              <a:t>≈ </a:t>
            </a:r>
            <a:r>
              <a:rPr lang="en-GB" altLang="nl-BE">
                <a:solidFill>
                  <a:schemeClr val="tx1"/>
                </a:solidFill>
              </a:rPr>
              <a:t> 400E-6</a:t>
            </a:r>
            <a:endParaRPr lang="nl-BE" altLang="nl-BE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5B7E81-8D45-40F1-8142-22635F91FC4C}"/>
              </a:ext>
            </a:extLst>
          </p:cNvPr>
          <p:cNvCxnSpPr>
            <a:cxnSpLocks/>
          </p:cNvCxnSpPr>
          <p:nvPr/>
        </p:nvCxnSpPr>
        <p:spPr bwMode="auto">
          <a:xfrm>
            <a:off x="5053112" y="3982461"/>
            <a:ext cx="0" cy="820737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C8B58C-66CE-4BC2-A6FC-E21B3E142127}"/>
              </a:ext>
            </a:extLst>
          </p:cNvPr>
          <p:cNvCxnSpPr>
            <a:cxnSpLocks/>
          </p:cNvCxnSpPr>
          <p:nvPr/>
        </p:nvCxnSpPr>
        <p:spPr bwMode="auto">
          <a:xfrm>
            <a:off x="3573562" y="4803198"/>
            <a:ext cx="0" cy="690563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51FE72-F66D-4B63-9184-9C7BF81151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311499" y="5477886"/>
            <a:ext cx="1262063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40">
            <a:extLst>
              <a:ext uri="{FF2B5EF4-FFF2-40B4-BE49-F238E27FC236}">
                <a16:creationId xmlns:a16="http://schemas.microsoft.com/office/drawing/2014/main" id="{E4C05BCA-49A2-46F7-971C-0013E795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586" y="4803496"/>
            <a:ext cx="16001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+2</a:t>
            </a:r>
          </a:p>
          <a:p>
            <a:r>
              <a:rPr lang="en-GB" altLang="nl-BE">
                <a:solidFill>
                  <a:schemeClr val="tx1"/>
                </a:solidFill>
              </a:rPr>
              <a:t>=40dB/decade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19" name="TextBox 41">
            <a:extLst>
              <a:ext uri="{FF2B5EF4-FFF2-40B4-BE49-F238E27FC236}">
                <a16:creationId xmlns:a16="http://schemas.microsoft.com/office/drawing/2014/main" id="{7D76D534-16F6-420F-82D8-77E685DD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754" y="3678238"/>
            <a:ext cx="187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+0</a:t>
            </a:r>
          </a:p>
          <a:p>
            <a:r>
              <a:rPr lang="en-GB" altLang="nl-BE">
                <a:solidFill>
                  <a:schemeClr val="tx1"/>
                </a:solidFill>
              </a:rPr>
              <a:t>=0dB/decade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13F594D-259E-425E-A9FE-462CD60ED4F5}"/>
              </a:ext>
            </a:extLst>
          </p:cNvPr>
          <p:cNvSpPr/>
          <p:nvPr/>
        </p:nvSpPr>
        <p:spPr bwMode="auto">
          <a:xfrm>
            <a:off x="4588590" y="3341716"/>
            <a:ext cx="1110953" cy="1146553"/>
          </a:xfrm>
          <a:custGeom>
            <a:avLst/>
            <a:gdLst>
              <a:gd name="connsiteX0" fmla="*/ 0 w 1110953"/>
              <a:gd name="connsiteY0" fmla="*/ 1146553 h 1146553"/>
              <a:gd name="connsiteX1" fmla="*/ 444381 w 1110953"/>
              <a:gd name="connsiteY1" fmla="*/ 9963 h 1146553"/>
              <a:gd name="connsiteX2" fmla="*/ 1110953 w 1110953"/>
              <a:gd name="connsiteY2" fmla="*/ 599623 h 114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953" h="1146553">
                <a:moveTo>
                  <a:pt x="0" y="1146553"/>
                </a:moveTo>
                <a:cubicBezTo>
                  <a:pt x="129611" y="623835"/>
                  <a:pt x="259222" y="101118"/>
                  <a:pt x="444381" y="9963"/>
                </a:cubicBezTo>
                <a:cubicBezTo>
                  <a:pt x="629540" y="-81192"/>
                  <a:pt x="998433" y="479982"/>
                  <a:pt x="1110953" y="59962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CF6CC0-94B6-4CC7-BBF3-732F0D4C75BB}"/>
              </a:ext>
            </a:extLst>
          </p:cNvPr>
          <p:cNvSpPr txBox="1"/>
          <p:nvPr/>
        </p:nvSpPr>
        <p:spPr>
          <a:xfrm>
            <a:off x="4966022" y="3545661"/>
            <a:ext cx="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Q</a:t>
            </a:r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E23CA-5AB4-4CBF-89AD-190128371DA1}"/>
              </a:ext>
            </a:extLst>
          </p:cNvPr>
          <p:cNvCxnSpPr/>
          <p:nvPr/>
        </p:nvCxnSpPr>
        <p:spPr bwMode="auto">
          <a:xfrm>
            <a:off x="2784426" y="3982461"/>
            <a:ext cx="0" cy="8207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2876B0-ECC1-4B9A-8B33-0A53510088AE}"/>
              </a:ext>
            </a:extLst>
          </p:cNvPr>
          <p:cNvSpPr txBox="1"/>
          <p:nvPr/>
        </p:nvSpPr>
        <p:spPr>
          <a:xfrm>
            <a:off x="2594698" y="4215393"/>
            <a:ext cx="36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K</a:t>
            </a:r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1857B6-A0E4-43AF-B655-A4660719BBA0}"/>
              </a:ext>
            </a:extLst>
          </p:cNvPr>
          <p:cNvCxnSpPr>
            <a:cxnSpLocks/>
          </p:cNvCxnSpPr>
          <p:nvPr/>
        </p:nvCxnSpPr>
        <p:spPr bwMode="auto">
          <a:xfrm>
            <a:off x="5053112" y="3351114"/>
            <a:ext cx="0" cy="6542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552156-C441-4468-9379-0BE7795FAEA7}"/>
              </a:ext>
            </a:extLst>
          </p:cNvPr>
          <p:cNvSpPr txBox="1"/>
          <p:nvPr/>
        </p:nvSpPr>
        <p:spPr>
          <a:xfrm>
            <a:off x="8295580" y="1340768"/>
            <a:ext cx="194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Tekening niet op schaal</a:t>
            </a:r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B73777-39CE-4434-9AAC-7146C6159B24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flipH="1">
            <a:off x="2328155" y="3351679"/>
            <a:ext cx="270481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22">
            <a:extLst>
              <a:ext uri="{FF2B5EF4-FFF2-40B4-BE49-F238E27FC236}">
                <a16:creationId xmlns:a16="http://schemas.microsoft.com/office/drawing/2014/main" id="{7D66DEAF-5617-493F-A086-D387AD23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74" y="2994735"/>
            <a:ext cx="1009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18 dB</a:t>
            </a:r>
          </a:p>
          <a:p>
            <a:r>
              <a:rPr lang="nl-BE" altLang="nl-BE">
                <a:solidFill>
                  <a:schemeClr val="tx1"/>
                </a:solidFill>
              </a:rPr>
              <a:t>≈ </a:t>
            </a:r>
            <a:r>
              <a:rPr lang="en-GB" altLang="nl-BE">
                <a:solidFill>
                  <a:schemeClr val="tx1"/>
                </a:solidFill>
              </a:rPr>
              <a:t> 6</a:t>
            </a:r>
            <a:endParaRPr lang="nl-BE" alt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2236AFAB-3CA0-419F-AC0F-D0835AD8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latin typeface="Calibri Light" panose="020F0302020204030204" pitchFamily="34" charset="0"/>
              </a:rPr>
              <a:t>karakterisatie stapresponsie (begin/einde+golfvorm: formule + waarde)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28DFEB-084B-4013-9263-144C9CB028F7}"/>
              </a:ext>
            </a:extLst>
          </p:cNvPr>
          <p:cNvCxnSpPr>
            <a:cxnSpLocks/>
          </p:cNvCxnSpPr>
          <p:nvPr/>
        </p:nvCxnSpPr>
        <p:spPr bwMode="auto">
          <a:xfrm>
            <a:off x="835510" y="5503577"/>
            <a:ext cx="33123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A28409-256E-4163-B9A6-376FF6C483D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65209" y="4476267"/>
            <a:ext cx="2349" cy="22651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863A8B-90AF-4D8E-831E-1E36657464AE}"/>
              </a:ext>
            </a:extLst>
          </p:cNvPr>
          <p:cNvSpPr txBox="1"/>
          <p:nvPr/>
        </p:nvSpPr>
        <p:spPr>
          <a:xfrm>
            <a:off x="4075870" y="5647593"/>
            <a:ext cx="43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t</a:t>
            </a:r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18D6E-DE84-4587-91FE-141624199286}"/>
              </a:ext>
            </a:extLst>
          </p:cNvPr>
          <p:cNvSpPr txBox="1"/>
          <p:nvPr/>
        </p:nvSpPr>
        <p:spPr>
          <a:xfrm>
            <a:off x="761648" y="4270150"/>
            <a:ext cx="7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vout</a:t>
            </a:r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9CF8E-9DA7-4BD4-BF04-55F05DAC7779}"/>
              </a:ext>
            </a:extLst>
          </p:cNvPr>
          <p:cNvCxnSpPr/>
          <p:nvPr/>
        </p:nvCxnSpPr>
        <p:spPr bwMode="auto">
          <a:xfrm>
            <a:off x="619066" y="5503577"/>
            <a:ext cx="64849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32A33D-51B2-46CC-925D-2825A61677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65209" y="5494132"/>
            <a:ext cx="4700" cy="82097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7A9F6A-2EF7-47A4-8521-31C6BB837CE9}"/>
              </a:ext>
            </a:extLst>
          </p:cNvPr>
          <p:cNvSpPr txBox="1"/>
          <p:nvPr/>
        </p:nvSpPr>
        <p:spPr>
          <a:xfrm>
            <a:off x="912218" y="21328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Begin: -2</a:t>
            </a:r>
          </a:p>
          <a:p>
            <a:r>
              <a:rPr lang="en-GB">
                <a:solidFill>
                  <a:schemeClr val="tx1"/>
                </a:solidFill>
              </a:rPr>
              <a:t>Einde: 0 </a:t>
            </a:r>
            <a:endParaRPr lang="nl-BE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27458-784E-46EC-A579-F66246B2E9F5}"/>
              </a:ext>
            </a:extLst>
          </p:cNvPr>
          <p:cNvSpPr txBox="1"/>
          <p:nvPr/>
        </p:nvSpPr>
        <p:spPr>
          <a:xfrm>
            <a:off x="912218" y="614508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-2</a:t>
            </a:r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23F82-9104-4B82-BB1A-0442EBD378C2}"/>
              </a:ext>
            </a:extLst>
          </p:cNvPr>
          <p:cNvSpPr txBox="1"/>
          <p:nvPr/>
        </p:nvSpPr>
        <p:spPr>
          <a:xfrm>
            <a:off x="1063286" y="5421568"/>
            <a:ext cx="206622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0</a:t>
            </a:r>
            <a:endParaRPr lang="nl-B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2576C9-7D26-4C79-A89E-6A7B8E9EE885}"/>
                  </a:ext>
                </a:extLst>
              </p:cNvPr>
              <p:cNvSpPr txBox="1"/>
              <p:nvPr/>
            </p:nvSpPr>
            <p:spPr>
              <a:xfrm>
                <a:off x="5160690" y="2050141"/>
                <a:ext cx="6485420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chemeClr val="tx1"/>
                    </a:solidFill>
                    <a:latin typeface="+mj-lt"/>
                  </a:rPr>
                  <a:t>Formule: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nl-B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>
                                    <a:solidFill>
                                      <a:schemeClr val="tx1"/>
                                    </a:solidFill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nl-B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tx1"/>
                            </a:solidFill>
                          </a:rPr>
                          <m:t>ζ</m:t>
                        </m:r>
                        <m:r>
                          <m:rPr>
                            <m:nor/>
                          </m:rPr>
                          <a:rPr lang="nl-BE" altLang="nl-BE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alt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nl-BE" altLang="nl-BE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nl-B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>
                                        <a:solidFill>
                                          <a:schemeClr val="tx1"/>
                                        </a:solidFill>
                                      </a:rPr>
                                      <m:t>ζ</m:t>
                                    </m:r>
                                  </m:e>
                                  <m:sup>
                                    <m:r>
                                      <a:rPr lang="nl-B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GB" b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GB">
                    <a:solidFill>
                      <a:schemeClr val="tx1"/>
                    </a:solidFill>
                    <a:latin typeface="+mj-lt"/>
                  </a:rPr>
                  <a:t>Waarde: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1,008∗</m:t>
                    </m:r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785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nl-B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6282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BE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2576C9-7D26-4C79-A89E-6A7B8E9E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90" y="2050141"/>
                <a:ext cx="6485420" cy="1005853"/>
              </a:xfrm>
              <a:prstGeom prst="rect">
                <a:avLst/>
              </a:prstGeom>
              <a:blipFill>
                <a:blip r:embed="rId3"/>
                <a:stretch>
                  <a:fillRect l="-847" b="-9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C2228E-EA24-4341-B227-31113E7BDE3D}"/>
              </a:ext>
            </a:extLst>
          </p:cNvPr>
          <p:cNvSpPr/>
          <p:nvPr/>
        </p:nvSpPr>
        <p:spPr bwMode="auto">
          <a:xfrm>
            <a:off x="1284436" y="4898449"/>
            <a:ext cx="2426329" cy="1415561"/>
          </a:xfrm>
          <a:custGeom>
            <a:avLst/>
            <a:gdLst>
              <a:gd name="connsiteX0" fmla="*/ 0 w 2426329"/>
              <a:gd name="connsiteY0" fmla="*/ 1415561 h 1415561"/>
              <a:gd name="connsiteX1" fmla="*/ 172016 w 2426329"/>
              <a:gd name="connsiteY1" fmla="*/ 3221 h 1415561"/>
              <a:gd name="connsiteX2" fmla="*/ 443620 w 2426329"/>
              <a:gd name="connsiteY2" fmla="*/ 1008155 h 1415561"/>
              <a:gd name="connsiteX3" fmla="*/ 751438 w 2426329"/>
              <a:gd name="connsiteY3" fmla="*/ 274825 h 1415561"/>
              <a:gd name="connsiteX4" fmla="*/ 1032095 w 2426329"/>
              <a:gd name="connsiteY4" fmla="*/ 890460 h 1415561"/>
              <a:gd name="connsiteX5" fmla="*/ 1294646 w 2426329"/>
              <a:gd name="connsiteY5" fmla="*/ 419680 h 1415561"/>
              <a:gd name="connsiteX6" fmla="*/ 1502875 w 2426329"/>
              <a:gd name="connsiteY6" fmla="*/ 718445 h 1415561"/>
              <a:gd name="connsiteX7" fmla="*/ 1692998 w 2426329"/>
              <a:gd name="connsiteY7" fmla="*/ 555482 h 1415561"/>
              <a:gd name="connsiteX8" fmla="*/ 1937442 w 2426329"/>
              <a:gd name="connsiteY8" fmla="*/ 691284 h 1415561"/>
              <a:gd name="connsiteX9" fmla="*/ 2136618 w 2426329"/>
              <a:gd name="connsiteY9" fmla="*/ 600750 h 1415561"/>
              <a:gd name="connsiteX10" fmla="*/ 2426329 w 2426329"/>
              <a:gd name="connsiteY10" fmla="*/ 655070 h 141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6329" h="1415561">
                <a:moveTo>
                  <a:pt x="0" y="1415561"/>
                </a:moveTo>
                <a:cubicBezTo>
                  <a:pt x="49039" y="743341"/>
                  <a:pt x="98079" y="71122"/>
                  <a:pt x="172016" y="3221"/>
                </a:cubicBezTo>
                <a:cubicBezTo>
                  <a:pt x="245953" y="-64680"/>
                  <a:pt x="347050" y="962888"/>
                  <a:pt x="443620" y="1008155"/>
                </a:cubicBezTo>
                <a:cubicBezTo>
                  <a:pt x="540190" y="1053422"/>
                  <a:pt x="653359" y="294441"/>
                  <a:pt x="751438" y="274825"/>
                </a:cubicBezTo>
                <a:cubicBezTo>
                  <a:pt x="849517" y="255209"/>
                  <a:pt x="941560" y="866317"/>
                  <a:pt x="1032095" y="890460"/>
                </a:cubicBezTo>
                <a:cubicBezTo>
                  <a:pt x="1122630" y="914602"/>
                  <a:pt x="1216183" y="448349"/>
                  <a:pt x="1294646" y="419680"/>
                </a:cubicBezTo>
                <a:cubicBezTo>
                  <a:pt x="1373109" y="391011"/>
                  <a:pt x="1436483" y="695811"/>
                  <a:pt x="1502875" y="718445"/>
                </a:cubicBezTo>
                <a:cubicBezTo>
                  <a:pt x="1569267" y="741079"/>
                  <a:pt x="1620570" y="560009"/>
                  <a:pt x="1692998" y="555482"/>
                </a:cubicBezTo>
                <a:cubicBezTo>
                  <a:pt x="1765426" y="550955"/>
                  <a:pt x="1863505" y="683739"/>
                  <a:pt x="1937442" y="691284"/>
                </a:cubicBezTo>
                <a:cubicBezTo>
                  <a:pt x="2011379" y="698829"/>
                  <a:pt x="2055137" y="606786"/>
                  <a:pt x="2136618" y="600750"/>
                </a:cubicBezTo>
                <a:cubicBezTo>
                  <a:pt x="2218099" y="594714"/>
                  <a:pt x="2368990" y="688266"/>
                  <a:pt x="2426329" y="6550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9F430200-67A2-468D-A77E-4613979C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latin typeface="Calibri Light" panose="020F0302020204030204" pitchFamily="34" charset="0"/>
              </a:rPr>
              <a:t>opstellen ontwerpvergelijkingen(met keuzes)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6BB9BF-CE2D-4262-8C12-62D5056A1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20974" r="11276" b="28620"/>
          <a:stretch/>
        </p:blipFill>
        <p:spPr bwMode="auto">
          <a:xfrm>
            <a:off x="4584626" y="1412776"/>
            <a:ext cx="734481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6BAAB-8B1B-4FC3-8AE7-2D0502FD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20" y="5445224"/>
            <a:ext cx="4877223" cy="646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B92A-2465-4D1D-92A6-850B5B49FF9E}"/>
                  </a:ext>
                </a:extLst>
              </p:cNvPr>
              <p:cNvSpPr txBox="1"/>
              <p:nvPr/>
            </p:nvSpPr>
            <p:spPr>
              <a:xfrm>
                <a:off x="408162" y="1412776"/>
                <a:ext cx="5256584" cy="533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>
                    <a:solidFill>
                      <a:schemeClr val="tx1"/>
                    </a:solidFill>
                  </a:rPr>
                  <a:t>K=-R6/R3(=2 gegeven)</a:t>
                </a:r>
              </a:p>
              <a:p>
                <a:r>
                  <a:rPr lang="nl-BE" altLang="nl-BE">
                    <a:solidFill>
                      <a:schemeClr val="tx1"/>
                    </a:solidFill>
                  </a:rPr>
                  <a:t>ωnz=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GB" altLang="nl-BE">
                  <a:solidFill>
                    <a:schemeClr val="tx1"/>
                  </a:solidFill>
                </a:endParaRPr>
              </a:p>
              <a:p>
                <a:r>
                  <a:rPr lang="en-GB">
                    <a:solidFill>
                      <a:schemeClr val="tx1"/>
                    </a:solidFill>
                  </a:rPr>
                  <a:t>Qz=</a:t>
                </a:r>
                <a:r>
                  <a:rPr lang="en-GB" altLang="nl-BE"/>
                  <a:t> </a:t>
                </a:r>
                <a:r>
                  <a:rPr lang="en-GB" altLang="nl-BE">
                    <a:solidFill>
                      <a:schemeClr val="tx1"/>
                    </a:solidFill>
                  </a:rPr>
                  <a:t>∞</a:t>
                </a:r>
              </a:p>
              <a:p>
                <a:r>
                  <a:rPr lang="nl-BE" altLang="nl-BE">
                    <a:solidFill>
                      <a:schemeClr val="tx1"/>
                    </a:solidFill>
                  </a:rPr>
                  <a:t>ωnp=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GB" altLang="nl-BE">
                  <a:solidFill>
                    <a:schemeClr val="tx1"/>
                  </a:solidFill>
                </a:endParaRPr>
              </a:p>
              <a:p>
                <a:r>
                  <a:rPr lang="en-GB" altLang="nl-BE">
                    <a:solidFill>
                      <a:schemeClr val="tx1"/>
                    </a:solidFill>
                  </a:rPr>
                  <a:t>Qp=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+1+</m:t>
                            </m:r>
                            <m:f>
                              <m:fPr>
                                <m:ctrlP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GB" altLang="nl-B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altLang="nl-B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r>
                          <a:rPr lang="en-GB" altLang="nl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nl-BE" altLang="nl-BE">
                            <a:solidFill>
                              <a:schemeClr val="tx1"/>
                            </a:solidFill>
                          </a:rPr>
                          <m:t>ωnp</m:t>
                        </m:r>
                      </m:den>
                    </m:f>
                  </m:oMath>
                </a14:m>
                <a:endParaRPr lang="en-GB">
                  <a:solidFill>
                    <a:schemeClr val="tx1"/>
                  </a:solidFill>
                </a:endParaRPr>
              </a:p>
              <a:p>
                <a:endParaRPr lang="nl-BE">
                  <a:solidFill>
                    <a:schemeClr val="tx1"/>
                  </a:solidFill>
                </a:endParaRPr>
              </a:p>
              <a:p>
                <a:r>
                  <a:rPr lang="nl-BE">
                    <a:solidFill>
                      <a:schemeClr val="tx1"/>
                    </a:solidFill>
                  </a:rPr>
                  <a:t>C1=1; 			hiermee kunnen we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altLang="nl-BE">
                        <a:solidFill>
                          <a:schemeClr val="tx1"/>
                        </a:solidFill>
                      </a:rPr>
                      <m:t>ω</m:t>
                    </m:r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n aanpassen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R3=1*10^(-6); 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R1=1*10^(-4);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R6=R3*2; 		K gelijk stellen aan  2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R5=R6;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R2=R1;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C2=1/((wnp^2)*(R1^2)); hiermee Qp aanpassen</a:t>
                </a:r>
              </a:p>
              <a:p>
                <a:r>
                  <a:rPr lang="nl-BE">
                    <a:solidFill>
                      <a:schemeClr val="tx1"/>
                    </a:solidFill>
                  </a:rPr>
                  <a:t>R4=R3;</a:t>
                </a:r>
              </a:p>
              <a:p>
                <a:r>
                  <a:rPr lang="pt-BR">
                    <a:solidFill>
                      <a:schemeClr val="tx1"/>
                    </a:solidFill>
                  </a:rPr>
                  <a:t>R7=(4*C2*R2*Qp*wnp*R4)-R4;</a:t>
                </a:r>
              </a:p>
              <a:p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B92A-2465-4D1D-92A6-850B5B49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2" y="1412776"/>
                <a:ext cx="5256584" cy="5334089"/>
              </a:xfrm>
              <a:prstGeom prst="rect">
                <a:avLst/>
              </a:prstGeom>
              <a:blipFill>
                <a:blip r:embed="rId5"/>
                <a:stretch>
                  <a:fillRect l="-1044" t="-686" r="-11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A0E4B97C-F2E2-43E5-81B7-C7A61F4B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65125"/>
            <a:ext cx="112331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latin typeface="Calibri Light" panose="020F0302020204030204" pitchFamily="34" charset="0"/>
              </a:rPr>
              <a:t>i</a:t>
            </a:r>
            <a:r>
              <a:rPr lang="nl-BE" altLang="nl-BE" sz="4400">
                <a:latin typeface="Calibri Light" panose="020F0302020204030204" pitchFamily="34" charset="0"/>
              </a:rPr>
              <a:t>mpedantieschaling (form.), componentwaarden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62B553E-A1D6-409E-BC88-892ACB1EE7C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FD727-744E-47DB-8CAD-1E9CF1826934}"/>
              </a:ext>
            </a:extLst>
          </p:cNvPr>
          <p:cNvSpPr txBox="1"/>
          <p:nvPr/>
        </p:nvSpPr>
        <p:spPr>
          <a:xfrm>
            <a:off x="1557088" y="2060848"/>
            <a:ext cx="1440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ISF = 10^9</a:t>
            </a:r>
          </a:p>
          <a:p>
            <a:r>
              <a:rPr lang="nl-BE">
                <a:solidFill>
                  <a:schemeClr val="tx1"/>
                </a:solidFill>
              </a:rPr>
              <a:t>C1  = C1/ISF</a:t>
            </a:r>
          </a:p>
          <a:p>
            <a:r>
              <a:rPr lang="nl-BE">
                <a:solidFill>
                  <a:schemeClr val="tx1"/>
                </a:solidFill>
              </a:rPr>
              <a:t>C2  = C2/ISF</a:t>
            </a:r>
          </a:p>
          <a:p>
            <a:r>
              <a:rPr lang="nl-BE">
                <a:solidFill>
                  <a:schemeClr val="tx1"/>
                </a:solidFill>
              </a:rPr>
              <a:t>R1  = R1*ISF</a:t>
            </a:r>
          </a:p>
          <a:p>
            <a:r>
              <a:rPr lang="nl-BE">
                <a:solidFill>
                  <a:schemeClr val="tx1"/>
                </a:solidFill>
              </a:rPr>
              <a:t>R2  = R2*ISF</a:t>
            </a:r>
          </a:p>
          <a:p>
            <a:r>
              <a:rPr lang="nl-BE">
                <a:solidFill>
                  <a:schemeClr val="tx1"/>
                </a:solidFill>
              </a:rPr>
              <a:t>R3  = R3*ISF</a:t>
            </a:r>
          </a:p>
          <a:p>
            <a:r>
              <a:rPr lang="nl-BE">
                <a:solidFill>
                  <a:schemeClr val="tx1"/>
                </a:solidFill>
              </a:rPr>
              <a:t>R4  = R4*ISF</a:t>
            </a:r>
          </a:p>
          <a:p>
            <a:r>
              <a:rPr lang="nl-BE">
                <a:solidFill>
                  <a:schemeClr val="tx1"/>
                </a:solidFill>
              </a:rPr>
              <a:t>R5  = R5*ISF</a:t>
            </a:r>
          </a:p>
          <a:p>
            <a:r>
              <a:rPr lang="nl-BE">
                <a:solidFill>
                  <a:schemeClr val="tx1"/>
                </a:solidFill>
              </a:rPr>
              <a:t>R6  = R6*ISF</a:t>
            </a:r>
          </a:p>
          <a:p>
            <a:r>
              <a:rPr lang="nl-BE">
                <a:solidFill>
                  <a:schemeClr val="tx1"/>
                </a:solidFill>
              </a:rPr>
              <a:t>R7  = R7*ISF</a:t>
            </a:r>
          </a:p>
          <a:p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40AB9-1987-4949-8B86-A51F09AC51FA}"/>
              </a:ext>
            </a:extLst>
          </p:cNvPr>
          <p:cNvSpPr txBox="1"/>
          <p:nvPr/>
        </p:nvSpPr>
        <p:spPr>
          <a:xfrm>
            <a:off x="3000450" y="2060848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C1 =  1		nano farad</a:t>
            </a:r>
          </a:p>
          <a:p>
            <a:r>
              <a:rPr lang="pt-BR">
                <a:solidFill>
                  <a:schemeClr val="tx1"/>
                </a:solidFill>
              </a:rPr>
              <a:t>C2 =  2,5	 	nano farad</a:t>
            </a:r>
          </a:p>
          <a:p>
            <a:r>
              <a:rPr lang="pt-BR">
                <a:solidFill>
                  <a:schemeClr val="tx1"/>
                </a:solidFill>
              </a:rPr>
              <a:t>R1 =  100 	kilo ohm</a:t>
            </a:r>
          </a:p>
          <a:p>
            <a:r>
              <a:rPr lang="pt-BR">
                <a:solidFill>
                  <a:schemeClr val="tx1"/>
                </a:solidFill>
              </a:rPr>
              <a:t>R2 =  100		kilo ohm</a:t>
            </a:r>
          </a:p>
          <a:p>
            <a:r>
              <a:rPr lang="pt-BR">
                <a:solidFill>
                  <a:schemeClr val="tx1"/>
                </a:solidFill>
              </a:rPr>
              <a:t>R3 =  1		kilo ohm</a:t>
            </a:r>
          </a:p>
          <a:p>
            <a:r>
              <a:rPr lang="pt-BR">
                <a:solidFill>
                  <a:schemeClr val="tx1"/>
                </a:solidFill>
              </a:rPr>
              <a:t>R4 =  1		kilo ohm</a:t>
            </a:r>
          </a:p>
          <a:p>
            <a:r>
              <a:rPr lang="pt-BR">
                <a:solidFill>
                  <a:schemeClr val="tx1"/>
                </a:solidFill>
              </a:rPr>
              <a:t>R5 =  2	 	kilo ohm</a:t>
            </a:r>
          </a:p>
          <a:p>
            <a:r>
              <a:rPr lang="pt-BR">
                <a:solidFill>
                  <a:schemeClr val="tx1"/>
                </a:solidFill>
              </a:rPr>
              <a:t>R6 =  2	 	kilo ohm</a:t>
            </a:r>
          </a:p>
          <a:p>
            <a:r>
              <a:rPr lang="pt-BR">
                <a:solidFill>
                  <a:schemeClr val="tx1"/>
                </a:solidFill>
              </a:rPr>
              <a:t>R7 =  24,5 	kilo ohm</a:t>
            </a:r>
            <a:endParaRPr lang="nl-B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7BDC8001-F464-4625-BCC9-D2BE30EB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65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 b="1">
                <a:latin typeface="Calibri Light" panose="020F0302020204030204" pitchFamily="34" charset="0"/>
              </a:rPr>
              <a:t>Analyse in MATLAB: </a:t>
            </a:r>
          </a:p>
        </p:txBody>
      </p:sp>
      <p:sp>
        <p:nvSpPr>
          <p:cNvPr id="25603" name="TextBox 1">
            <a:extLst>
              <a:ext uri="{FF2B5EF4-FFF2-40B4-BE49-F238E27FC236}">
                <a16:creationId xmlns:a16="http://schemas.microsoft.com/office/drawing/2014/main" id="{E77BECC7-E3CB-4AE3-A878-C98EDEC2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157788"/>
            <a:ext cx="4321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nl-BE" sz="1400">
                <a:solidFill>
                  <a:schemeClr val="tx1"/>
                </a:solidFill>
              </a:rPr>
              <a:t>Ruben Kindt</a:t>
            </a:r>
            <a:endParaRPr lang="nl-BE" altLang="nl-BE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91865FD0-94B4-4A8E-A359-FBE435D7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nl-BE" altLang="nl-BE" sz="4000">
                <a:latin typeface="Calibri Light" panose="020F0302020204030204" pitchFamily="34" charset="0"/>
              </a:rPr>
              <a:t>Poolzero-plot (Duid Q, ωn, reëel-imaginair deel van polen </a:t>
            </a:r>
            <a:r>
              <a:rPr lang="nl-BE" altLang="nl-BE" sz="4000">
                <a:latin typeface="+mj-lt"/>
              </a:rPr>
              <a:t>en nulpunten aan: formule/symbool en numerieke waarde =</a:t>
            </a:r>
            <a:r>
              <a:rPr lang="nl-BE" altLang="nl-BE" sz="4000">
                <a:solidFill>
                  <a:schemeClr val="tx1"/>
                </a:solidFill>
                <a:latin typeface="+mj-lt"/>
              </a:rPr>
              <a:t>berekend</a:t>
            </a:r>
            <a:r>
              <a:rPr lang="nl-BE" altLang="nl-BE" sz="4000">
                <a:latin typeface="+mj-lt"/>
              </a:rPr>
              <a:t> en cursorwaarde</a:t>
            </a:r>
            <a:r>
              <a:rPr lang="nl-BE" altLang="nl-BE" sz="4000">
                <a:latin typeface="Calibri Light" panose="020F0302020204030204" pitchFamily="34" charset="0"/>
              </a:rPr>
              <a:t>.)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735BF5FC-9DB8-421F-AD90-A44F51A6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160588"/>
            <a:ext cx="5311775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C4BE17-EA57-4058-A266-B19CA810CD42}"/>
              </a:ext>
            </a:extLst>
          </p:cNvPr>
          <p:cNvCxnSpPr/>
          <p:nvPr/>
        </p:nvCxnSpPr>
        <p:spPr bwMode="auto">
          <a:xfrm flipV="1">
            <a:off x="7365203" y="3132619"/>
            <a:ext cx="0" cy="26642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49351-8928-450F-920B-6BACA81F156B}"/>
              </a:ext>
            </a:extLst>
          </p:cNvPr>
          <p:cNvCxnSpPr/>
          <p:nvPr/>
        </p:nvCxnSpPr>
        <p:spPr bwMode="auto">
          <a:xfrm>
            <a:off x="6069059" y="4500771"/>
            <a:ext cx="259228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DCC94A4-F5E5-4DD4-B2C4-33FFF456F079}"/>
              </a:ext>
            </a:extLst>
          </p:cNvPr>
          <p:cNvSpPr/>
          <p:nvPr/>
        </p:nvSpPr>
        <p:spPr bwMode="auto">
          <a:xfrm>
            <a:off x="6321093" y="3429000"/>
            <a:ext cx="2088220" cy="21602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EAC60-F733-469D-A8EC-FB6AAF0C5013}"/>
              </a:ext>
            </a:extLst>
          </p:cNvPr>
          <p:cNvCxnSpPr>
            <a:endCxn id="9" idx="1"/>
          </p:cNvCxnSpPr>
          <p:nvPr/>
        </p:nvCxnSpPr>
        <p:spPr bwMode="auto">
          <a:xfrm flipH="1" flipV="1">
            <a:off x="6626906" y="3745357"/>
            <a:ext cx="738297" cy="7554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9A8ABF-4B51-4E9E-A514-2641F1260F37}"/>
              </a:ext>
            </a:extLst>
          </p:cNvPr>
          <p:cNvSpPr txBox="1"/>
          <p:nvPr/>
        </p:nvSpPr>
        <p:spPr>
          <a:xfrm>
            <a:off x="6465109" y="3573016"/>
            <a:ext cx="2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X</a:t>
            </a:r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3865C8-2C8F-448D-ADD4-FD9064B55227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6626906" y="4509110"/>
            <a:ext cx="738296" cy="7637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E33D18-CAAA-416E-83E8-032E142A1CAD}"/>
              </a:ext>
            </a:extLst>
          </p:cNvPr>
          <p:cNvSpPr txBox="1"/>
          <p:nvPr/>
        </p:nvSpPr>
        <p:spPr>
          <a:xfrm>
            <a:off x="6467795" y="5071519"/>
            <a:ext cx="2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X</a:t>
            </a:r>
            <a:endParaRPr lang="nl-BE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339C5A9-F3E0-406F-AC3C-52D806ED27D4}"/>
              </a:ext>
            </a:extLst>
          </p:cNvPr>
          <p:cNvSpPr/>
          <p:nvPr/>
        </p:nvSpPr>
        <p:spPr bwMode="auto">
          <a:xfrm rot="16200000">
            <a:off x="6996054" y="4123064"/>
            <a:ext cx="738296" cy="755414"/>
          </a:xfrm>
          <a:prstGeom prst="arc">
            <a:avLst>
              <a:gd name="adj1" fmla="val 16200000"/>
              <a:gd name="adj2" fmla="val 18912019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1F43A-A61B-45A7-ADEC-2D5F08E0CF3D}"/>
              </a:ext>
            </a:extLst>
          </p:cNvPr>
          <p:cNvSpPr txBox="1"/>
          <p:nvPr/>
        </p:nvSpPr>
        <p:spPr>
          <a:xfrm>
            <a:off x="6768988" y="4157995"/>
            <a:ext cx="3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α</a:t>
            </a:r>
            <a:endParaRPr lang="nl-B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155B5D-2597-4212-98CB-CF284E778562}"/>
                  </a:ext>
                </a:extLst>
              </p:cNvPr>
              <p:cNvSpPr txBox="1"/>
              <p:nvPr/>
            </p:nvSpPr>
            <p:spPr>
              <a:xfrm>
                <a:off x="9004276" y="2524908"/>
                <a:ext cx="3338111" cy="261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𝑄𝑝</m:t>
                        </m:r>
                      </m:den>
                    </m:f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=</a:t>
                </a:r>
                <a:r>
                  <a:rPr lang="el-GR">
                    <a:solidFill>
                      <a:schemeClr val="tx1"/>
                    </a:solidFill>
                  </a:rPr>
                  <a:t>ζ</a:t>
                </a:r>
                <a:r>
                  <a:rPr lang="en-GB">
                    <a:solidFill>
                      <a:schemeClr val="tx1"/>
                    </a:solidFill>
                  </a:rPr>
                  <a:t>p=cos(</a:t>
                </a:r>
                <a:r>
                  <a:rPr lang="el-GR">
                    <a:solidFill>
                      <a:schemeClr val="tx1"/>
                    </a:solidFill>
                  </a:rPr>
                  <a:t>α</a:t>
                </a:r>
                <a:r>
                  <a:rPr lang="en-GB">
                    <a:solidFill>
                      <a:schemeClr val="tx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altLang="nl-BE" smtClean="0">
                        <a:solidFill>
                          <a:schemeClr val="tx1"/>
                        </a:solidFill>
                      </a:rPr>
                      <m:t>ω</m:t>
                    </m:r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np	=fn*pi*2</a:t>
                </a:r>
              </a:p>
              <a:p>
                <a:endParaRPr lang="nl-BE" altLang="nl-BE">
                  <a:solidFill>
                    <a:schemeClr val="tx1"/>
                  </a:solidFill>
                </a:endParaRPr>
              </a:p>
              <a:p>
                <a:r>
                  <a:rPr lang="en-GB">
                    <a:solidFill>
                      <a:schemeClr val="tx1"/>
                    </a:solidFill>
                  </a:rPr>
                  <a:t>X</a:t>
                </a:r>
                <a:r>
                  <a:rPr lang="nl-BE">
                    <a:solidFill>
                      <a:schemeClr val="tx1"/>
                    </a:solidFill>
                  </a:rPr>
                  <a:t>=-</a:t>
                </a:r>
                <a:r>
                  <a:rPr lang="el-GR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>
                        <a:solidFill>
                          <a:schemeClr val="tx1"/>
                        </a:solidFill>
                      </a:rPr>
                      <m:t>ζ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nl-BE" altLang="nl-BE" smtClean="0">
                        <a:solidFill>
                          <a:schemeClr val="tx1"/>
                        </a:solidFill>
                      </a:rPr>
                      <m:t>ω</m:t>
                    </m:r>
                    <m:r>
                      <a:rPr lang="en-GB" altLang="nl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			= -785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Y</a:t>
                </a:r>
                <a:r>
                  <a:rPr lang="nl-BE">
                    <a:solidFill>
                      <a:schemeClr val="tx1"/>
                    </a:solidFill>
                  </a:rPr>
                  <a:t>=</a:t>
                </a:r>
                <a:r>
                  <a:rPr lang="nl-BE" altLang="nl-BE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altLang="nl-BE">
                        <a:solidFill>
                          <a:schemeClr val="tx1"/>
                        </a:solidFill>
                      </a:rPr>
                      <m:t>ω</m:t>
                    </m:r>
                    <m:r>
                      <a:rPr lang="en-GB" altLang="nl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GB" altLang="nl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GB" altLang="nl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GB" altLang="nl-BE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mtClean="0">
                            <a:solidFill>
                              <a:schemeClr val="tx1"/>
                            </a:solidFill>
                          </a:rPr>
                          <m:t>ζ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r>
                  <a:rPr lang="nl-BE">
                    <a:solidFill>
                      <a:schemeClr val="tx1"/>
                    </a:solidFill>
                  </a:rPr>
                  <a:t>	= 6234</a:t>
                </a:r>
              </a:p>
              <a:p>
                <a:r>
                  <a:rPr lang="en-GB">
                    <a:solidFill>
                      <a:schemeClr val="tx1"/>
                    </a:solidFill>
                  </a:rPr>
                  <a:t>Carthesische: (-785+6234j)</a:t>
                </a:r>
                <a:endParaRPr lang="nl-BE">
                  <a:solidFill>
                    <a:schemeClr val="tx1"/>
                  </a:solidFill>
                </a:endParaRPr>
              </a:p>
              <a:p>
                <a:endParaRPr lang="nl-BE">
                  <a:solidFill>
                    <a:schemeClr val="tx1"/>
                  </a:solidFill>
                </a:endParaRPr>
              </a:p>
              <a:p>
                <a:r>
                  <a:rPr lang="nl-BE" altLang="nl-BE" sz="1200">
                    <a:solidFill>
                      <a:schemeClr val="tx1"/>
                    </a:solidFill>
                  </a:rPr>
                  <a:t>ωnp=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BE" altLang="nl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altLang="nl-B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altLang="nl-B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nl-BE" altLang="nl-BE" sz="1200">
                                    <a:solidFill>
                                      <a:schemeClr val="tx1"/>
                                    </a:solidFill>
                                  </a:rPr>
                                  <m:t>ω</m:t>
                                </m:r>
                                <m:r>
                                  <a:rPr lang="en-GB" altLang="nl-B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altLang="nl-B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altLang="nl-BE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altLang="nl-B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nl-BE" sz="12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2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ζ</m:t>
                                    </m:r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)²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GB" altLang="nl-B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altLang="nl-B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en-GB" altLang="nl-BE" sz="1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1200" smtClean="0">
                            <a:solidFill>
                              <a:schemeClr val="tx1"/>
                            </a:solidFill>
                          </a:rPr>
                          <m:t>ζ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nl-BE" altLang="nl-BE" sz="1200" smtClean="0">
                            <a:solidFill>
                              <a:schemeClr val="tx1"/>
                            </a:solidFill>
                          </a:rPr>
                          <m:t>ω</m:t>
                        </m:r>
                        <m:r>
                          <a:rPr lang="en-GB" altLang="nl-B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nl-B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rad>
                  </m:oMath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155B5D-2597-4212-98CB-CF284E778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276" y="2524908"/>
                <a:ext cx="3338111" cy="2611612"/>
              </a:xfrm>
              <a:prstGeom prst="rect">
                <a:avLst/>
              </a:prstGeom>
              <a:blipFill>
                <a:blip r:embed="rId4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D98B939C-D9EB-487A-9538-CBB5B7C3ED3C}"/>
              </a:ext>
            </a:extLst>
          </p:cNvPr>
          <p:cNvSpPr/>
          <p:nvPr/>
        </p:nvSpPr>
        <p:spPr bwMode="auto">
          <a:xfrm>
            <a:off x="7185189" y="4341120"/>
            <a:ext cx="377708" cy="369332"/>
          </a:xfrm>
          <a:prstGeom prst="don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9B976-F7C7-4BF6-B315-0D84C7DC3779}"/>
                  </a:ext>
                </a:extLst>
              </p:cNvPr>
              <p:cNvSpPr txBox="1"/>
              <p:nvPr/>
            </p:nvSpPr>
            <p:spPr>
              <a:xfrm>
                <a:off x="7149405" y="3289286"/>
                <a:ext cx="36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altLang="nl-BE" smtClean="0">
                          <a:solidFill>
                            <a:schemeClr val="tx1"/>
                          </a:solidFill>
                        </a:rPr>
                        <m:t>ω</m:t>
                      </m:r>
                      <m:r>
                        <m:rPr>
                          <m:nor/>
                        </m:rPr>
                        <a:rPr lang="en-GB" altLang="nl-BE" b="0" i="0" smtClean="0">
                          <a:solidFill>
                            <a:schemeClr val="tx1"/>
                          </a:solidFill>
                        </a:rPr>
                        <m:t>n</m:t>
                      </m:r>
                    </m:oMath>
                  </m:oMathPara>
                </a14:m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9B976-F7C7-4BF6-B315-0D84C7DC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05" y="3289286"/>
                <a:ext cx="360034" cy="369332"/>
              </a:xfrm>
              <a:prstGeom prst="rect">
                <a:avLst/>
              </a:prstGeom>
              <a:blipFill>
                <a:blip r:embed="rId5"/>
                <a:stretch>
                  <a:fillRect r="-1864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CB5CEB-D913-4A0A-87C6-5EBD48E67D33}"/>
                  </a:ext>
                </a:extLst>
              </p:cNvPr>
              <p:cNvSpPr txBox="1"/>
              <p:nvPr/>
            </p:nvSpPr>
            <p:spPr>
              <a:xfrm>
                <a:off x="7242161" y="2756107"/>
                <a:ext cx="36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altLang="nl-BE" b="0" i="0" smtClean="0">
                          <a:solidFill>
                            <a:schemeClr val="tx1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nl-BE" altLang="nl-BE" smtClean="0">
                          <a:solidFill>
                            <a:schemeClr val="tx1"/>
                          </a:solidFill>
                        </a:rPr>
                        <m:t>ω</m:t>
                      </m:r>
                    </m:oMath>
                  </m:oMathPara>
                </a14:m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CB5CEB-D913-4A0A-87C6-5EBD48E6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161" y="2756107"/>
                <a:ext cx="360034" cy="369332"/>
              </a:xfrm>
              <a:prstGeom prst="rect">
                <a:avLst/>
              </a:prstGeom>
              <a:blipFill>
                <a:blip r:embed="rId6"/>
                <a:stretch>
                  <a:fillRect l="-1695" r="-1695" b="-819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E375BE-5482-403C-8D89-03E269E3BC36}"/>
                  </a:ext>
                </a:extLst>
              </p:cNvPr>
              <p:cNvSpPr txBox="1"/>
              <p:nvPr/>
            </p:nvSpPr>
            <p:spPr>
              <a:xfrm>
                <a:off x="8582268" y="4280101"/>
                <a:ext cx="36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>
                          <a:solidFill>
                            <a:schemeClr val="tx1"/>
                          </a:solidFill>
                        </a:rPr>
                        <m:t>σ</m:t>
                      </m:r>
                    </m:oMath>
                  </m:oMathPara>
                </a14:m>
                <a:endParaRPr lang="nl-B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E375BE-5482-403C-8D89-03E269E3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68" y="4280101"/>
                <a:ext cx="360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E342EEA4-CA28-4AC5-A5DF-3A6F78E0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solidFill>
                  <a:schemeClr val="tx1"/>
                </a:solidFill>
                <a:latin typeface="Calibri Light" panose="020F0302020204030204" pitchFamily="34" charset="0"/>
              </a:rPr>
              <a:t>Bodediagram</a:t>
            </a:r>
            <a:r>
              <a:rPr lang="nl-BE" altLang="nl-BE" sz="4400">
                <a:latin typeface="Calibri Light" panose="020F0302020204030204" pitchFamily="34" charset="0"/>
              </a:rPr>
              <a:t>(Duid helling, K, Q en </a:t>
            </a:r>
            <a:r>
              <a:rPr lang="nl-BE" altLang="nl-BE" sz="4400">
                <a:solidFill>
                  <a:schemeClr val="tx1"/>
                </a:solidFill>
                <a:latin typeface="Calibri Light" panose="020F0302020204030204" pitchFamily="34" charset="0"/>
              </a:rPr>
              <a:t>ωn/ fn </a:t>
            </a:r>
            <a:r>
              <a:rPr lang="nl-BE" altLang="nl-BE" sz="4400">
                <a:latin typeface="Calibri Light" panose="020F0302020204030204" pitchFamily="34" charset="0"/>
              </a:rPr>
              <a:t>aan: symbool+cursorwaarde)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5D0DD93-21DA-4D53-85F6-FFB6A84F87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F43C032-975A-4745-A5DF-21E81E44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2809875"/>
            <a:ext cx="5943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7">
            <a:extLst>
              <a:ext uri="{FF2B5EF4-FFF2-40B4-BE49-F238E27FC236}">
                <a16:creationId xmlns:a16="http://schemas.microsoft.com/office/drawing/2014/main" id="{631D0676-4F77-49FA-8DB0-78BDE1F2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1825625"/>
            <a:ext cx="5018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K=6dB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Q=18dB-6dB=12dB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Fn=1KHz</a:t>
            </a:r>
            <a:endParaRPr lang="nl-BE" altLang="nl-BE">
              <a:solidFill>
                <a:schemeClr val="tx1"/>
              </a:solidFill>
            </a:endParaRPr>
          </a:p>
        </p:txBody>
      </p:sp>
      <p:pic>
        <p:nvPicPr>
          <p:cNvPr id="29702" name="Picture 9">
            <a:extLst>
              <a:ext uri="{FF2B5EF4-FFF2-40B4-BE49-F238E27FC236}">
                <a16:creationId xmlns:a16="http://schemas.microsoft.com/office/drawing/2014/main" id="{F72EB0F1-B7BF-4F14-BB10-99CFA2FA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825625"/>
            <a:ext cx="596106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BEACE-36C1-4116-9CB9-BA85154F9952}"/>
              </a:ext>
            </a:extLst>
          </p:cNvPr>
          <p:cNvSpPr txBox="1"/>
          <p:nvPr/>
        </p:nvSpPr>
        <p:spPr>
          <a:xfrm>
            <a:off x="264146" y="476672"/>
            <a:ext cx="115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chemeClr val="tx1"/>
                </a:solidFill>
              </a:rPr>
              <a:t>Matlab grafieken</a:t>
            </a:r>
            <a:endParaRPr lang="nl-BE" sz="4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B6F7D-DD3E-4EEE-8964-2BCDE522D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62" y="1368152"/>
            <a:ext cx="7360522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6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7905C26A-2232-4A9F-8817-EEC1D2028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latin typeface="Calibri Light" panose="020F0302020204030204" pitchFamily="34" charset="0"/>
              </a:rPr>
              <a:t>stapresponsie(Duid karakteristieke punten aan: symbool+cursorwaarde)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25CA9D1-B10E-4B49-BC0D-3B9BEA98BF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9D635A59-D983-42D0-842E-57CB1F5E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156073"/>
            <a:ext cx="594201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>
            <a:extLst>
              <a:ext uri="{FF2B5EF4-FFF2-40B4-BE49-F238E27FC236}">
                <a16:creationId xmlns:a16="http://schemas.microsoft.com/office/drawing/2014/main" id="{2FC0579F-A3FF-4A91-B80A-9908E14F4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565400"/>
            <a:ext cx="5399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Percentage overshoot = 1,38/2=69%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Settelingtime= 0,003 sec</a:t>
            </a:r>
            <a:endParaRPr lang="nl-BE" alt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1DC1C12A-F43B-44B1-9526-0389BDE7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65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latin typeface="Calibri Light" panose="020F0302020204030204" pitchFamily="34" charset="0"/>
              </a:rPr>
              <a:t>Analyse in SPICE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7F584F30-BB4E-4BCE-856A-E5349871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5002213"/>
            <a:ext cx="424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nl-BE" sz="1400">
                <a:solidFill>
                  <a:schemeClr val="tx1"/>
                </a:solidFill>
              </a:rPr>
              <a:t>Ruben Kindt</a:t>
            </a:r>
            <a:endParaRPr lang="nl-BE" altLang="nl-BE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9">
            <a:extLst>
              <a:ext uri="{FF2B5EF4-FFF2-40B4-BE49-F238E27FC236}">
                <a16:creationId xmlns:a16="http://schemas.microsoft.com/office/drawing/2014/main" id="{83B01015-2941-4B90-B052-73C61DB2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9"/>
          <a:stretch>
            <a:fillRect/>
          </a:stretch>
        </p:blipFill>
        <p:spPr bwMode="auto">
          <a:xfrm>
            <a:off x="1200150" y="1773238"/>
            <a:ext cx="92535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1">
            <a:extLst>
              <a:ext uri="{FF2B5EF4-FFF2-40B4-BE49-F238E27FC236}">
                <a16:creationId xmlns:a16="http://schemas.microsoft.com/office/drawing/2014/main" id="{DC5620E5-D130-4094-9889-2515F5BB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400">
                <a:latin typeface="Calibri Light" panose="020F0302020204030204" pitchFamily="34" charset="0"/>
              </a:rPr>
              <a:t>schema met de nummering van de knopen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C084BD7-AA19-4256-AB6F-303D95B54F6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35845" name="TextBox 3">
            <a:extLst>
              <a:ext uri="{FF2B5EF4-FFF2-40B4-BE49-F238E27FC236}">
                <a16:creationId xmlns:a16="http://schemas.microsoft.com/office/drawing/2014/main" id="{4C29709C-2E21-4FBC-AA9F-1EBAF37F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437063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1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46" name="TextBox 4">
            <a:extLst>
              <a:ext uri="{FF2B5EF4-FFF2-40B4-BE49-F238E27FC236}">
                <a16:creationId xmlns:a16="http://schemas.microsoft.com/office/drawing/2014/main" id="{A53FFA17-F673-4839-9D93-F4356107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4465638"/>
            <a:ext cx="30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2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47" name="TextBox 5">
            <a:extLst>
              <a:ext uri="{FF2B5EF4-FFF2-40B4-BE49-F238E27FC236}">
                <a16:creationId xmlns:a16="http://schemas.microsoft.com/office/drawing/2014/main" id="{927A8E1A-1956-40AE-BE00-87B5FA3F7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4673600"/>
            <a:ext cx="14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5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48" name="TextBox 6">
            <a:extLst>
              <a:ext uri="{FF2B5EF4-FFF2-40B4-BE49-F238E27FC236}">
                <a16:creationId xmlns:a16="http://schemas.microsoft.com/office/drawing/2014/main" id="{1AD58C09-2BBA-40DB-8BB2-3FFA66701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321300"/>
            <a:ext cx="66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7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49" name="TextBox 7">
            <a:extLst>
              <a:ext uri="{FF2B5EF4-FFF2-40B4-BE49-F238E27FC236}">
                <a16:creationId xmlns:a16="http://schemas.microsoft.com/office/drawing/2014/main" id="{A953884D-96D4-4130-A447-2F99519E1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6100763"/>
            <a:ext cx="215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0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50" name="TextBox 10">
            <a:extLst>
              <a:ext uri="{FF2B5EF4-FFF2-40B4-BE49-F238E27FC236}">
                <a16:creationId xmlns:a16="http://schemas.microsoft.com/office/drawing/2014/main" id="{CC092072-C086-4B4E-B029-5EED8DB26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621213"/>
            <a:ext cx="215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8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51" name="TextBox 11">
            <a:extLst>
              <a:ext uri="{FF2B5EF4-FFF2-40B4-BE49-F238E27FC236}">
                <a16:creationId xmlns:a16="http://schemas.microsoft.com/office/drawing/2014/main" id="{2D15F3B7-AE85-40C8-89C6-CF1FC6FF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673600"/>
            <a:ext cx="21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6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52" name="TextBox 12">
            <a:extLst>
              <a:ext uri="{FF2B5EF4-FFF2-40B4-BE49-F238E27FC236}">
                <a16:creationId xmlns:a16="http://schemas.microsoft.com/office/drawing/2014/main" id="{8AF65EC9-0FF5-4E94-98E5-0EE62133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4695825"/>
            <a:ext cx="21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9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35853" name="TextBox 13">
            <a:extLst>
              <a:ext uri="{FF2B5EF4-FFF2-40B4-BE49-F238E27FC236}">
                <a16:creationId xmlns:a16="http://schemas.microsoft.com/office/drawing/2014/main" id="{E58D889C-D029-4A7F-A459-AD836A95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913" y="4325938"/>
            <a:ext cx="215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4</a:t>
            </a:r>
            <a:endParaRPr lang="nl-BE" alt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0E69B264-78C7-4642-8E7A-A2714E5F7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65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Bodediagram (opampmodel: ideaal, VCVS, TL084) (Duid aan:K, Q, fn, helling) (Bespreek effect van HF-gedrag opampmodel op Bodediagram.)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1CAA762-E726-401B-9968-E696628A0E3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633F2840-EA78-4CAF-B9DF-BE9759B9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Bodediagram (opampmodel: </a:t>
            </a:r>
            <a:r>
              <a:rPr lang="nl-BE" altLang="nl-BE" sz="4000" b="1" u="sng">
                <a:latin typeface="Calibri Light" panose="020F0302020204030204" pitchFamily="34" charset="0"/>
              </a:rPr>
              <a:t>ideaal</a:t>
            </a:r>
            <a:r>
              <a:rPr lang="nl-BE" altLang="nl-BE" sz="2000">
                <a:latin typeface="Calibri Light" panose="020F0302020204030204" pitchFamily="34" charset="0"/>
              </a:rPr>
              <a:t>, VCVS, TL084</a:t>
            </a:r>
            <a:r>
              <a:rPr lang="nl-BE" altLang="nl-BE" sz="4400">
                <a:latin typeface="Calibri Light" panose="020F0302020204030204" pitchFamily="34" charset="0"/>
              </a:rPr>
              <a:t>)</a:t>
            </a:r>
            <a:endParaRPr lang="nl-BE" altLang="nl-BE" sz="4000">
              <a:latin typeface="Calibri Light" panose="020F0302020204030204" pitchFamily="34" charset="0"/>
            </a:endParaRP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A81B7B50-D006-414B-9020-4404FBD6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1725"/>
            <a:ext cx="12193588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3">
            <a:extLst>
              <a:ext uri="{FF2B5EF4-FFF2-40B4-BE49-F238E27FC236}">
                <a16:creationId xmlns:a16="http://schemas.microsoft.com/office/drawing/2014/main" id="{9D13C7B5-858D-4A9C-997B-55C88FE68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5157788"/>
            <a:ext cx="1173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Bij hoog frequente signalen blijft de versterking +6dB = de amplitude 2 keer versterkt</a:t>
            </a:r>
            <a:endParaRPr lang="nl-BE" alt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019884DA-A094-45B6-B3BC-1B9C17BC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Bodediagram (opampmodel: </a:t>
            </a:r>
            <a:r>
              <a:rPr lang="nl-BE" altLang="nl-BE" sz="2000">
                <a:latin typeface="Calibri Light" panose="020F0302020204030204" pitchFamily="34" charset="0"/>
              </a:rPr>
              <a:t>ideaal</a:t>
            </a:r>
            <a:r>
              <a:rPr lang="nl-BE" altLang="nl-BE" sz="4000">
                <a:latin typeface="Calibri Light" panose="020F0302020204030204" pitchFamily="34" charset="0"/>
              </a:rPr>
              <a:t>, </a:t>
            </a:r>
            <a:r>
              <a:rPr lang="nl-BE" altLang="nl-BE" sz="4000" b="1" u="sng">
                <a:latin typeface="Calibri Light" panose="020F0302020204030204" pitchFamily="34" charset="0"/>
              </a:rPr>
              <a:t>VCVS</a:t>
            </a:r>
            <a:r>
              <a:rPr lang="nl-BE" altLang="nl-BE" sz="4000">
                <a:latin typeface="Calibri Light" panose="020F0302020204030204" pitchFamily="34" charset="0"/>
              </a:rPr>
              <a:t>, </a:t>
            </a:r>
            <a:r>
              <a:rPr lang="nl-BE" altLang="nl-BE" sz="2000">
                <a:latin typeface="Calibri Light" panose="020F0302020204030204" pitchFamily="34" charset="0"/>
              </a:rPr>
              <a:t>TL084</a:t>
            </a:r>
            <a:r>
              <a:rPr lang="nl-BE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2501E36-AE54-4BE0-B270-3622EBCC856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41989" name="TextBox 3">
            <a:extLst>
              <a:ext uri="{FF2B5EF4-FFF2-40B4-BE49-F238E27FC236}">
                <a16:creationId xmlns:a16="http://schemas.microsoft.com/office/drawing/2014/main" id="{6F3885E3-47E2-49A8-978F-B25BD9C66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" y="5639257"/>
            <a:ext cx="11593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De losse 6dB-tekst is de K factor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De piek van Q staat op 18 dB hiervan K afgetrokken geeft de echte waarde van Q namelijk 12dB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Bij het uitzoemen zien we dat de VCVS een extra demping geeft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0ED9F-3A5F-4621-9B68-6812B6A4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928"/>
            <a:ext cx="12193588" cy="38281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A3AF7056-3AE0-4496-A54C-59994FC0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Bodediagram (opampmodel: </a:t>
            </a:r>
            <a:r>
              <a:rPr lang="nl-BE" altLang="nl-BE" sz="2000">
                <a:latin typeface="Calibri Light" panose="020F0302020204030204" pitchFamily="34" charset="0"/>
              </a:rPr>
              <a:t>ideaal, VCVS, </a:t>
            </a:r>
            <a:r>
              <a:rPr lang="nl-BE" altLang="nl-BE" sz="4000" b="1" u="sng">
                <a:latin typeface="Calibri Light" panose="020F0302020204030204" pitchFamily="34" charset="0"/>
              </a:rPr>
              <a:t>TL084</a:t>
            </a:r>
            <a:r>
              <a:rPr lang="nl-BE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7581FAA-C75C-40C2-A967-8B115DD1418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44037" name="TextBox 3">
            <a:extLst>
              <a:ext uri="{FF2B5EF4-FFF2-40B4-BE49-F238E27FC236}">
                <a16:creationId xmlns:a16="http://schemas.microsoft.com/office/drawing/2014/main" id="{B878C984-FE45-4323-AC00-E63C29C4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" y="5503240"/>
            <a:ext cx="11593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nl-BE">
                <a:solidFill>
                  <a:schemeClr val="tx1"/>
                </a:solidFill>
              </a:rPr>
              <a:t>Ook hier zien we een extra onderdrukking</a:t>
            </a:r>
          </a:p>
          <a:p>
            <a:pPr>
              <a:buClr>
                <a:srgbClr val="000000"/>
              </a:buClr>
              <a:buSzPct val="100000"/>
            </a:pPr>
            <a:r>
              <a:rPr lang="en-GB" altLang="nl-BE">
                <a:solidFill>
                  <a:schemeClr val="tx1"/>
                </a:solidFill>
              </a:rPr>
              <a:t>De piek van Q staat op 18 dB hiervan K afgetrokken geeft de echte waarde van Q namelijk 12dB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A011E-8149-49C7-94C5-DB2364CD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859"/>
            <a:ext cx="12193588" cy="38622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272FE64C-5810-4B4B-8BC8-A379AF2F3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052513"/>
            <a:ext cx="105156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nl-BE" sz="4000">
                <a:latin typeface="Calibri Light" panose="020F0302020204030204" pitchFamily="34" charset="0"/>
              </a:rPr>
              <a:t>Monte Carlo analyse op Bodediagram (opampmodel: VCVS, TL084) (componenten: R 5% -C 20% én R 1% -C 1%)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070EE7D-D430-414A-8CAF-4D185E7E6F7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46084" name="TextBox 1">
            <a:extLst>
              <a:ext uri="{FF2B5EF4-FFF2-40B4-BE49-F238E27FC236}">
                <a16:creationId xmlns:a16="http://schemas.microsoft.com/office/drawing/2014/main" id="{2C9B1646-47D3-4A1D-B4A0-0869C6D9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573463"/>
            <a:ext cx="9793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000000"/>
                </a:solidFill>
              </a:rPr>
              <a:t>De opdracht was maak het enkel voor TL084, voor het plezier heb ik ook even VCVS gemaakt. Dit bij alle opdrachten.</a:t>
            </a:r>
            <a:endParaRPr lang="nl-BE" altLang="nl-B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6AFAF9CE-C0F0-4930-B5FC-6C7F1ED7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nl-BE" sz="4000">
                <a:latin typeface="Calibri Light" panose="020F0302020204030204" pitchFamily="34" charset="0"/>
              </a:rPr>
              <a:t>Monte Carlo analyse op Bodediagram (opampmodel: </a:t>
            </a:r>
            <a:r>
              <a:rPr lang="pt-BR" altLang="nl-BE" sz="2400">
                <a:latin typeface="Calibri Light" panose="020F0302020204030204" pitchFamily="34" charset="0"/>
              </a:rPr>
              <a:t>TL084,</a:t>
            </a:r>
            <a:r>
              <a:rPr lang="pt-BR" altLang="nl-BE" sz="4000">
                <a:latin typeface="Calibri Light" panose="020F0302020204030204" pitchFamily="34" charset="0"/>
              </a:rPr>
              <a:t> </a:t>
            </a:r>
            <a:r>
              <a:rPr lang="pt-BR" altLang="nl-BE" sz="4000" b="1" u="sng">
                <a:latin typeface="Calibri Light" panose="020F0302020204030204" pitchFamily="34" charset="0"/>
              </a:rPr>
              <a:t>VCVS</a:t>
            </a:r>
            <a:r>
              <a:rPr lang="pt-BR" altLang="nl-BE" sz="4000">
                <a:latin typeface="Calibri Light" panose="020F0302020204030204" pitchFamily="34" charset="0"/>
              </a:rPr>
              <a:t>) (componenten: </a:t>
            </a:r>
            <a:r>
              <a:rPr lang="pt-BR" altLang="nl-BE" sz="4000" b="1" u="sng">
                <a:latin typeface="Calibri Light" panose="020F0302020204030204" pitchFamily="34" charset="0"/>
              </a:rPr>
              <a:t>R 5% -C 20</a:t>
            </a:r>
            <a:r>
              <a:rPr lang="pt-BR" altLang="nl-BE" sz="2000">
                <a:latin typeface="Calibri Light" panose="020F0302020204030204" pitchFamily="34" charset="0"/>
              </a:rPr>
              <a:t>% én R 1% -C 1%</a:t>
            </a:r>
            <a:r>
              <a:rPr lang="pt-BR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26D3381-D0C8-485F-91CE-C2C9E81A9E8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FE1F163E-D03D-4C1B-BC5F-5B825B81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835150"/>
            <a:ext cx="12195176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>
            <a:extLst>
              <a:ext uri="{FF2B5EF4-FFF2-40B4-BE49-F238E27FC236}">
                <a16:creationId xmlns:a16="http://schemas.microsoft.com/office/drawing/2014/main" id="{D619C830-C1A2-471C-9FF0-0DF78EE19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856288"/>
            <a:ext cx="107299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000000"/>
                </a:solidFill>
              </a:rPr>
              <a:t>Tussen de uitersten zien we een frequentie verschil van 260 Hz bij de zelfde fase en bij de versterking zien we ook dat het maximum tussen de 2 uitersten bijna 1 dB verschilt. Hier zien we een maximale spreiding van de uiterste van 17%</a:t>
            </a:r>
            <a:endParaRPr lang="nl-BE" altLang="nl-B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6AFAF9CE-C0F0-4930-B5FC-6C7F1ED7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nl-BE" sz="4000">
                <a:latin typeface="Calibri Light" panose="020F0302020204030204" pitchFamily="34" charset="0"/>
              </a:rPr>
              <a:t>Monte Carlo analyse op Bodediagram (opampmodel: </a:t>
            </a:r>
            <a:r>
              <a:rPr lang="pt-BR" altLang="nl-BE" sz="4000" b="1" u="sng">
                <a:latin typeface="Calibri Light" panose="020F0302020204030204" pitchFamily="34" charset="0"/>
              </a:rPr>
              <a:t>TL084</a:t>
            </a:r>
            <a:r>
              <a:rPr lang="pt-BR" altLang="nl-BE" sz="2400">
                <a:latin typeface="Calibri Light" panose="020F0302020204030204" pitchFamily="34" charset="0"/>
              </a:rPr>
              <a:t>,</a:t>
            </a:r>
            <a:r>
              <a:rPr lang="pt-BR" altLang="nl-BE" sz="4000">
                <a:latin typeface="Calibri Light" panose="020F0302020204030204" pitchFamily="34" charset="0"/>
              </a:rPr>
              <a:t> </a:t>
            </a:r>
            <a:r>
              <a:rPr lang="pt-BR" altLang="nl-BE" sz="2000">
                <a:latin typeface="Calibri Light" panose="020F0302020204030204" pitchFamily="34" charset="0"/>
              </a:rPr>
              <a:t>VCVS</a:t>
            </a:r>
            <a:r>
              <a:rPr lang="pt-BR" altLang="nl-BE" sz="4000">
                <a:latin typeface="Calibri Light" panose="020F0302020204030204" pitchFamily="34" charset="0"/>
              </a:rPr>
              <a:t>) (componenten: </a:t>
            </a:r>
            <a:r>
              <a:rPr lang="pt-BR" altLang="nl-BE" sz="4000" b="1" u="sng">
                <a:latin typeface="Calibri Light" panose="020F0302020204030204" pitchFamily="34" charset="0"/>
              </a:rPr>
              <a:t>R 5% -C 20</a:t>
            </a:r>
            <a:r>
              <a:rPr lang="pt-BR" altLang="nl-BE" sz="2000">
                <a:latin typeface="Calibri Light" panose="020F0302020204030204" pitchFamily="34" charset="0"/>
              </a:rPr>
              <a:t>% én R 1% -C 1%</a:t>
            </a:r>
            <a:r>
              <a:rPr lang="pt-BR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26D3381-D0C8-485F-91CE-C2C9E81A9E8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48133" name="TextBox 5">
            <a:extLst>
              <a:ext uri="{FF2B5EF4-FFF2-40B4-BE49-F238E27FC236}">
                <a16:creationId xmlns:a16="http://schemas.microsoft.com/office/drawing/2014/main" id="{D619C830-C1A2-471C-9FF0-0DF78EE19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856288"/>
            <a:ext cx="107299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000000"/>
                </a:solidFill>
              </a:rPr>
              <a:t>Tussen de uitersten zien we een frequentie verschil van 260 Hz bij de zelfde fase en bij de versterking zien we ook dat het maximum tussen de 2 uitersten bijna 1 dB verschilt. Hier zien we een maximale spreiding van de uiterste van 17%</a:t>
            </a:r>
            <a:endParaRPr lang="nl-BE" altLang="nl-BE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B34A9-F18B-4D8F-880A-8E2688210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" y="1908290"/>
            <a:ext cx="12193588" cy="38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8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BEACE-36C1-4116-9CB9-BA85154F9952}"/>
              </a:ext>
            </a:extLst>
          </p:cNvPr>
          <p:cNvSpPr txBox="1"/>
          <p:nvPr/>
        </p:nvSpPr>
        <p:spPr>
          <a:xfrm>
            <a:off x="264146" y="476672"/>
            <a:ext cx="115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chemeClr val="tx1"/>
                </a:solidFill>
              </a:rPr>
              <a:t>Matlab grafieken</a:t>
            </a:r>
            <a:endParaRPr lang="nl-BE" sz="4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64B27-4593-4491-8972-883952EA0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94" y="1412776"/>
            <a:ext cx="7401441" cy="50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9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F4BA752D-5F16-432F-89CD-8E1C47A5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65125"/>
            <a:ext cx="1101725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nl-BE" sz="4000">
                <a:latin typeface="Calibri Light" panose="020F0302020204030204" pitchFamily="34" charset="0"/>
              </a:rPr>
              <a:t>Monte Carlo analyse op Bodediagram (opampmodel: </a:t>
            </a:r>
            <a:r>
              <a:rPr lang="pt-BR" altLang="nl-BE" sz="2000">
                <a:latin typeface="Calibri Light" panose="020F0302020204030204" pitchFamily="34" charset="0"/>
              </a:rPr>
              <a:t>TL084</a:t>
            </a:r>
            <a:r>
              <a:rPr lang="pt-BR" altLang="nl-BE" sz="4000">
                <a:latin typeface="Calibri Light" panose="020F0302020204030204" pitchFamily="34" charset="0"/>
              </a:rPr>
              <a:t>,</a:t>
            </a:r>
            <a:r>
              <a:rPr lang="pt-BR" altLang="nl-BE" sz="6000">
                <a:latin typeface="Calibri Light" panose="020F0302020204030204" pitchFamily="34" charset="0"/>
              </a:rPr>
              <a:t> </a:t>
            </a:r>
            <a:r>
              <a:rPr lang="pt-BR" altLang="nl-BE" sz="4000" b="1" u="sng">
                <a:latin typeface="Calibri Light" panose="020F0302020204030204" pitchFamily="34" charset="0"/>
              </a:rPr>
              <a:t>VCVS</a:t>
            </a:r>
            <a:r>
              <a:rPr lang="pt-BR" altLang="nl-BE" sz="4000">
                <a:latin typeface="Calibri Light" panose="020F0302020204030204" pitchFamily="34" charset="0"/>
              </a:rPr>
              <a:t>) (componenten: </a:t>
            </a:r>
            <a:r>
              <a:rPr lang="pt-BR" altLang="nl-BE" sz="2000">
                <a:latin typeface="Calibri Light" panose="020F0302020204030204" pitchFamily="34" charset="0"/>
              </a:rPr>
              <a:t>R 5% -C 20% én </a:t>
            </a:r>
            <a:r>
              <a:rPr lang="pt-BR" altLang="nl-BE" sz="4000" b="1" u="sng">
                <a:latin typeface="Calibri Light" panose="020F0302020204030204" pitchFamily="34" charset="0"/>
              </a:rPr>
              <a:t>R 1% -C 1%)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826F320-A614-4B2A-BEC4-445E8802EBF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5F06AB4F-2E79-4D33-AEB9-82611F70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21935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3">
            <a:extLst>
              <a:ext uri="{FF2B5EF4-FFF2-40B4-BE49-F238E27FC236}">
                <a16:creationId xmlns:a16="http://schemas.microsoft.com/office/drawing/2014/main" id="{9C6CCC4A-D303-4D1C-91AC-450900A8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6021388"/>
            <a:ext cx="11593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000000"/>
                </a:solidFill>
              </a:rPr>
              <a:t>Hier merken we een veel naukeuriger verloop op de frequenties hebben hier een maximale spreiding van 1% en de uiterste versterkingen verschillen 0,4 dB.</a:t>
            </a:r>
            <a:endParaRPr lang="nl-BE" altLang="nl-B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F4BA752D-5F16-432F-89CD-8E1C47A5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65125"/>
            <a:ext cx="1101725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nl-BE" sz="4000">
                <a:latin typeface="Calibri Light" panose="020F0302020204030204" pitchFamily="34" charset="0"/>
              </a:rPr>
              <a:t>Monte Carlo analyse op Bodediagram (opampmodel: </a:t>
            </a:r>
            <a:r>
              <a:rPr lang="pt-BR" altLang="nl-BE" sz="4000" b="1" u="sng">
                <a:latin typeface="Calibri Light" panose="020F0302020204030204" pitchFamily="34" charset="0"/>
              </a:rPr>
              <a:t>TL084</a:t>
            </a:r>
            <a:r>
              <a:rPr lang="pt-BR" altLang="nl-BE" sz="4000">
                <a:latin typeface="Calibri Light" panose="020F0302020204030204" pitchFamily="34" charset="0"/>
              </a:rPr>
              <a:t>,</a:t>
            </a:r>
            <a:r>
              <a:rPr lang="pt-BR" altLang="nl-BE" sz="6000">
                <a:latin typeface="Calibri Light" panose="020F0302020204030204" pitchFamily="34" charset="0"/>
              </a:rPr>
              <a:t> </a:t>
            </a:r>
            <a:r>
              <a:rPr lang="pt-BR" altLang="nl-BE" sz="2000">
                <a:latin typeface="Calibri Light" panose="020F0302020204030204" pitchFamily="34" charset="0"/>
              </a:rPr>
              <a:t>VCVS</a:t>
            </a:r>
            <a:r>
              <a:rPr lang="pt-BR" altLang="nl-BE" sz="4000">
                <a:latin typeface="Calibri Light" panose="020F0302020204030204" pitchFamily="34" charset="0"/>
              </a:rPr>
              <a:t>) (componenten: </a:t>
            </a:r>
            <a:r>
              <a:rPr lang="pt-BR" altLang="nl-BE" sz="2000">
                <a:latin typeface="Calibri Light" panose="020F0302020204030204" pitchFamily="34" charset="0"/>
              </a:rPr>
              <a:t>R 5% -C 20% én </a:t>
            </a:r>
            <a:r>
              <a:rPr lang="pt-BR" altLang="nl-BE" sz="4000" b="1" u="sng">
                <a:latin typeface="Calibri Light" panose="020F0302020204030204" pitchFamily="34" charset="0"/>
              </a:rPr>
              <a:t>R 1% -C 1%)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826F320-A614-4B2A-BEC4-445E8802EBF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50181" name="TextBox 3">
            <a:extLst>
              <a:ext uri="{FF2B5EF4-FFF2-40B4-BE49-F238E27FC236}">
                <a16:creationId xmlns:a16="http://schemas.microsoft.com/office/drawing/2014/main" id="{9C6CCC4A-D303-4D1C-91AC-450900A8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6021388"/>
            <a:ext cx="11593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rgbClr val="000000"/>
                </a:solidFill>
              </a:rPr>
              <a:t>Hier merken we een veel naukeuriger verloop op de frequenties hebben hier een maximale spreiding van 1% en de uiterste versterkingen verschillen 0,4 dB.</a:t>
            </a:r>
            <a:endParaRPr lang="nl-BE" altLang="nl-BE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C4089-DC71-4978-89D9-E972426BB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3588" cy="3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97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AAAC2-6C0A-479D-9621-AF6437510706}"/>
              </a:ext>
            </a:extLst>
          </p:cNvPr>
          <p:cNvSpPr txBox="1"/>
          <p:nvPr/>
        </p:nvSpPr>
        <p:spPr>
          <a:xfrm>
            <a:off x="408162" y="1916832"/>
            <a:ext cx="11377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altLang="nl-BE" sz="4000">
                <a:solidFill>
                  <a:schemeClr val="tx1"/>
                </a:solidFill>
                <a:latin typeface="Calibri Light" panose="020F0302020204030204" pitchFamily="34" charset="0"/>
              </a:rPr>
              <a:t>frequentieweergave (dubbel-logaritmisch) van ingangsimpedantie (opampmodel VCVS, TL084)(geef aan waar Zin resistief, capacitief, inductief is)</a:t>
            </a:r>
          </a:p>
          <a:p>
            <a:endParaRPr lang="nl-BE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6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DC9E2AEC-B8D3-4A28-ADE3-FDFDE988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60350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solidFill>
                  <a:schemeClr val="tx1"/>
                </a:solidFill>
                <a:latin typeface="Calibri Light" panose="020F0302020204030204" pitchFamily="34" charset="0"/>
              </a:rPr>
              <a:t>frequentieweergave</a:t>
            </a:r>
            <a:r>
              <a:rPr lang="nl-BE" altLang="nl-BE" sz="4000">
                <a:latin typeface="Calibri Light" panose="020F0302020204030204" pitchFamily="34" charset="0"/>
              </a:rPr>
              <a:t> (dubbel-logaritmisch) van ingangsimpedantie (opampmodel </a:t>
            </a:r>
            <a:r>
              <a:rPr lang="nl-BE" altLang="nl-BE" sz="4000" b="1" u="sng">
                <a:latin typeface="Calibri Light" panose="020F0302020204030204" pitchFamily="34" charset="0"/>
              </a:rPr>
              <a:t>VCVS</a:t>
            </a:r>
            <a:r>
              <a:rPr lang="nl-BE" altLang="nl-BE" sz="4000">
                <a:latin typeface="Calibri Light" panose="020F0302020204030204" pitchFamily="34" charset="0"/>
              </a:rPr>
              <a:t>, </a:t>
            </a:r>
            <a:r>
              <a:rPr lang="nl-BE" altLang="nl-BE" sz="2000">
                <a:latin typeface="Calibri Light" panose="020F0302020204030204" pitchFamily="34" charset="0"/>
              </a:rPr>
              <a:t>TL084</a:t>
            </a:r>
            <a:r>
              <a:rPr lang="nl-BE" altLang="nl-BE" sz="4000">
                <a:latin typeface="Calibri Light" panose="020F0302020204030204" pitchFamily="34" charset="0"/>
              </a:rPr>
              <a:t>)(geef aan waar Zin resistief, capacitief, inductief 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96D50-DD15-4C84-8B53-4789D8F29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" y="2420888"/>
            <a:ext cx="12193588" cy="383227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4EEB35-DA64-4856-A4B0-951E2381556A}"/>
              </a:ext>
            </a:extLst>
          </p:cNvPr>
          <p:cNvCxnSpPr>
            <a:cxnSpLocks/>
          </p:cNvCxnSpPr>
          <p:nvPr/>
        </p:nvCxnSpPr>
        <p:spPr bwMode="auto">
          <a:xfrm>
            <a:off x="6312818" y="2132856"/>
            <a:ext cx="0" cy="412030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C15D24-2239-4E3B-B385-F7F1F4DDFA0C}"/>
              </a:ext>
            </a:extLst>
          </p:cNvPr>
          <p:cNvSpPr txBox="1"/>
          <p:nvPr/>
        </p:nvSpPr>
        <p:spPr>
          <a:xfrm>
            <a:off x="5016674" y="1852663"/>
            <a:ext cx="237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</a:rPr>
              <a:t>Capacitief	Resistief</a:t>
            </a:r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41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DC9E2AEC-B8D3-4A28-ADE3-FDFDE988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60350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solidFill>
                  <a:srgbClr val="FF0000"/>
                </a:solidFill>
                <a:latin typeface="Calibri Light" panose="020F0302020204030204" pitchFamily="34" charset="0"/>
              </a:rPr>
              <a:t>frequentieweergave</a:t>
            </a:r>
            <a:r>
              <a:rPr lang="nl-BE" altLang="nl-BE" sz="4000">
                <a:latin typeface="Calibri Light" panose="020F0302020204030204" pitchFamily="34" charset="0"/>
              </a:rPr>
              <a:t> (dubbel-logaritmisch) van ingangsimpedantie (opampmodel </a:t>
            </a:r>
            <a:r>
              <a:rPr lang="nl-BE" altLang="nl-BE" sz="2000">
                <a:latin typeface="Calibri Light" panose="020F0302020204030204" pitchFamily="34" charset="0"/>
              </a:rPr>
              <a:t>VCVS</a:t>
            </a:r>
            <a:r>
              <a:rPr lang="nl-BE" altLang="nl-BE" sz="4000">
                <a:latin typeface="Calibri Light" panose="020F0302020204030204" pitchFamily="34" charset="0"/>
              </a:rPr>
              <a:t>, </a:t>
            </a:r>
            <a:r>
              <a:rPr lang="nl-BE" altLang="nl-BE" sz="4000" b="1" u="sng">
                <a:latin typeface="Calibri Light" panose="020F0302020204030204" pitchFamily="34" charset="0"/>
              </a:rPr>
              <a:t>TL084</a:t>
            </a:r>
            <a:r>
              <a:rPr lang="nl-BE" altLang="nl-BE" sz="4000">
                <a:latin typeface="Calibri Light" panose="020F0302020204030204" pitchFamily="34" charset="0"/>
              </a:rPr>
              <a:t>)(geef aan waar Zin resistief, capacitief, inductief is)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319CD3F-3FE0-44D4-98B9-B08113D3143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7D03E-09AB-42E4-BE80-25A172A3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607"/>
            <a:ext cx="12193588" cy="38337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4E91A0-DFE7-4671-8228-A9436938BA73}"/>
              </a:ext>
            </a:extLst>
          </p:cNvPr>
          <p:cNvCxnSpPr>
            <a:cxnSpLocks/>
          </p:cNvCxnSpPr>
          <p:nvPr/>
        </p:nvCxnSpPr>
        <p:spPr bwMode="auto">
          <a:xfrm>
            <a:off x="8257034" y="2572441"/>
            <a:ext cx="0" cy="409691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26132A-CD7E-43BA-92A0-4990464E2EA1}"/>
              </a:ext>
            </a:extLst>
          </p:cNvPr>
          <p:cNvSpPr txBox="1"/>
          <p:nvPr/>
        </p:nvSpPr>
        <p:spPr>
          <a:xfrm>
            <a:off x="6960890" y="2292248"/>
            <a:ext cx="237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</a:rPr>
              <a:t>Capacitief	Resistief</a:t>
            </a:r>
            <a:endParaRPr 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023ED353-786E-4E17-AA69-2ADCC68E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3068638"/>
            <a:ext cx="105156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stapresponsie(opampmodel Ideaal, VCVS, TL084) (Plot voldoende punten voor een vloeiende curve.) (Duid karakteristieke punten aan: symbool+cursor.)</a:t>
            </a:r>
            <a:br>
              <a:rPr lang="nl-BE" altLang="nl-BE" sz="4000">
                <a:latin typeface="Calibri Light" panose="020F0302020204030204" pitchFamily="34" charset="0"/>
              </a:rPr>
            </a:br>
            <a:endParaRPr lang="nl-BE" altLang="nl-BE" sz="4000">
              <a:latin typeface="Calibri Light" panose="020F030202020403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1B35DCF-88C1-44A0-B90D-405DA5931E0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54276" name="TextBox 3">
            <a:extLst>
              <a:ext uri="{FF2B5EF4-FFF2-40B4-BE49-F238E27FC236}">
                <a16:creationId xmlns:a16="http://schemas.microsoft.com/office/drawing/2014/main" id="{F9D9BC83-1BD5-40BA-A28A-0F4408F9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100638"/>
            <a:ext cx="957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Hier heb ik besloten om dit voor de 3 opamp-modelen te maken.</a:t>
            </a:r>
            <a:endParaRPr lang="nl-BE" alt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2A5FF9CC-D5F5-4EEF-8A72-82A66E68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-209550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stapresponsie(opampmodel </a:t>
            </a:r>
            <a:r>
              <a:rPr lang="nl-BE" altLang="nl-BE" sz="4000" b="1" u="sng">
                <a:latin typeface="Calibri Light" panose="020F0302020204030204" pitchFamily="34" charset="0"/>
              </a:rPr>
              <a:t>ideaal</a:t>
            </a:r>
            <a:r>
              <a:rPr lang="nl-BE" altLang="nl-BE" sz="2000">
                <a:latin typeface="Calibri Light" panose="020F0302020204030204" pitchFamily="34" charset="0"/>
              </a:rPr>
              <a:t>, VCVS, TL084</a:t>
            </a:r>
            <a:r>
              <a:rPr lang="nl-BE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53D6483-2284-475B-8057-B41E3A20EB4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56324" name="Picture 6">
            <a:extLst>
              <a:ext uri="{FF2B5EF4-FFF2-40B4-BE49-F238E27FC236}">
                <a16:creationId xmlns:a16="http://schemas.microsoft.com/office/drawing/2014/main" id="{9C391E14-3AE0-4615-B734-7BE28354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81038"/>
            <a:ext cx="12195176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Box 7">
            <a:extLst>
              <a:ext uri="{FF2B5EF4-FFF2-40B4-BE49-F238E27FC236}">
                <a16:creationId xmlns:a16="http://schemas.microsoft.com/office/drawing/2014/main" id="{D3832EA6-5C02-4107-9F80-2C888A4F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652963"/>
            <a:ext cx="5616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De Overschoot is 1,9Volt</a:t>
            </a:r>
          </a:p>
          <a:p>
            <a:r>
              <a:rPr lang="en-GB" altLang="nl-BE">
                <a:solidFill>
                  <a:schemeClr val="tx1"/>
                </a:solidFill>
              </a:rPr>
              <a:t>En de settelingtime van 1% ligt op 3,5msec</a:t>
            </a:r>
            <a:endParaRPr lang="nl-BE" altLang="nl-BE">
              <a:solidFill>
                <a:schemeClr val="tx1"/>
              </a:solidFill>
            </a:endParaRPr>
          </a:p>
        </p:txBody>
      </p:sp>
      <p:pic>
        <p:nvPicPr>
          <p:cNvPr id="56326" name="Picture 2">
            <a:extLst>
              <a:ext uri="{FF2B5EF4-FFF2-40B4-BE49-F238E27FC236}">
                <a16:creationId xmlns:a16="http://schemas.microsoft.com/office/drawing/2014/main" id="{16EA7877-FA07-4815-BE4D-CB4BE329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2952750"/>
            <a:ext cx="594201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99421A9D-ED86-42A1-A2C4-34F3AA97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5888"/>
            <a:ext cx="10515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stapresponsie(opampmodel </a:t>
            </a:r>
            <a:r>
              <a:rPr lang="nl-BE" altLang="nl-BE" sz="2000">
                <a:latin typeface="Calibri Light" panose="020F0302020204030204" pitchFamily="34" charset="0"/>
              </a:rPr>
              <a:t>ideaal, </a:t>
            </a:r>
            <a:r>
              <a:rPr lang="nl-BE" altLang="nl-BE" sz="4000" b="1" u="sng">
                <a:latin typeface="Calibri Light" panose="020F0302020204030204" pitchFamily="34" charset="0"/>
              </a:rPr>
              <a:t>VCVS</a:t>
            </a:r>
            <a:r>
              <a:rPr lang="nl-BE" altLang="nl-BE" sz="2000">
                <a:latin typeface="Calibri Light" panose="020F0302020204030204" pitchFamily="34" charset="0"/>
              </a:rPr>
              <a:t>, TL084</a:t>
            </a:r>
            <a:r>
              <a:rPr lang="nl-BE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730FBCE-A8A1-4EED-A81C-C3C5B8FFB0D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0583D-4103-44C8-8CD0-68AD9E533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" y="981075"/>
            <a:ext cx="12193588" cy="3850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2BA89-E490-4E4B-AF45-A408D1829E93}"/>
              </a:ext>
            </a:extLst>
          </p:cNvPr>
          <p:cNvSpPr txBox="1"/>
          <p:nvPr/>
        </p:nvSpPr>
        <p:spPr>
          <a:xfrm>
            <a:off x="1056234" y="494116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Het enigste wat we hier kunnen opmerken, is dat de piek en de uitdijing een fractie van een msec langer duurt.</a:t>
            </a:r>
            <a:endParaRPr 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B37FBA1A-B569-4048-AE92-9EC741D00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5888"/>
            <a:ext cx="105156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BE" altLang="nl-BE" sz="4000">
                <a:latin typeface="Calibri Light" panose="020F0302020204030204" pitchFamily="34" charset="0"/>
              </a:rPr>
              <a:t>stapresponsie(opampmodel </a:t>
            </a:r>
            <a:r>
              <a:rPr lang="nl-BE" altLang="nl-BE" sz="2000">
                <a:latin typeface="Calibri Light" panose="020F0302020204030204" pitchFamily="34" charset="0"/>
              </a:rPr>
              <a:t>ideaal, VCVS, </a:t>
            </a:r>
            <a:r>
              <a:rPr lang="nl-BE" altLang="nl-BE" sz="4000" b="1" u="sng">
                <a:latin typeface="Calibri Light" panose="020F0302020204030204" pitchFamily="34" charset="0"/>
              </a:rPr>
              <a:t>TL084</a:t>
            </a:r>
            <a:r>
              <a:rPr lang="nl-BE" altLang="nl-BE" sz="400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58CEF95-1F51-4B37-9208-9FC70C72CDD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60421" name="TextBox 3">
            <a:extLst>
              <a:ext uri="{FF2B5EF4-FFF2-40B4-BE49-F238E27FC236}">
                <a16:creationId xmlns:a16="http://schemas.microsoft.com/office/drawing/2014/main" id="{A95960A5-7C27-4E7C-9986-B53448AD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827731"/>
            <a:ext cx="10874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Hier zien we dat er qua stapresponsie geen numeriekverschil is tussen de VCVS en de TL084</a:t>
            </a:r>
            <a:endParaRPr lang="nl-BE" altLang="nl-BE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5995-BB1E-43FF-83F6-3D10AEA8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794"/>
            <a:ext cx="12193588" cy="38244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BEACE-36C1-4116-9CB9-BA85154F9952}"/>
              </a:ext>
            </a:extLst>
          </p:cNvPr>
          <p:cNvSpPr txBox="1"/>
          <p:nvPr/>
        </p:nvSpPr>
        <p:spPr>
          <a:xfrm>
            <a:off x="264146" y="476672"/>
            <a:ext cx="115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chemeClr val="tx1"/>
                </a:solidFill>
              </a:rPr>
              <a:t>Matlab grafieken</a:t>
            </a:r>
            <a:endParaRPr lang="nl-BE" sz="4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4723B-0B89-42A5-A071-8DAB9395E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54" y="1340768"/>
            <a:ext cx="7056784" cy="48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BEACE-36C1-4116-9CB9-BA85154F9952}"/>
              </a:ext>
            </a:extLst>
          </p:cNvPr>
          <p:cNvSpPr txBox="1"/>
          <p:nvPr/>
        </p:nvSpPr>
        <p:spPr>
          <a:xfrm>
            <a:off x="264146" y="476672"/>
            <a:ext cx="115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chemeClr val="tx1"/>
                </a:solidFill>
              </a:rPr>
              <a:t>Matlab grafieken</a:t>
            </a:r>
            <a:endParaRPr lang="nl-BE" sz="4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87629-D373-41D4-99D8-292D12FE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78" y="1124744"/>
            <a:ext cx="792935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5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4BC8FD7-0848-4D0E-90C1-FB5B4B7B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45" y="203248"/>
            <a:ext cx="4466506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latin typeface="Calibri Light" panose="020F0302020204030204" pitchFamily="34" charset="0"/>
              </a:rPr>
              <a:t>Gegevens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9587E44-D477-4D9A-BC23-B78AD5655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" b="452"/>
          <a:stretch/>
        </p:blipFill>
        <p:spPr bwMode="auto">
          <a:xfrm>
            <a:off x="2927498" y="31848"/>
            <a:ext cx="9232429" cy="682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A5B7C1-3CEA-423D-BE8D-B93D38C0E990}"/>
              </a:ext>
            </a:extLst>
          </p:cNvPr>
          <p:cNvSpPr txBox="1"/>
          <p:nvPr/>
        </p:nvSpPr>
        <p:spPr>
          <a:xfrm>
            <a:off x="520645" y="1528811"/>
            <a:ext cx="276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|H(∞)| = 6 dB </a:t>
            </a:r>
          </a:p>
          <a:p>
            <a:r>
              <a:rPr lang="nl-BE">
                <a:solidFill>
                  <a:schemeClr val="tx1"/>
                </a:solidFill>
              </a:rPr>
              <a:t>|H(100 Hz)| = - 34 dB </a:t>
            </a:r>
          </a:p>
          <a:p>
            <a:r>
              <a:rPr lang="nl-BE">
                <a:solidFill>
                  <a:schemeClr val="tx1"/>
                </a:solidFill>
              </a:rPr>
              <a:t>Qp= 4</a:t>
            </a:r>
          </a:p>
          <a:p>
            <a:r>
              <a:rPr lang="nl-BE">
                <a:solidFill>
                  <a:schemeClr val="tx1"/>
                </a:solidFill>
              </a:rPr>
              <a:t>K=2 </a:t>
            </a:r>
          </a:p>
        </p:txBody>
      </p:sp>
    </p:spTree>
    <p:extLst>
      <p:ext uri="{BB962C8B-B14F-4D97-AF65-F5344CB8AC3E}">
        <p14:creationId xmlns:p14="http://schemas.microsoft.com/office/powerpoint/2010/main" val="1392518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4BC8FD7-0848-4D0E-90C1-FB5B4B7B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45" y="203248"/>
            <a:ext cx="4466506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latin typeface="Calibri Light" panose="020F0302020204030204" pitchFamily="34" charset="0"/>
              </a:rPr>
              <a:t>DC en HF- analyse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Text Box 2">
                <a:extLst>
                  <a:ext uri="{FF2B5EF4-FFF2-40B4-BE49-F238E27FC236}">
                    <a16:creationId xmlns:a16="http://schemas.microsoft.com/office/drawing/2014/main" id="{23194F11-28AC-448E-84DE-545DEB6E4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228600" indent="-228600">
                  <a:lnSpc>
                    <a:spcPct val="90000"/>
                  </a:lnSpc>
                  <a:spcBef>
                    <a:spcPts val="10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0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</a:tabLst>
                  <a:defRPr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GB" altLang="nl-BE"/>
                  <a:t>DC: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r>
                  <a:rPr lang="en-GB" altLang="nl-BE"/>
                  <a:t>H(0)= 0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endParaRPr lang="en-GB" altLang="nl-BE"/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endParaRPr lang="en-GB" altLang="nl-BE"/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endParaRPr lang="en-GB" altLang="nl-BE"/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endParaRPr lang="en-GB" altLang="nl-BE"/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endParaRPr lang="en-GB" altLang="nl-BE"/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GB" altLang="nl-BE"/>
                  <a:t>HF: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r>
                  <a:rPr lang="en-GB" altLang="nl-BE"/>
                  <a:t>H(∞)=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nl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altLang="nl-B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alt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alt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altLang="nl-BE"/>
              </a:p>
            </p:txBody>
          </p:sp>
        </mc:Choice>
        <mc:Fallback xmlns="">
          <p:sp>
            <p:nvSpPr>
              <p:cNvPr id="5123" name="Text Box 2">
                <a:extLst>
                  <a:ext uri="{FF2B5EF4-FFF2-40B4-BE49-F238E27FC236}">
                    <a16:creationId xmlns:a16="http://schemas.microsoft.com/office/drawing/2014/main" id="{23194F11-28AC-448E-84DE-545DEB6E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BDB7390-F5E1-4EBC-857A-F84C3576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0601" r="12061" b="28999"/>
          <a:stretch>
            <a:fillRect/>
          </a:stretch>
        </p:blipFill>
        <p:spPr bwMode="auto">
          <a:xfrm>
            <a:off x="4800650" y="203248"/>
            <a:ext cx="72882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DB9AE5-A462-4726-9E60-6529163F9B46}"/>
              </a:ext>
            </a:extLst>
          </p:cNvPr>
          <p:cNvSpPr/>
          <p:nvPr/>
        </p:nvSpPr>
        <p:spPr bwMode="auto">
          <a:xfrm>
            <a:off x="8113018" y="1067344"/>
            <a:ext cx="1512168" cy="741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9444A-68A1-45E7-A622-5D89D3C20E10}"/>
              </a:ext>
            </a:extLst>
          </p:cNvPr>
          <p:cNvSpPr/>
          <p:nvPr/>
        </p:nvSpPr>
        <p:spPr bwMode="auto">
          <a:xfrm>
            <a:off x="9625186" y="1059805"/>
            <a:ext cx="1512168" cy="741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9678771-EFCD-4C95-B607-8F1E59B1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0601" r="12061" b="28999"/>
          <a:stretch>
            <a:fillRect/>
          </a:stretch>
        </p:blipFill>
        <p:spPr bwMode="auto">
          <a:xfrm>
            <a:off x="4724479" y="3430297"/>
            <a:ext cx="72882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EC4AE1-515C-4502-A653-B03409DCFBC5}"/>
              </a:ext>
            </a:extLst>
          </p:cNvPr>
          <p:cNvSpPr/>
          <p:nvPr/>
        </p:nvSpPr>
        <p:spPr bwMode="auto">
          <a:xfrm>
            <a:off x="7969002" y="4184159"/>
            <a:ext cx="1512168" cy="741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B1FEF-0D8C-4F76-BFD0-345E3F996A93}"/>
              </a:ext>
            </a:extLst>
          </p:cNvPr>
          <p:cNvSpPr/>
          <p:nvPr/>
        </p:nvSpPr>
        <p:spPr bwMode="auto">
          <a:xfrm>
            <a:off x="9639374" y="4184159"/>
            <a:ext cx="1512168" cy="741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6030A5-8139-4C89-B6C4-F4ED53ACD69C}"/>
              </a:ext>
            </a:extLst>
          </p:cNvPr>
          <p:cNvCxnSpPr>
            <a:cxnSpLocks/>
          </p:cNvCxnSpPr>
          <p:nvPr/>
        </p:nvCxnSpPr>
        <p:spPr bwMode="auto">
          <a:xfrm>
            <a:off x="8257034" y="4941168"/>
            <a:ext cx="100811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01688-741C-463E-8CBD-688D4F47C581}"/>
              </a:ext>
            </a:extLst>
          </p:cNvPr>
          <p:cNvCxnSpPr>
            <a:cxnSpLocks/>
          </p:cNvCxnSpPr>
          <p:nvPr/>
        </p:nvCxnSpPr>
        <p:spPr bwMode="auto">
          <a:xfrm>
            <a:off x="10273258" y="4797152"/>
            <a:ext cx="976833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A94FD2-E9F6-4E57-8522-4523BE408A5A}"/>
              </a:ext>
            </a:extLst>
          </p:cNvPr>
          <p:cNvCxnSpPr>
            <a:cxnSpLocks/>
          </p:cNvCxnSpPr>
          <p:nvPr/>
        </p:nvCxnSpPr>
        <p:spPr bwMode="auto">
          <a:xfrm>
            <a:off x="10273258" y="4797152"/>
            <a:ext cx="0" cy="14401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A716C93-9190-40D2-B583-BEF4DEFB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20601" r="12061" b="28999"/>
          <a:stretch>
            <a:fillRect/>
          </a:stretch>
        </p:blipFill>
        <p:spPr bwMode="auto">
          <a:xfrm>
            <a:off x="50800" y="620713"/>
            <a:ext cx="72882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FFFF99CB-B709-4426-9B9E-2AC6B1904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88913"/>
            <a:ext cx="64087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latin typeface="Calibri Light" panose="020F0302020204030204" pitchFamily="34" charset="0"/>
              </a:rPr>
              <a:t>Berekening transfertfunctie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E050048-C6F4-46A5-A521-15EFF98D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1268413"/>
            <a:ext cx="503237" cy="5048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23900DC1-466A-4E1A-B078-8B94E64E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33525"/>
            <a:ext cx="503238" cy="5048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2B526877-97A3-4A7B-BB60-856D5583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620713"/>
            <a:ext cx="503237" cy="5048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C76D9-9E93-4854-BA9F-D3404EDEB2E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7586" y="1099260"/>
            <a:ext cx="1643014" cy="276999"/>
          </a:xfrm>
          <a:prstGeom prst="rect">
            <a:avLst/>
          </a:prstGeom>
          <a:blipFill>
            <a:blip r:embed="rId4"/>
            <a:stretch>
              <a:fillRect l="-5204" t="-28261" r="-8922" b="-50000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BEA8F-17B2-4378-BDD8-22777155943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0930" y="1544050"/>
            <a:ext cx="3385479" cy="276999"/>
          </a:xfrm>
          <a:prstGeom prst="rect">
            <a:avLst/>
          </a:prstGeom>
          <a:blipFill>
            <a:blip r:embed="rId5"/>
            <a:stretch>
              <a:fillRect l="-2523" t="-28261" r="-3784" b="-50000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5938D-98DA-4BC4-8658-1216975DEDD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0930" y="1988840"/>
            <a:ext cx="3773469" cy="484363"/>
          </a:xfrm>
          <a:prstGeom prst="rect">
            <a:avLst/>
          </a:prstGeom>
          <a:blipFill>
            <a:blip r:embed="rId6"/>
            <a:stretch>
              <a:fillRect b="-8750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0BAA5-3132-46EC-B0CC-1D07EE5B8B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8590" y="3916482"/>
            <a:ext cx="7875105" cy="487506"/>
          </a:xfrm>
          <a:prstGeom prst="rect">
            <a:avLst/>
          </a:prstGeom>
          <a:blipFill>
            <a:blip r:embed="rId7"/>
            <a:stretch>
              <a:fillRect l="-1935" t="-1250" b="-10000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3DC67-8D2B-4938-8A54-78CF42C06A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8590" y="4514125"/>
            <a:ext cx="7954998" cy="484492"/>
          </a:xfrm>
          <a:prstGeom prst="rect">
            <a:avLst/>
          </a:prstGeom>
          <a:blipFill>
            <a:blip r:embed="rId8"/>
            <a:stretch>
              <a:fillRect t="-1266" r="-996" b="-10127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42AF1-15E4-44A8-8CCE-AB5D4C0BC44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8590" y="5886928"/>
            <a:ext cx="6152069" cy="667619"/>
          </a:xfrm>
          <a:prstGeom prst="rect">
            <a:avLst/>
          </a:prstGeom>
          <a:blipFill>
            <a:blip r:embed="rId9"/>
            <a:stretch>
              <a:fillRect t="-917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E0AD0A-A915-4E85-A696-5F8E6908A61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8590" y="5157440"/>
            <a:ext cx="7288790" cy="522451"/>
          </a:xfrm>
          <a:prstGeom prst="rect">
            <a:avLst/>
          </a:prstGeom>
          <a:blipFill>
            <a:blip r:embed="rId10"/>
            <a:stretch>
              <a:fillRect b="-11628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7182" name="TextBox 12">
            <a:extLst>
              <a:ext uri="{FF2B5EF4-FFF2-40B4-BE49-F238E27FC236}">
                <a16:creationId xmlns:a16="http://schemas.microsoft.com/office/drawing/2014/main" id="{157D8C2D-DCB9-45B3-AEB2-818E1F61B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084638"/>
            <a:ext cx="33131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V1, V2 en V3 vervangen door Vo</a:t>
            </a:r>
          </a:p>
          <a:p>
            <a:endParaRPr lang="en-GB" altLang="nl-BE">
              <a:solidFill>
                <a:schemeClr val="tx1"/>
              </a:solidFill>
            </a:endParaRPr>
          </a:p>
          <a:p>
            <a:r>
              <a:rPr lang="en-GB" altLang="nl-BE">
                <a:solidFill>
                  <a:schemeClr val="tx1"/>
                </a:solidFill>
              </a:rPr>
              <a:t> Vo er uithalen</a:t>
            </a:r>
          </a:p>
          <a:p>
            <a:endParaRPr lang="en-GB" altLang="nl-BE">
              <a:solidFill>
                <a:schemeClr val="tx1"/>
              </a:solidFill>
            </a:endParaRPr>
          </a:p>
          <a:p>
            <a:r>
              <a:rPr lang="en-GB" altLang="nl-BE">
                <a:solidFill>
                  <a:schemeClr val="tx1"/>
                </a:solidFill>
              </a:rPr>
              <a:t> Gemeenschappelijke noemer</a:t>
            </a:r>
          </a:p>
          <a:p>
            <a:endParaRPr lang="en-GB" altLang="nl-BE">
              <a:solidFill>
                <a:schemeClr val="tx1"/>
              </a:solidFill>
            </a:endParaRPr>
          </a:p>
          <a:p>
            <a:endParaRPr lang="en-GB" altLang="nl-BE">
              <a:solidFill>
                <a:schemeClr val="tx1"/>
              </a:solidFill>
            </a:endParaRPr>
          </a:p>
          <a:p>
            <a:r>
              <a:rPr lang="en-GB" altLang="nl-BE">
                <a:solidFill>
                  <a:schemeClr val="tx1"/>
                </a:solidFill>
              </a:rPr>
              <a:t>-Vo/vi maken</a:t>
            </a:r>
            <a:endParaRPr lang="nl-BE" altLang="nl-BE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D2FA5-E435-40F6-A2C9-30693CC4F58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0956" y="2983685"/>
            <a:ext cx="3813416" cy="445315"/>
          </a:xfrm>
          <a:prstGeom prst="rect">
            <a:avLst/>
          </a:prstGeom>
          <a:blipFill>
            <a:blip r:embed="rId11"/>
            <a:stretch>
              <a:fillRect l="-4160" t="-1351" b="-18919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865330C-15DC-4419-825D-4715D0E4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72173" r="409" b="813"/>
          <a:stretch>
            <a:fillRect/>
          </a:stretch>
        </p:blipFill>
        <p:spPr bwMode="auto">
          <a:xfrm>
            <a:off x="1344613" y="4530725"/>
            <a:ext cx="915193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1">
            <a:extLst>
              <a:ext uri="{FF2B5EF4-FFF2-40B4-BE49-F238E27FC236}">
                <a16:creationId xmlns:a16="http://schemas.microsoft.com/office/drawing/2014/main" id="{C3BB2375-25DF-4680-B92C-A4B551A0D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60350"/>
            <a:ext cx="64087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nl-BE" sz="4400">
                <a:solidFill>
                  <a:schemeClr val="tx1"/>
                </a:solidFill>
                <a:latin typeface="Calibri Light" panose="020F0302020204030204" pitchFamily="34" charset="0"/>
              </a:rPr>
              <a:t>Berekening transfertfunctie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42AF1-15E4-44A8-8CCE-AB5D4C0BC44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4084" y="1107420"/>
            <a:ext cx="6152069" cy="667619"/>
          </a:xfrm>
          <a:prstGeom prst="rect">
            <a:avLst/>
          </a:prstGeom>
          <a:blipFill>
            <a:blip r:embed="rId4"/>
            <a:stretch>
              <a:fillRect l="-99" t="-917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70694-18B3-4B0D-9E06-9BD624BC4E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4084" y="1894076"/>
            <a:ext cx="8100231" cy="519822"/>
          </a:xfrm>
          <a:prstGeom prst="rect">
            <a:avLst/>
          </a:prstGeom>
          <a:blipFill>
            <a:blip r:embed="rId5"/>
            <a:stretch>
              <a:fillRect l="-75" b="-9412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A5853-5CC1-428D-89F6-1025826531B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4084" y="2605290"/>
            <a:ext cx="7499554" cy="519822"/>
          </a:xfrm>
          <a:prstGeom prst="rect">
            <a:avLst/>
          </a:prstGeom>
          <a:blipFill>
            <a:blip r:embed="rId6"/>
            <a:stretch>
              <a:fillRect l="-81" b="-9302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4CDD7-48BF-4994-B39E-962251FFFA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4084" y="3316504"/>
            <a:ext cx="4800930" cy="647100"/>
          </a:xfrm>
          <a:prstGeom prst="rect">
            <a:avLst/>
          </a:prstGeom>
          <a:blipFill>
            <a:blip r:embed="rId7"/>
            <a:stretch>
              <a:fillRect l="-127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748D3-073B-4936-9604-DAAF3247F3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4084" y="4077072"/>
            <a:ext cx="4879028" cy="647100"/>
          </a:xfrm>
          <a:prstGeom prst="rect">
            <a:avLst/>
          </a:prstGeom>
          <a:blipFill>
            <a:blip r:embed="rId8"/>
            <a:stretch>
              <a:fillRect l="-125"/>
            </a:stretch>
          </a:blipFill>
        </p:spPr>
        <p:txBody>
          <a:bodyPr/>
          <a:lstStyle/>
          <a:p>
            <a:r>
              <a:rPr lang="nl-BE">
                <a:noFill/>
              </a:rPr>
              <a:t> </a:t>
            </a:r>
          </a:p>
        </p:txBody>
      </p:sp>
      <p:sp>
        <p:nvSpPr>
          <p:cNvPr id="9225" name="TextBox 8">
            <a:extLst>
              <a:ext uri="{FF2B5EF4-FFF2-40B4-BE49-F238E27FC236}">
                <a16:creationId xmlns:a16="http://schemas.microsoft.com/office/drawing/2014/main" id="{04ED45CE-069E-4E87-AE3E-F340B3E9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2755900"/>
            <a:ext cx="28082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nl-BE">
                <a:solidFill>
                  <a:schemeClr val="tx1"/>
                </a:solidFill>
              </a:rPr>
              <a:t>Vorm S²…+S…+… zetten</a:t>
            </a:r>
          </a:p>
          <a:p>
            <a:endParaRPr lang="en-GB" altLang="nl-BE">
              <a:solidFill>
                <a:schemeClr val="tx1"/>
              </a:solidFill>
            </a:endParaRPr>
          </a:p>
          <a:p>
            <a:r>
              <a:rPr lang="en-GB" altLang="nl-BE">
                <a:solidFill>
                  <a:schemeClr val="tx1"/>
                </a:solidFill>
              </a:rPr>
              <a:t>alles delen doorR3R6(R4+R7)</a:t>
            </a:r>
          </a:p>
          <a:p>
            <a:endParaRPr lang="en-GB" altLang="nl-BE">
              <a:solidFill>
                <a:schemeClr val="tx1"/>
              </a:solidFill>
            </a:endParaRPr>
          </a:p>
          <a:p>
            <a:r>
              <a:rPr lang="en-GB" altLang="nl-BE">
                <a:solidFill>
                  <a:schemeClr val="tx1"/>
                </a:solidFill>
              </a:rPr>
              <a:t>R6 uit teller halen</a:t>
            </a:r>
            <a:endParaRPr lang="nl-BE" altLang="nl-BE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nl-B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nl-B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1317</Words>
  <Application>Microsoft Office PowerPoint</Application>
  <PresentationFormat>Aangepast</PresentationFormat>
  <Paragraphs>272</Paragraphs>
  <Slides>38</Slides>
  <Notes>38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6" baseType="lpstr">
      <vt:lpstr>Microsoft YaHei</vt:lpstr>
      <vt:lpstr>Arial</vt:lpstr>
      <vt:lpstr>Calibri</vt:lpstr>
      <vt:lpstr>Calibri Light</vt:lpstr>
      <vt:lpstr>Cambria Math</vt:lpstr>
      <vt:lpstr>Lucida Sans Unicode</vt:lpstr>
      <vt:lpstr>Times New Roman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Kindt</dc:creator>
  <cp:lastModifiedBy>Ruben Kindt</cp:lastModifiedBy>
  <cp:revision>98</cp:revision>
  <cp:lastPrinted>1601-01-01T00:00:00Z</cp:lastPrinted>
  <dcterms:created xsi:type="dcterms:W3CDTF">2018-05-12T08:03:17Z</dcterms:created>
  <dcterms:modified xsi:type="dcterms:W3CDTF">2018-06-02T11:27:45Z</dcterms:modified>
</cp:coreProperties>
</file>