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85" r:id="rId17"/>
    <p:sldId id="272" r:id="rId18"/>
    <p:sldId id="274" r:id="rId19"/>
    <p:sldId id="275" r:id="rId20"/>
    <p:sldId id="277" r:id="rId21"/>
    <p:sldId id="273" r:id="rId22"/>
    <p:sldId id="278" r:id="rId23"/>
    <p:sldId id="279" r:id="rId24"/>
    <p:sldId id="280" r:id="rId25"/>
    <p:sldId id="281" r:id="rId26"/>
    <p:sldId id="276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5F9F-8838-44B7-9634-1CCC7BDE79CC}" type="datetimeFigureOut">
              <a:rPr lang="nl-BE" smtClean="0"/>
              <a:t>21/05/2018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64D9B-4945-41C6-BF7C-A681578499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46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64D9B-4945-41C6-BF7C-A6815784996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1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0470-AE6F-4832-933B-C0104F94D918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3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C5B-35A7-4DA7-89D5-2603010A9C37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9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867-8FDD-4531-B6AB-4797CE6D28D5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46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8F3-4DAB-4A2D-9A7D-F82D4D6D7B2D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2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553F-8367-49F3-99C8-91B5BF7C0F67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66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708-A9F0-4626-8FF2-60908D2F7318}" type="datetime1">
              <a:rPr lang="nl-BE" smtClean="0"/>
              <a:t>21/05/2018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4393-056D-4863-A441-F580D0C948E3}" type="datetime1">
              <a:rPr lang="nl-BE" smtClean="0"/>
              <a:t>21/05/2018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54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3708-FD3C-4F69-AA15-7BB9915FDE5D}" type="datetime1">
              <a:rPr lang="nl-BE" smtClean="0"/>
              <a:t>21/05/2018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4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D9A3-73EF-4FC1-A7E2-B84A36D3D6FF}" type="datetime1">
              <a:rPr lang="nl-BE" smtClean="0"/>
              <a:t>21/05/2018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6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235-E4DA-48ED-9E34-9A5D973A9DAE}" type="datetime1">
              <a:rPr lang="nl-BE" smtClean="0"/>
              <a:t>21/05/2018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864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5E49-8DDD-439D-AE3D-76B34F5B2C50}" type="datetime1">
              <a:rPr lang="nl-BE" smtClean="0"/>
              <a:t>21/05/2018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69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90CF-4F70-498A-A463-ED98595E5EA5}" type="datetime1">
              <a:rPr lang="nl-BE" smtClean="0"/>
              <a:t>21/05/2018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8B5C-31F0-41A6-8E56-BCC01611F9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23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2641" y="673790"/>
            <a:ext cx="10248181" cy="2387600"/>
          </a:xfrm>
        </p:spPr>
        <p:txBody>
          <a:bodyPr/>
          <a:lstStyle/>
          <a:p>
            <a:r>
              <a:rPr lang="nl-BE" dirty="0" smtClean="0"/>
              <a:t>Aftrap_8:LP </a:t>
            </a:r>
            <a:r>
              <a:rPr lang="nl-BE" dirty="0" err="1" smtClean="0"/>
              <a:t>Fliege</a:t>
            </a:r>
            <a:r>
              <a:rPr lang="nl-BE" dirty="0" smtClean="0"/>
              <a:t> Non </a:t>
            </a:r>
            <a:r>
              <a:rPr lang="nl-BE" dirty="0" err="1" smtClean="0"/>
              <a:t>Inverting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Leen Gadisseur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4.Karakterisatie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958251" y="3639718"/>
                <a:ext cx="4695901" cy="514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l-BE" dirty="0" smtClean="0"/>
                  <a:t>Specifieke: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51" y="3639718"/>
                <a:ext cx="4695901" cy="514628"/>
              </a:xfrm>
              <a:prstGeom prst="rect">
                <a:avLst/>
              </a:prstGeom>
              <a:blipFill rotWithShape="0">
                <a:blip r:embed="rId2"/>
                <a:stretch>
                  <a:fillRect l="-2983" t="-3571" r="-389"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958251" y="2264447"/>
                <a:ext cx="3372783" cy="556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l-BE" dirty="0" smtClean="0"/>
                  <a:t>Algemene: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𝑄𝑝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</m:t>
                            </m:r>
                          </m:den>
                        </m:f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51" y="2264447"/>
                <a:ext cx="3372783" cy="556691"/>
              </a:xfrm>
              <a:prstGeom prst="rect">
                <a:avLst/>
              </a:prstGeom>
              <a:blipFill rotWithShape="0">
                <a:blip r:embed="rId3"/>
                <a:stretch>
                  <a:fillRect l="-4159" t="-3261" r="-1085" b="-1195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4"/>
          <a:srcRect r="48207" b="46361"/>
          <a:stretch/>
        </p:blipFill>
        <p:spPr>
          <a:xfrm>
            <a:off x="6872069" y="2457147"/>
            <a:ext cx="3113989" cy="107890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13" y="1193299"/>
            <a:ext cx="2741634" cy="848308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 flipH="1" flipV="1">
            <a:off x="2427314" y="5357520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6"/>
          <a:srcRect r="45010" b="51323"/>
          <a:stretch/>
        </p:blipFill>
        <p:spPr>
          <a:xfrm>
            <a:off x="6872069" y="3951590"/>
            <a:ext cx="3511940" cy="104109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82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0908"/>
            <a:ext cx="10515600" cy="1325563"/>
          </a:xfrm>
        </p:spPr>
        <p:txBody>
          <a:bodyPr/>
          <a:lstStyle/>
          <a:p>
            <a:r>
              <a:rPr lang="nl-BE" dirty="0" smtClean="0"/>
              <a:t>5.Pole-zero plot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/>
              <p:cNvSpPr txBox="1"/>
              <p:nvPr/>
            </p:nvSpPr>
            <p:spPr>
              <a:xfrm>
                <a:off x="906064" y="3045256"/>
                <a:ext cx="402026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=−785+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6234 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4" y="3045256"/>
                <a:ext cx="4020268" cy="335413"/>
              </a:xfrm>
              <a:prstGeom prst="rect">
                <a:avLst/>
              </a:prstGeom>
              <a:blipFill rotWithShape="0">
                <a:blip r:embed="rId2"/>
                <a:stretch>
                  <a:fillRect l="-1062" r="-607" b="-29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916617" y="4212522"/>
                <a:ext cx="404008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−785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6234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7" y="4212522"/>
                <a:ext cx="4040080" cy="335413"/>
              </a:xfrm>
              <a:prstGeom prst="rect">
                <a:avLst/>
              </a:prstGeom>
              <a:blipFill rotWithShape="0">
                <a:blip r:embed="rId3"/>
                <a:stretch>
                  <a:fillRect l="-1056" r="-1659" b="-29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vak 29"/>
              <p:cNvSpPr txBox="1"/>
              <p:nvPr/>
            </p:nvSpPr>
            <p:spPr>
              <a:xfrm>
                <a:off x="2916903" y="1560551"/>
                <a:ext cx="2575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=6283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0" name="Tekstvak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03" y="1560551"/>
                <a:ext cx="257500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46" t="-2222" r="-709" b="-355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vak 30"/>
              <p:cNvSpPr txBox="1"/>
              <p:nvPr/>
            </p:nvSpPr>
            <p:spPr>
              <a:xfrm>
                <a:off x="916617" y="1557500"/>
                <a:ext cx="135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1" name="Tekstvak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7" y="1557500"/>
                <a:ext cx="13547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830" t="-2174" r="-3587" b="-3260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/>
              <p:cNvSpPr txBox="1"/>
              <p:nvPr/>
            </p:nvSpPr>
            <p:spPr>
              <a:xfrm>
                <a:off x="867421" y="1854866"/>
                <a:ext cx="1594425" cy="56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=0,125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2" name="Tekstvak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21" y="1854866"/>
                <a:ext cx="1594425" cy="561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2916198" y="1975579"/>
                <a:ext cx="2942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=785,375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98" y="1975579"/>
                <a:ext cx="2942793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kstvak 48"/>
              <p:cNvSpPr txBox="1"/>
              <p:nvPr/>
            </p:nvSpPr>
            <p:spPr>
              <a:xfrm>
                <a:off x="2916198" y="2342248"/>
                <a:ext cx="1928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Bgcos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 smtClean="0"/>
                  <a:t>=82,8°</a:t>
                </a:r>
                <a:endParaRPr lang="nl-BE" dirty="0"/>
              </a:p>
            </p:txBody>
          </p:sp>
        </mc:Choice>
        <mc:Fallback xmlns="">
          <p:sp>
            <p:nvSpPr>
              <p:cNvPr id="49" name="Tekstvak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98" y="2342248"/>
                <a:ext cx="192815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01" t="-28261" r="-6309" b="-5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ep 43"/>
          <p:cNvGrpSpPr/>
          <p:nvPr/>
        </p:nvGrpSpPr>
        <p:grpSpPr>
          <a:xfrm>
            <a:off x="6446423" y="1501044"/>
            <a:ext cx="5645317" cy="4228612"/>
            <a:chOff x="6446423" y="1501044"/>
            <a:chExt cx="5645317" cy="4228612"/>
          </a:xfrm>
        </p:grpSpPr>
        <p:grpSp>
          <p:nvGrpSpPr>
            <p:cNvPr id="37" name="Groep 36"/>
            <p:cNvGrpSpPr/>
            <p:nvPr/>
          </p:nvGrpSpPr>
          <p:grpSpPr>
            <a:xfrm>
              <a:off x="6446423" y="1501044"/>
              <a:ext cx="5645317" cy="4115539"/>
              <a:chOff x="6446423" y="1501044"/>
              <a:chExt cx="5645317" cy="4115539"/>
            </a:xfrm>
          </p:grpSpPr>
          <p:grpSp>
            <p:nvGrpSpPr>
              <p:cNvPr id="13" name="Groep 12"/>
              <p:cNvGrpSpPr/>
              <p:nvPr/>
            </p:nvGrpSpPr>
            <p:grpSpPr>
              <a:xfrm>
                <a:off x="6446423" y="1984773"/>
                <a:ext cx="5645317" cy="3631810"/>
                <a:chOff x="6405785" y="2284219"/>
                <a:chExt cx="4329113" cy="2822619"/>
              </a:xfrm>
            </p:grpSpPr>
            <p:grpSp>
              <p:nvGrpSpPr>
                <p:cNvPr id="8" name="Groep 7"/>
                <p:cNvGrpSpPr/>
                <p:nvPr/>
              </p:nvGrpSpPr>
              <p:grpSpPr>
                <a:xfrm>
                  <a:off x="6405785" y="2284219"/>
                  <a:ext cx="4329113" cy="2822619"/>
                  <a:chOff x="5638034" y="2551638"/>
                  <a:chExt cx="4329113" cy="2822619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091"/>
                  <a:stretch/>
                </p:blipFill>
                <p:spPr bwMode="auto">
                  <a:xfrm>
                    <a:off x="5638034" y="2551638"/>
                    <a:ext cx="4329113" cy="28226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" name="Ovaal 6"/>
                  <p:cNvSpPr/>
                  <p:nvPr/>
                </p:nvSpPr>
                <p:spPr>
                  <a:xfrm>
                    <a:off x="6737229" y="2829465"/>
                    <a:ext cx="2234243" cy="22859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" name="Rechte verbindingslijn 9"/>
                <p:cNvCxnSpPr/>
                <p:nvPr/>
              </p:nvCxnSpPr>
              <p:spPr>
                <a:xfrm>
                  <a:off x="8462513" y="2562046"/>
                  <a:ext cx="159588" cy="1142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kstvak 15"/>
                  <p:cNvSpPr txBox="1"/>
                  <p:nvPr/>
                </p:nvSpPr>
                <p:spPr>
                  <a:xfrm>
                    <a:off x="9246471" y="1959404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16" name="Tekstvak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471" y="1959404"/>
                    <a:ext cx="332014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259" r="-370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Rechte verbindingslijn 16"/>
              <p:cNvCxnSpPr/>
              <p:nvPr/>
            </p:nvCxnSpPr>
            <p:spPr>
              <a:xfrm>
                <a:off x="9128469" y="2330003"/>
                <a:ext cx="0" cy="14706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Rechte verbindingslijn 20"/>
              <p:cNvCxnSpPr/>
              <p:nvPr/>
            </p:nvCxnSpPr>
            <p:spPr>
              <a:xfrm>
                <a:off x="9128469" y="2371034"/>
                <a:ext cx="208108" cy="87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kstvak 25"/>
                  <p:cNvSpPr txBox="1"/>
                  <p:nvPr/>
                </p:nvSpPr>
                <p:spPr>
                  <a:xfrm>
                    <a:off x="9232523" y="1501044"/>
                    <a:ext cx="35991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26" name="Tekstvak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2523" y="1501044"/>
                    <a:ext cx="35991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5254" t="-2174" r="-169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kstvak 26"/>
                  <p:cNvSpPr txBox="1"/>
                  <p:nvPr/>
                </p:nvSpPr>
                <p:spPr>
                  <a:xfrm>
                    <a:off x="11731830" y="3525937"/>
                    <a:ext cx="35991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27" name="Tekstvak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31830" y="3525937"/>
                    <a:ext cx="359910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kstvak 27"/>
                  <p:cNvSpPr txBox="1"/>
                  <p:nvPr/>
                </p:nvSpPr>
                <p:spPr>
                  <a:xfrm>
                    <a:off x="8909171" y="3817921"/>
                    <a:ext cx="35991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B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nl-BE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kstvak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9171" y="3817921"/>
                    <a:ext cx="359910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kstvak 28"/>
                  <p:cNvSpPr txBox="1"/>
                  <p:nvPr/>
                </p:nvSpPr>
                <p:spPr>
                  <a:xfrm>
                    <a:off x="9430236" y="2241037"/>
                    <a:ext cx="359910" cy="2609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BE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nl-BE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nl-BE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nl-BE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nl-BE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kstvak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236" y="2241037"/>
                    <a:ext cx="359910" cy="26090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559" r="-140678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kstvak 33"/>
                  <p:cNvSpPr txBox="1"/>
                  <p:nvPr/>
                </p:nvSpPr>
                <p:spPr>
                  <a:xfrm>
                    <a:off x="7461059" y="2041676"/>
                    <a:ext cx="1111441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nl-BE" sz="1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</m:t>
                          </m:r>
                          <m:r>
                            <a:rPr lang="nl-BE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(−785,6234)</m:t>
                          </m:r>
                        </m:oMath>
                      </m:oMathPara>
                    </a14:m>
                    <a:endParaRPr lang="nl-BE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kstvak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059" y="2041676"/>
                    <a:ext cx="1111441" cy="18466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6667" r="-2747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Rechte verbindingslijn 34"/>
              <p:cNvCxnSpPr/>
              <p:nvPr/>
            </p:nvCxnSpPr>
            <p:spPr>
              <a:xfrm>
                <a:off x="8511401" y="2163510"/>
                <a:ext cx="595554" cy="178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kstvak 38"/>
                  <p:cNvSpPr txBox="1"/>
                  <p:nvPr/>
                </p:nvSpPr>
                <p:spPr>
                  <a:xfrm>
                    <a:off x="8768559" y="5324372"/>
                    <a:ext cx="35991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nl-BE" sz="1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</m:t>
                          </m:r>
                          <m:r>
                            <a:rPr lang="nl-BE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(−785,−6234)</m:t>
                          </m:r>
                        </m:oMath>
                      </m:oMathPara>
                    </a14:m>
                    <a:endParaRPr lang="nl-BE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kstvak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8559" y="5324372"/>
                    <a:ext cx="359910" cy="18466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0169" t="-3226" r="-242373" b="-35484"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Boog 39"/>
            <p:cNvSpPr/>
            <p:nvPr/>
          </p:nvSpPr>
          <p:spPr>
            <a:xfrm rot="16200000">
              <a:off x="8809178" y="3381092"/>
              <a:ext cx="914400" cy="914400"/>
            </a:xfrm>
            <a:prstGeom prst="arc">
              <a:avLst>
                <a:gd name="adj1" fmla="val 16200000"/>
                <a:gd name="adj2" fmla="val 12092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accent6"/>
                </a:solidFill>
              </a:endParaRPr>
            </a:p>
          </p:txBody>
        </p:sp>
        <p:cxnSp>
          <p:nvCxnSpPr>
            <p:cNvPr id="42" name="Rechte verbindingslijn 41"/>
            <p:cNvCxnSpPr/>
            <p:nvPr/>
          </p:nvCxnSpPr>
          <p:spPr>
            <a:xfrm flipV="1">
              <a:off x="9128468" y="3812923"/>
              <a:ext cx="208109" cy="1418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oog 44"/>
            <p:cNvSpPr/>
            <p:nvPr/>
          </p:nvSpPr>
          <p:spPr>
            <a:xfrm rot="10800000">
              <a:off x="8906363" y="3503249"/>
              <a:ext cx="766151" cy="687705"/>
            </a:xfrm>
            <a:prstGeom prst="arc">
              <a:avLst>
                <a:gd name="adj1" fmla="val 16200000"/>
                <a:gd name="adj2" fmla="val 12092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kstvak 45"/>
                <p:cNvSpPr txBox="1"/>
                <p:nvPr/>
              </p:nvSpPr>
              <p:spPr>
                <a:xfrm>
                  <a:off x="8692659" y="3258513"/>
                  <a:ext cx="359910" cy="232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1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nl-B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nl-BE" sz="1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kstvak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659" y="3258513"/>
                  <a:ext cx="359910" cy="232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kstvak 46"/>
                <p:cNvSpPr txBox="1"/>
                <p:nvPr/>
              </p:nvSpPr>
              <p:spPr>
                <a:xfrm>
                  <a:off x="8717494" y="4095316"/>
                  <a:ext cx="359910" cy="232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1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nl-B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B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nl-BE" sz="1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kstvak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494" y="4095316"/>
                  <a:ext cx="359910" cy="232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kstvak 47"/>
                <p:cNvSpPr txBox="1"/>
                <p:nvPr/>
              </p:nvSpPr>
              <p:spPr>
                <a:xfrm>
                  <a:off x="7222537" y="1844207"/>
                  <a:ext cx="127907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l-BE" sz="12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poolco</m:t>
                        </m:r>
                        <m:r>
                          <a:rPr lang="nl-BE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B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6234,82,8°)</m:t>
                        </m:r>
                      </m:oMath>
                    </m:oMathPara>
                  </a14:m>
                  <a:endParaRPr lang="nl-B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kstvak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537" y="1844207"/>
                  <a:ext cx="1279071" cy="1846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5238" t="-6667" r="-5238" b="-3666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kstvak 49"/>
                <p:cNvSpPr txBox="1"/>
                <p:nvPr/>
              </p:nvSpPr>
              <p:spPr>
                <a:xfrm>
                  <a:off x="8488932" y="5544990"/>
                  <a:ext cx="127907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l-BE" sz="12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poolco</m:t>
                        </m:r>
                        <m:r>
                          <a:rPr lang="nl-BE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B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6234,82,8°)</m:t>
                        </m:r>
                      </m:oMath>
                    </m:oMathPara>
                  </a14:m>
                  <a:endParaRPr lang="nl-B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kstvak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932" y="5544990"/>
                  <a:ext cx="1279071" cy="1846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5263" t="-6667" r="-5742" b="-3666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vak 50"/>
              <p:cNvSpPr txBox="1"/>
              <p:nvPr/>
            </p:nvSpPr>
            <p:spPr>
              <a:xfrm>
                <a:off x="3142894" y="3490564"/>
                <a:ext cx="1474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=6283∠82,8°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1" name="Tekstvak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94" y="3490564"/>
                <a:ext cx="147476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660" r="-3734" b="-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vak 51"/>
              <p:cNvSpPr txBox="1"/>
              <p:nvPr/>
            </p:nvSpPr>
            <p:spPr>
              <a:xfrm>
                <a:off x="3219094" y="4601359"/>
                <a:ext cx="1750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=6283∠−82,8°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2" name="Tekstvak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94" y="4601359"/>
                <a:ext cx="1750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697" r="-3136" b="-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6.Bodediagram</a:t>
            </a:r>
            <a:endParaRPr lang="nl-BE" dirty="0"/>
          </a:p>
        </p:txBody>
      </p:sp>
      <p:cxnSp>
        <p:nvCxnSpPr>
          <p:cNvPr id="23" name="Rechte verbindingslijn 22"/>
          <p:cNvCxnSpPr/>
          <p:nvPr/>
        </p:nvCxnSpPr>
        <p:spPr>
          <a:xfrm>
            <a:off x="6041062" y="2435784"/>
            <a:ext cx="58780" cy="42143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894874" y="4188354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ω</a:t>
            </a:r>
            <a:r>
              <a:rPr lang="nl-BE" baseline="-25000" dirty="0" smtClean="0">
                <a:solidFill>
                  <a:schemeClr val="accent6"/>
                </a:solidFill>
              </a:rPr>
              <a:t>n </a:t>
            </a:r>
            <a:r>
              <a:rPr lang="nl-BE" dirty="0" smtClean="0">
                <a:solidFill>
                  <a:schemeClr val="accent6"/>
                </a:solidFill>
              </a:rPr>
              <a:t> = 1kHz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>
            <a:off x="8634503" y="3959236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Log(</a:t>
            </a:r>
            <a:r>
              <a:rPr lang="el-GR" dirty="0"/>
              <a:t>ω</a:t>
            </a:r>
            <a:r>
              <a:rPr lang="nl-BE" dirty="0" smtClean="0"/>
              <a:t>)</a:t>
            </a:r>
            <a:endParaRPr lang="nl-BE" dirty="0"/>
          </a:p>
        </p:txBody>
      </p:sp>
      <p:grpSp>
        <p:nvGrpSpPr>
          <p:cNvPr id="101" name="Groep 100"/>
          <p:cNvGrpSpPr/>
          <p:nvPr/>
        </p:nvGrpSpPr>
        <p:grpSpPr>
          <a:xfrm>
            <a:off x="1328986" y="1465143"/>
            <a:ext cx="7940805" cy="2761255"/>
            <a:chOff x="1328986" y="1465143"/>
            <a:chExt cx="7940805" cy="2761255"/>
          </a:xfrm>
        </p:grpSpPr>
        <p:cxnSp>
          <p:nvCxnSpPr>
            <p:cNvPr id="4" name="Rechte verbindingslijn met pijl 3"/>
            <p:cNvCxnSpPr/>
            <p:nvPr/>
          </p:nvCxnSpPr>
          <p:spPr>
            <a:xfrm flipH="1" flipV="1">
              <a:off x="2292921" y="1528354"/>
              <a:ext cx="4" cy="2647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>
              <a:off x="2292925" y="4176168"/>
              <a:ext cx="6283037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6047504" y="2450414"/>
              <a:ext cx="1711039" cy="17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vak 26"/>
            <p:cNvSpPr txBox="1"/>
            <p:nvPr/>
          </p:nvSpPr>
          <p:spPr>
            <a:xfrm>
              <a:off x="1328986" y="1465143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|H(</a:t>
              </a:r>
              <a:r>
                <a:rPr lang="el-GR" dirty="0"/>
                <a:t>ω</a:t>
              </a:r>
              <a:r>
                <a:rPr lang="nl-BE" dirty="0" smtClean="0"/>
                <a:t>)|</a:t>
              </a:r>
              <a:r>
                <a:rPr lang="nl-BE" baseline="-25000" dirty="0" smtClean="0"/>
                <a:t>dB</a:t>
              </a:r>
              <a:endParaRPr lang="nl-BE" baseline="-25000" dirty="0"/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2249121" y="2202184"/>
              <a:ext cx="1552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 smtClean="0">
                  <a:solidFill>
                    <a:srgbClr val="FF0000"/>
                  </a:solidFill>
                </a:rPr>
                <a:t>K =6dB=2</a:t>
              </a:r>
              <a:endParaRPr lang="nl-BE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7717036" y="3857066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-34dB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Rechte verbindingslijn met pijl 40"/>
            <p:cNvCxnSpPr/>
            <p:nvPr/>
          </p:nvCxnSpPr>
          <p:spPr>
            <a:xfrm flipV="1">
              <a:off x="6047497" y="1947683"/>
              <a:ext cx="7" cy="51624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/>
            <p:cNvCxnSpPr/>
            <p:nvPr/>
          </p:nvCxnSpPr>
          <p:spPr>
            <a:xfrm flipV="1">
              <a:off x="2301464" y="2668136"/>
              <a:ext cx="3956866" cy="1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kstvak 50"/>
            <p:cNvSpPr txBox="1"/>
            <p:nvPr/>
          </p:nvSpPr>
          <p:spPr>
            <a:xfrm>
              <a:off x="6554405" y="1827730"/>
              <a:ext cx="1552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>
                  <a:solidFill>
                    <a:schemeClr val="accent6"/>
                  </a:solidFill>
                </a:rPr>
                <a:t>Q=4=12dB (</a:t>
              </a:r>
              <a:r>
                <a:rPr lang="nl-BE" sz="1100" dirty="0" err="1" smtClean="0">
                  <a:solidFill>
                    <a:schemeClr val="accent6"/>
                  </a:solidFill>
                </a:rPr>
                <a:t>tov</a:t>
              </a:r>
              <a:r>
                <a:rPr lang="nl-BE" sz="1100" dirty="0" smtClean="0">
                  <a:solidFill>
                    <a:schemeClr val="accent6"/>
                  </a:solidFill>
                </a:rPr>
                <a:t> 6db)</a:t>
              </a:r>
              <a:endParaRPr lang="nl-BE" sz="1100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6212230" y="3269452"/>
              <a:ext cx="1552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 smtClean="0">
                  <a:solidFill>
                    <a:srgbClr val="FF0000"/>
                  </a:solidFill>
                </a:rPr>
                <a:t>-40dB/dec</a:t>
              </a:r>
              <a:endParaRPr lang="nl-BE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Vrije vorm 60"/>
            <p:cNvSpPr/>
            <p:nvPr/>
          </p:nvSpPr>
          <p:spPr>
            <a:xfrm>
              <a:off x="2336724" y="1919642"/>
              <a:ext cx="5442630" cy="2271452"/>
            </a:xfrm>
            <a:custGeom>
              <a:avLst/>
              <a:gdLst>
                <a:gd name="connsiteX0" fmla="*/ 0 w 5846618"/>
                <a:gd name="connsiteY0" fmla="*/ 722139 h 2793393"/>
                <a:gd name="connsiteX1" fmla="*/ 2542309 w 5846618"/>
                <a:gd name="connsiteY1" fmla="*/ 583593 h 2793393"/>
                <a:gd name="connsiteX2" fmla="*/ 3546763 w 5846618"/>
                <a:gd name="connsiteY2" fmla="*/ 43266 h 2793393"/>
                <a:gd name="connsiteX3" fmla="*/ 4966854 w 5846618"/>
                <a:gd name="connsiteY3" fmla="*/ 1865139 h 2793393"/>
                <a:gd name="connsiteX4" fmla="*/ 5846618 w 5846618"/>
                <a:gd name="connsiteY4" fmla="*/ 2793393 h 2793393"/>
                <a:gd name="connsiteX0" fmla="*/ 0 w 5846618"/>
                <a:gd name="connsiteY0" fmla="*/ 742781 h 2814035"/>
                <a:gd name="connsiteX1" fmla="*/ 2542309 w 5846618"/>
                <a:gd name="connsiteY1" fmla="*/ 604235 h 2814035"/>
                <a:gd name="connsiteX2" fmla="*/ 3546763 w 5846618"/>
                <a:gd name="connsiteY2" fmla="*/ 63908 h 2814035"/>
                <a:gd name="connsiteX3" fmla="*/ 4714084 w 5846618"/>
                <a:gd name="connsiteY3" fmla="*/ 2263648 h 2814035"/>
                <a:gd name="connsiteX4" fmla="*/ 5846618 w 5846618"/>
                <a:gd name="connsiteY4" fmla="*/ 2814035 h 2814035"/>
                <a:gd name="connsiteX0" fmla="*/ 0 w 5527330"/>
                <a:gd name="connsiteY0" fmla="*/ 742781 h 3320928"/>
                <a:gd name="connsiteX1" fmla="*/ 2542309 w 5527330"/>
                <a:gd name="connsiteY1" fmla="*/ 604235 h 3320928"/>
                <a:gd name="connsiteX2" fmla="*/ 3546763 w 5527330"/>
                <a:gd name="connsiteY2" fmla="*/ 63908 h 3320928"/>
                <a:gd name="connsiteX3" fmla="*/ 4714084 w 5527330"/>
                <a:gd name="connsiteY3" fmla="*/ 2263648 h 3320928"/>
                <a:gd name="connsiteX4" fmla="*/ 5527330 w 5527330"/>
                <a:gd name="connsiteY4" fmla="*/ 3320928 h 3320928"/>
                <a:gd name="connsiteX0" fmla="*/ 0 w 5307819"/>
                <a:gd name="connsiteY0" fmla="*/ 742781 h 3072089"/>
                <a:gd name="connsiteX1" fmla="*/ 2542309 w 5307819"/>
                <a:gd name="connsiteY1" fmla="*/ 604235 h 3072089"/>
                <a:gd name="connsiteX2" fmla="*/ 3546763 w 5307819"/>
                <a:gd name="connsiteY2" fmla="*/ 63908 h 3072089"/>
                <a:gd name="connsiteX3" fmla="*/ 4714084 w 5307819"/>
                <a:gd name="connsiteY3" fmla="*/ 2263648 h 3072089"/>
                <a:gd name="connsiteX4" fmla="*/ 5307819 w 5307819"/>
                <a:gd name="connsiteY4" fmla="*/ 3072089 h 3072089"/>
                <a:gd name="connsiteX0" fmla="*/ 0 w 5846618"/>
                <a:gd name="connsiteY0" fmla="*/ 742781 h 3744875"/>
                <a:gd name="connsiteX1" fmla="*/ 2542309 w 5846618"/>
                <a:gd name="connsiteY1" fmla="*/ 604235 h 3744875"/>
                <a:gd name="connsiteX2" fmla="*/ 3546763 w 5846618"/>
                <a:gd name="connsiteY2" fmla="*/ 63908 h 3744875"/>
                <a:gd name="connsiteX3" fmla="*/ 4714084 w 5846618"/>
                <a:gd name="connsiteY3" fmla="*/ 2263648 h 3744875"/>
                <a:gd name="connsiteX4" fmla="*/ 5846618 w 5846618"/>
                <a:gd name="connsiteY4" fmla="*/ 3744875 h 3744875"/>
                <a:gd name="connsiteX0" fmla="*/ 0 w 5434204"/>
                <a:gd name="connsiteY0" fmla="*/ 742781 h 3237982"/>
                <a:gd name="connsiteX1" fmla="*/ 2542309 w 5434204"/>
                <a:gd name="connsiteY1" fmla="*/ 604235 h 3237982"/>
                <a:gd name="connsiteX2" fmla="*/ 3546763 w 5434204"/>
                <a:gd name="connsiteY2" fmla="*/ 63908 h 3237982"/>
                <a:gd name="connsiteX3" fmla="*/ 4714084 w 5434204"/>
                <a:gd name="connsiteY3" fmla="*/ 2263648 h 3237982"/>
                <a:gd name="connsiteX4" fmla="*/ 5434204 w 5434204"/>
                <a:gd name="connsiteY4" fmla="*/ 3237982 h 3237982"/>
                <a:gd name="connsiteX0" fmla="*/ 0 w 5434204"/>
                <a:gd name="connsiteY0" fmla="*/ 768311 h 3263512"/>
                <a:gd name="connsiteX1" fmla="*/ 2542309 w 5434204"/>
                <a:gd name="connsiteY1" fmla="*/ 629765 h 3263512"/>
                <a:gd name="connsiteX2" fmla="*/ 3546763 w 5434204"/>
                <a:gd name="connsiteY2" fmla="*/ 89438 h 3263512"/>
                <a:gd name="connsiteX3" fmla="*/ 5006765 w 5434204"/>
                <a:gd name="connsiteY3" fmla="*/ 2722340 h 3263512"/>
                <a:gd name="connsiteX4" fmla="*/ 5434204 w 5434204"/>
                <a:gd name="connsiteY4" fmla="*/ 3263512 h 3263512"/>
                <a:gd name="connsiteX0" fmla="*/ 0 w 5006765"/>
                <a:gd name="connsiteY0" fmla="*/ 768311 h 2722340"/>
                <a:gd name="connsiteX1" fmla="*/ 2542309 w 5006765"/>
                <a:gd name="connsiteY1" fmla="*/ 629765 h 2722340"/>
                <a:gd name="connsiteX2" fmla="*/ 3546763 w 5006765"/>
                <a:gd name="connsiteY2" fmla="*/ 89438 h 2722340"/>
                <a:gd name="connsiteX3" fmla="*/ 5006765 w 5006765"/>
                <a:gd name="connsiteY3" fmla="*/ 2722340 h 2722340"/>
                <a:gd name="connsiteX0" fmla="*/ 0 w 5352660"/>
                <a:gd name="connsiteY0" fmla="*/ 804036 h 3329472"/>
                <a:gd name="connsiteX1" fmla="*/ 2542309 w 5352660"/>
                <a:gd name="connsiteY1" fmla="*/ 665490 h 3329472"/>
                <a:gd name="connsiteX2" fmla="*/ 3546763 w 5352660"/>
                <a:gd name="connsiteY2" fmla="*/ 125163 h 3329472"/>
                <a:gd name="connsiteX3" fmla="*/ 5352660 w 5352660"/>
                <a:gd name="connsiteY3" fmla="*/ 3329472 h 3329472"/>
                <a:gd name="connsiteX0" fmla="*/ 0 w 5219623"/>
                <a:gd name="connsiteY0" fmla="*/ 789985 h 3094231"/>
                <a:gd name="connsiteX1" fmla="*/ 2542309 w 5219623"/>
                <a:gd name="connsiteY1" fmla="*/ 651439 h 3094231"/>
                <a:gd name="connsiteX2" fmla="*/ 3546763 w 5219623"/>
                <a:gd name="connsiteY2" fmla="*/ 111112 h 3094231"/>
                <a:gd name="connsiteX3" fmla="*/ 5219623 w 5219623"/>
                <a:gd name="connsiteY3" fmla="*/ 3094231 h 3094231"/>
                <a:gd name="connsiteX0" fmla="*/ 0 w 4933594"/>
                <a:gd name="connsiteY0" fmla="*/ 763854 h 2644154"/>
                <a:gd name="connsiteX1" fmla="*/ 2542309 w 4933594"/>
                <a:gd name="connsiteY1" fmla="*/ 625308 h 2644154"/>
                <a:gd name="connsiteX2" fmla="*/ 3546763 w 4933594"/>
                <a:gd name="connsiteY2" fmla="*/ 84981 h 2644154"/>
                <a:gd name="connsiteX3" fmla="*/ 4933594 w 4933594"/>
                <a:gd name="connsiteY3" fmla="*/ 2644154 h 2644154"/>
                <a:gd name="connsiteX0" fmla="*/ 0 w 5030750"/>
                <a:gd name="connsiteY0" fmla="*/ 763854 h 2818751"/>
                <a:gd name="connsiteX1" fmla="*/ 2542309 w 5030750"/>
                <a:gd name="connsiteY1" fmla="*/ 625308 h 2818751"/>
                <a:gd name="connsiteX2" fmla="*/ 3546763 w 5030750"/>
                <a:gd name="connsiteY2" fmla="*/ 84981 h 2818751"/>
                <a:gd name="connsiteX3" fmla="*/ 4933594 w 5030750"/>
                <a:gd name="connsiteY3" fmla="*/ 2644154 h 2818751"/>
                <a:gd name="connsiteX4" fmla="*/ 4913564 w 5030750"/>
                <a:gd name="connsiteY4" fmla="*/ 2589544 h 2818751"/>
                <a:gd name="connsiteX0" fmla="*/ 0 w 5246137"/>
                <a:gd name="connsiteY0" fmla="*/ 785359 h 3135204"/>
                <a:gd name="connsiteX1" fmla="*/ 2542309 w 5246137"/>
                <a:gd name="connsiteY1" fmla="*/ 646813 h 3135204"/>
                <a:gd name="connsiteX2" fmla="*/ 3546763 w 5246137"/>
                <a:gd name="connsiteY2" fmla="*/ 106486 h 3135204"/>
                <a:gd name="connsiteX3" fmla="*/ 5186363 w 5246137"/>
                <a:gd name="connsiteY3" fmla="*/ 3015875 h 3135204"/>
                <a:gd name="connsiteX4" fmla="*/ 4913564 w 5246137"/>
                <a:gd name="connsiteY4" fmla="*/ 2611049 h 3135204"/>
                <a:gd name="connsiteX0" fmla="*/ 0 w 5798311"/>
                <a:gd name="connsiteY0" fmla="*/ 785359 h 3938503"/>
                <a:gd name="connsiteX1" fmla="*/ 2542309 w 5798311"/>
                <a:gd name="connsiteY1" fmla="*/ 646813 h 3938503"/>
                <a:gd name="connsiteX2" fmla="*/ 3546763 w 5798311"/>
                <a:gd name="connsiteY2" fmla="*/ 106486 h 3938503"/>
                <a:gd name="connsiteX3" fmla="*/ 5186363 w 5798311"/>
                <a:gd name="connsiteY3" fmla="*/ 3015875 h 3938503"/>
                <a:gd name="connsiteX4" fmla="*/ 5798258 w 5798311"/>
                <a:gd name="connsiteY4" fmla="*/ 3938187 h 3938503"/>
                <a:gd name="connsiteX0" fmla="*/ 0 w 5798276"/>
                <a:gd name="connsiteY0" fmla="*/ 741736 h 3894657"/>
                <a:gd name="connsiteX1" fmla="*/ 2542309 w 5798276"/>
                <a:gd name="connsiteY1" fmla="*/ 603190 h 3894657"/>
                <a:gd name="connsiteX2" fmla="*/ 3546763 w 5798276"/>
                <a:gd name="connsiteY2" fmla="*/ 62863 h 3894657"/>
                <a:gd name="connsiteX3" fmla="*/ 4714082 w 5798276"/>
                <a:gd name="connsiteY3" fmla="*/ 2244170 h 3894657"/>
                <a:gd name="connsiteX4" fmla="*/ 5798258 w 5798276"/>
                <a:gd name="connsiteY4" fmla="*/ 3894564 h 3894657"/>
                <a:gd name="connsiteX0" fmla="*/ 0 w 5226254"/>
                <a:gd name="connsiteY0" fmla="*/ 741735 h 3046964"/>
                <a:gd name="connsiteX1" fmla="*/ 2542309 w 5226254"/>
                <a:gd name="connsiteY1" fmla="*/ 603189 h 3046964"/>
                <a:gd name="connsiteX2" fmla="*/ 3546763 w 5226254"/>
                <a:gd name="connsiteY2" fmla="*/ 62862 h 3046964"/>
                <a:gd name="connsiteX3" fmla="*/ 4714082 w 5226254"/>
                <a:gd name="connsiteY3" fmla="*/ 2244169 h 3046964"/>
                <a:gd name="connsiteX4" fmla="*/ 5226200 w 5226254"/>
                <a:gd name="connsiteY4" fmla="*/ 3046669 h 3046964"/>
                <a:gd name="connsiteX0" fmla="*/ 0 w 5226226"/>
                <a:gd name="connsiteY0" fmla="*/ 716946 h 3022004"/>
                <a:gd name="connsiteX1" fmla="*/ 2542309 w 5226226"/>
                <a:gd name="connsiteY1" fmla="*/ 578400 h 3022004"/>
                <a:gd name="connsiteX2" fmla="*/ 3546763 w 5226226"/>
                <a:gd name="connsiteY2" fmla="*/ 38073 h 3022004"/>
                <a:gd name="connsiteX3" fmla="*/ 4461312 w 5226226"/>
                <a:gd name="connsiteY3" fmla="*/ 1758569 h 3022004"/>
                <a:gd name="connsiteX4" fmla="*/ 5226200 w 5226226"/>
                <a:gd name="connsiteY4" fmla="*/ 3021880 h 302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226" h="3022004">
                  <a:moveTo>
                    <a:pt x="0" y="716946"/>
                  </a:moveTo>
                  <a:cubicBezTo>
                    <a:pt x="975591" y="704245"/>
                    <a:pt x="1951182" y="691545"/>
                    <a:pt x="2542309" y="578400"/>
                  </a:cubicBezTo>
                  <a:cubicBezTo>
                    <a:pt x="3133436" y="465255"/>
                    <a:pt x="3226929" y="-158622"/>
                    <a:pt x="3546763" y="38073"/>
                  </a:cubicBezTo>
                  <a:cubicBezTo>
                    <a:pt x="3866597" y="234768"/>
                    <a:pt x="4181406" y="1261268"/>
                    <a:pt x="4461312" y="1758569"/>
                  </a:cubicBezTo>
                  <a:cubicBezTo>
                    <a:pt x="4741218" y="2255870"/>
                    <a:pt x="5230373" y="3033257"/>
                    <a:pt x="5226200" y="30218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5" name="Tekstvak 64"/>
            <p:cNvSpPr txBox="1"/>
            <p:nvPr/>
          </p:nvSpPr>
          <p:spPr>
            <a:xfrm>
              <a:off x="1842132" y="2490296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0dB</a:t>
              </a:r>
              <a:endParaRPr lang="nl-BE" dirty="0"/>
            </a:p>
          </p:txBody>
        </p:sp>
        <p:cxnSp>
          <p:nvCxnSpPr>
            <p:cNvPr id="96" name="Rechte verbindingslijn 95"/>
            <p:cNvCxnSpPr/>
            <p:nvPr/>
          </p:nvCxnSpPr>
          <p:spPr>
            <a:xfrm flipV="1">
              <a:off x="2292923" y="2450414"/>
              <a:ext cx="3754581" cy="3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ep 101"/>
          <p:cNvGrpSpPr/>
          <p:nvPr/>
        </p:nvGrpSpPr>
        <p:grpSpPr>
          <a:xfrm>
            <a:off x="1328985" y="4276261"/>
            <a:ext cx="8838576" cy="2460947"/>
            <a:chOff x="1328985" y="4276261"/>
            <a:chExt cx="8838576" cy="2460947"/>
          </a:xfrm>
        </p:grpSpPr>
        <p:cxnSp>
          <p:nvCxnSpPr>
            <p:cNvPr id="8" name="Rechte verbindingslijn met pijl 7"/>
            <p:cNvCxnSpPr/>
            <p:nvPr/>
          </p:nvCxnSpPr>
          <p:spPr>
            <a:xfrm flipV="1">
              <a:off x="2301464" y="4514038"/>
              <a:ext cx="2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2273228" y="5033988"/>
              <a:ext cx="6283037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 flipV="1">
              <a:off x="2300405" y="5041161"/>
              <a:ext cx="3754581" cy="3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vak 25"/>
            <p:cNvSpPr txBox="1"/>
            <p:nvPr/>
          </p:nvSpPr>
          <p:spPr>
            <a:xfrm>
              <a:off x="8614806" y="4800070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Log(</a:t>
              </a:r>
              <a:r>
                <a:rPr lang="el-GR" dirty="0"/>
                <a:t>ω</a:t>
              </a:r>
              <a:r>
                <a:rPr lang="nl-BE" dirty="0" smtClean="0"/>
                <a:t>)</a:t>
              </a:r>
              <a:endParaRPr lang="nl-BE" dirty="0"/>
            </a:p>
          </p:txBody>
        </p:sp>
        <p:sp>
          <p:nvSpPr>
            <p:cNvPr id="48" name="Tekstvak 47"/>
            <p:cNvSpPr txBox="1"/>
            <p:nvPr/>
          </p:nvSpPr>
          <p:spPr>
            <a:xfrm>
              <a:off x="1674827" y="6367876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-180</a:t>
              </a:r>
              <a:r>
                <a:rPr lang="nl-BE" dirty="0"/>
                <a:t>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kstvak 61"/>
                <p:cNvSpPr txBox="1"/>
                <p:nvPr/>
              </p:nvSpPr>
              <p:spPr>
                <a:xfrm>
                  <a:off x="1328985" y="4276261"/>
                  <a:ext cx="155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</m:oMath>
                  </a14:m>
                  <a:r>
                    <a:rPr lang="nl-BE" dirty="0" smtClean="0"/>
                    <a:t>H(</a:t>
                  </a:r>
                  <a:r>
                    <a:rPr lang="el-GR" dirty="0"/>
                    <a:t>ω</a:t>
                  </a:r>
                  <a:r>
                    <a:rPr lang="nl-BE" dirty="0" smtClean="0"/>
                    <a:t>)</a:t>
                  </a:r>
                  <a:endParaRPr lang="nl-BE" baseline="-25000" dirty="0"/>
                </a:p>
              </p:txBody>
            </p:sp>
          </mc:Choice>
          <mc:Fallback xmlns="">
            <p:sp>
              <p:nvSpPr>
                <p:cNvPr id="62" name="Tekstvak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985" y="4276261"/>
                  <a:ext cx="155275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Rechte verbindingslijn 63"/>
            <p:cNvCxnSpPr/>
            <p:nvPr/>
          </p:nvCxnSpPr>
          <p:spPr>
            <a:xfrm flipV="1">
              <a:off x="2315557" y="5876884"/>
              <a:ext cx="3763122" cy="3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kstvak 65"/>
            <p:cNvSpPr txBox="1"/>
            <p:nvPr/>
          </p:nvSpPr>
          <p:spPr>
            <a:xfrm>
              <a:off x="1896501" y="5625860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-90</a:t>
              </a:r>
              <a:r>
                <a:rPr lang="nl-BE" dirty="0"/>
                <a:t>°</a:t>
              </a:r>
            </a:p>
          </p:txBody>
        </p:sp>
        <p:sp>
          <p:nvSpPr>
            <p:cNvPr id="67" name="Tekstvak 66"/>
            <p:cNvSpPr txBox="1"/>
            <p:nvPr/>
          </p:nvSpPr>
          <p:spPr>
            <a:xfrm>
              <a:off x="1993482" y="4805887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0</a:t>
              </a:r>
              <a:r>
                <a:rPr lang="nl-BE" dirty="0"/>
                <a:t>°</a:t>
              </a:r>
            </a:p>
          </p:txBody>
        </p:sp>
        <p:sp>
          <p:nvSpPr>
            <p:cNvPr id="90" name="Vrije vorm 89"/>
            <p:cNvSpPr/>
            <p:nvPr/>
          </p:nvSpPr>
          <p:spPr>
            <a:xfrm>
              <a:off x="2902604" y="5042821"/>
              <a:ext cx="5797093" cy="1598709"/>
            </a:xfrm>
            <a:custGeom>
              <a:avLst/>
              <a:gdLst>
                <a:gd name="connsiteX0" fmla="*/ 0 w 4315691"/>
                <a:gd name="connsiteY0" fmla="*/ 0 h 1323109"/>
                <a:gd name="connsiteX1" fmla="*/ 1239982 w 4315691"/>
                <a:gd name="connsiteY1" fmla="*/ 367145 h 1323109"/>
                <a:gd name="connsiteX2" fmla="*/ 2528455 w 4315691"/>
                <a:gd name="connsiteY2" fmla="*/ 1149927 h 1323109"/>
                <a:gd name="connsiteX3" fmla="*/ 4315691 w 4315691"/>
                <a:gd name="connsiteY3" fmla="*/ 1323109 h 1323109"/>
                <a:gd name="connsiteX0" fmla="*/ 0 w 4232499"/>
                <a:gd name="connsiteY0" fmla="*/ 0 h 1299822"/>
                <a:gd name="connsiteX1" fmla="*/ 1156790 w 4232499"/>
                <a:gd name="connsiteY1" fmla="*/ 343858 h 1299822"/>
                <a:gd name="connsiteX2" fmla="*/ 2445263 w 4232499"/>
                <a:gd name="connsiteY2" fmla="*/ 1126640 h 1299822"/>
                <a:gd name="connsiteX3" fmla="*/ 4232499 w 4232499"/>
                <a:gd name="connsiteY3" fmla="*/ 1299822 h 1299822"/>
                <a:gd name="connsiteX0" fmla="*/ 0 w 4232499"/>
                <a:gd name="connsiteY0" fmla="*/ 0 h 1299822"/>
                <a:gd name="connsiteX1" fmla="*/ 1156790 w 4232499"/>
                <a:gd name="connsiteY1" fmla="*/ 343858 h 1299822"/>
                <a:gd name="connsiteX2" fmla="*/ 2445263 w 4232499"/>
                <a:gd name="connsiteY2" fmla="*/ 1126640 h 1299822"/>
                <a:gd name="connsiteX3" fmla="*/ 4232499 w 4232499"/>
                <a:gd name="connsiteY3" fmla="*/ 1299822 h 1299822"/>
                <a:gd name="connsiteX0" fmla="*/ 0 w 4232499"/>
                <a:gd name="connsiteY0" fmla="*/ 0 h 1299822"/>
                <a:gd name="connsiteX1" fmla="*/ 1140151 w 4232499"/>
                <a:gd name="connsiteY1" fmla="*/ 262353 h 1299822"/>
                <a:gd name="connsiteX2" fmla="*/ 2445263 w 4232499"/>
                <a:gd name="connsiteY2" fmla="*/ 1126640 h 1299822"/>
                <a:gd name="connsiteX3" fmla="*/ 4232499 w 4232499"/>
                <a:gd name="connsiteY3" fmla="*/ 1299822 h 1299822"/>
                <a:gd name="connsiteX0" fmla="*/ 0 w 4548625"/>
                <a:gd name="connsiteY0" fmla="*/ 0 h 1346397"/>
                <a:gd name="connsiteX1" fmla="*/ 1456277 w 4548625"/>
                <a:gd name="connsiteY1" fmla="*/ 308928 h 1346397"/>
                <a:gd name="connsiteX2" fmla="*/ 2761389 w 4548625"/>
                <a:gd name="connsiteY2" fmla="*/ 1173215 h 1346397"/>
                <a:gd name="connsiteX3" fmla="*/ 4548625 w 4548625"/>
                <a:gd name="connsiteY3" fmla="*/ 1346397 h 1346397"/>
                <a:gd name="connsiteX0" fmla="*/ 0 w 4556944"/>
                <a:gd name="connsiteY0" fmla="*/ 0 h 1323110"/>
                <a:gd name="connsiteX1" fmla="*/ 1464596 w 4556944"/>
                <a:gd name="connsiteY1" fmla="*/ 285641 h 1323110"/>
                <a:gd name="connsiteX2" fmla="*/ 2769708 w 4556944"/>
                <a:gd name="connsiteY2" fmla="*/ 1149928 h 1323110"/>
                <a:gd name="connsiteX3" fmla="*/ 4556944 w 4556944"/>
                <a:gd name="connsiteY3" fmla="*/ 1323110 h 1323110"/>
                <a:gd name="connsiteX0" fmla="*/ 0 w 4490391"/>
                <a:gd name="connsiteY0" fmla="*/ 0 h 1200852"/>
                <a:gd name="connsiteX1" fmla="*/ 1398043 w 4490391"/>
                <a:gd name="connsiteY1" fmla="*/ 163383 h 1200852"/>
                <a:gd name="connsiteX2" fmla="*/ 2703155 w 4490391"/>
                <a:gd name="connsiteY2" fmla="*/ 1027670 h 1200852"/>
                <a:gd name="connsiteX3" fmla="*/ 4490391 w 4490391"/>
                <a:gd name="connsiteY3" fmla="*/ 1200852 h 1200852"/>
                <a:gd name="connsiteX0" fmla="*/ 413837 w 4904228"/>
                <a:gd name="connsiteY0" fmla="*/ 0 h 1200852"/>
                <a:gd name="connsiteX1" fmla="*/ 53321 w 4904228"/>
                <a:gd name="connsiteY1" fmla="*/ 24660 h 1200852"/>
                <a:gd name="connsiteX2" fmla="*/ 1811880 w 4904228"/>
                <a:gd name="connsiteY2" fmla="*/ 163383 h 1200852"/>
                <a:gd name="connsiteX3" fmla="*/ 3116992 w 4904228"/>
                <a:gd name="connsiteY3" fmla="*/ 1027670 h 1200852"/>
                <a:gd name="connsiteX4" fmla="*/ 4904228 w 4904228"/>
                <a:gd name="connsiteY4" fmla="*/ 1200852 h 1200852"/>
                <a:gd name="connsiteX0" fmla="*/ 413837 w 4904228"/>
                <a:gd name="connsiteY0" fmla="*/ 0 h 1200852"/>
                <a:gd name="connsiteX1" fmla="*/ 53321 w 4904228"/>
                <a:gd name="connsiteY1" fmla="*/ 24660 h 1200852"/>
                <a:gd name="connsiteX2" fmla="*/ 1811880 w 4904228"/>
                <a:gd name="connsiteY2" fmla="*/ 163383 h 1200852"/>
                <a:gd name="connsiteX3" fmla="*/ 3116992 w 4904228"/>
                <a:gd name="connsiteY3" fmla="*/ 1027670 h 1200852"/>
                <a:gd name="connsiteX4" fmla="*/ 4904228 w 4904228"/>
                <a:gd name="connsiteY4" fmla="*/ 1200852 h 1200852"/>
                <a:gd name="connsiteX0" fmla="*/ 0 w 5796493"/>
                <a:gd name="connsiteY0" fmla="*/ 0 h 1229961"/>
                <a:gd name="connsiteX1" fmla="*/ 945586 w 5796493"/>
                <a:gd name="connsiteY1" fmla="*/ 53769 h 1229961"/>
                <a:gd name="connsiteX2" fmla="*/ 2704145 w 5796493"/>
                <a:gd name="connsiteY2" fmla="*/ 192492 h 1229961"/>
                <a:gd name="connsiteX3" fmla="*/ 4009257 w 5796493"/>
                <a:gd name="connsiteY3" fmla="*/ 1056779 h 1229961"/>
                <a:gd name="connsiteX4" fmla="*/ 5796493 w 5796493"/>
                <a:gd name="connsiteY4" fmla="*/ 1229961 h 1229961"/>
                <a:gd name="connsiteX0" fmla="*/ 0 w 5796493"/>
                <a:gd name="connsiteY0" fmla="*/ 0 h 1229961"/>
                <a:gd name="connsiteX1" fmla="*/ 945586 w 5796493"/>
                <a:gd name="connsiteY1" fmla="*/ 53769 h 1229961"/>
                <a:gd name="connsiteX2" fmla="*/ 1685989 w 5796493"/>
                <a:gd name="connsiteY2" fmla="*/ 65411 h 1229961"/>
                <a:gd name="connsiteX3" fmla="*/ 2704145 w 5796493"/>
                <a:gd name="connsiteY3" fmla="*/ 192492 h 1229961"/>
                <a:gd name="connsiteX4" fmla="*/ 4009257 w 5796493"/>
                <a:gd name="connsiteY4" fmla="*/ 1056779 h 1229961"/>
                <a:gd name="connsiteX5" fmla="*/ 5796493 w 5796493"/>
                <a:gd name="connsiteY5" fmla="*/ 1229961 h 1229961"/>
                <a:gd name="connsiteX0" fmla="*/ 0 w 5796493"/>
                <a:gd name="connsiteY0" fmla="*/ 0 h 1229961"/>
                <a:gd name="connsiteX1" fmla="*/ 1685989 w 5796493"/>
                <a:gd name="connsiteY1" fmla="*/ 65411 h 1229961"/>
                <a:gd name="connsiteX2" fmla="*/ 2704145 w 5796493"/>
                <a:gd name="connsiteY2" fmla="*/ 192492 h 1229961"/>
                <a:gd name="connsiteX3" fmla="*/ 4009257 w 5796493"/>
                <a:gd name="connsiteY3" fmla="*/ 1056779 h 1229961"/>
                <a:gd name="connsiteX4" fmla="*/ 5796493 w 5796493"/>
                <a:gd name="connsiteY4" fmla="*/ 1229961 h 1229961"/>
                <a:gd name="connsiteX0" fmla="*/ 0 w 5796493"/>
                <a:gd name="connsiteY0" fmla="*/ 0 h 1229961"/>
                <a:gd name="connsiteX1" fmla="*/ 2704145 w 5796493"/>
                <a:gd name="connsiteY1" fmla="*/ 192492 h 1229961"/>
                <a:gd name="connsiteX2" fmla="*/ 4009257 w 5796493"/>
                <a:gd name="connsiteY2" fmla="*/ 1056779 h 1229961"/>
                <a:gd name="connsiteX3" fmla="*/ 5796493 w 5796493"/>
                <a:gd name="connsiteY3" fmla="*/ 1229961 h 1229961"/>
                <a:gd name="connsiteX0" fmla="*/ 0 w 5272389"/>
                <a:gd name="connsiteY0" fmla="*/ 0 h 1219393"/>
                <a:gd name="connsiteX1" fmla="*/ 2180041 w 5272389"/>
                <a:gd name="connsiteY1" fmla="*/ 181924 h 1219393"/>
                <a:gd name="connsiteX2" fmla="*/ 3485153 w 5272389"/>
                <a:gd name="connsiteY2" fmla="*/ 1046211 h 1219393"/>
                <a:gd name="connsiteX3" fmla="*/ 5272389 w 5272389"/>
                <a:gd name="connsiteY3" fmla="*/ 1219393 h 121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2389" h="1219393">
                  <a:moveTo>
                    <a:pt x="0" y="0"/>
                  </a:moveTo>
                  <a:cubicBezTo>
                    <a:pt x="563364" y="40103"/>
                    <a:pt x="1599182" y="7556"/>
                    <a:pt x="2180041" y="181924"/>
                  </a:cubicBezTo>
                  <a:cubicBezTo>
                    <a:pt x="2760900" y="356292"/>
                    <a:pt x="2969762" y="873300"/>
                    <a:pt x="3485153" y="1046211"/>
                  </a:cubicBezTo>
                  <a:cubicBezTo>
                    <a:pt x="4000544" y="1219122"/>
                    <a:pt x="4751689" y="1219393"/>
                    <a:pt x="5272389" y="12193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Rechte verbindingslijn 96"/>
            <p:cNvCxnSpPr/>
            <p:nvPr/>
          </p:nvCxnSpPr>
          <p:spPr>
            <a:xfrm flipV="1">
              <a:off x="6096000" y="6641530"/>
              <a:ext cx="3754581" cy="3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>
            <a:xfrm>
              <a:off x="6078679" y="5046141"/>
              <a:ext cx="17321" cy="16162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63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7.Stapresponsie</a:t>
            </a:r>
            <a:endParaRPr lang="nl-BE" dirty="0"/>
          </a:p>
        </p:txBody>
      </p:sp>
      <p:grpSp>
        <p:nvGrpSpPr>
          <p:cNvPr id="5" name="Groep 4"/>
          <p:cNvGrpSpPr/>
          <p:nvPr/>
        </p:nvGrpSpPr>
        <p:grpSpPr>
          <a:xfrm>
            <a:off x="577822" y="2586058"/>
            <a:ext cx="7445829" cy="4106448"/>
            <a:chOff x="337457" y="2018178"/>
            <a:chExt cx="7445829" cy="4106448"/>
          </a:xfrm>
        </p:grpSpPr>
        <p:grpSp>
          <p:nvGrpSpPr>
            <p:cNvPr id="13" name="Groep 12"/>
            <p:cNvGrpSpPr/>
            <p:nvPr/>
          </p:nvGrpSpPr>
          <p:grpSpPr>
            <a:xfrm>
              <a:off x="1273629" y="2133600"/>
              <a:ext cx="5812971" cy="3548745"/>
              <a:chOff x="1273629" y="2133600"/>
              <a:chExt cx="9535885" cy="3548745"/>
            </a:xfrm>
          </p:grpSpPr>
          <p:cxnSp>
            <p:nvCxnSpPr>
              <p:cNvPr id="4" name="Rechte verbindingslijn met pijl 3"/>
              <p:cNvCxnSpPr/>
              <p:nvPr/>
            </p:nvCxnSpPr>
            <p:spPr>
              <a:xfrm>
                <a:off x="1273629" y="5682343"/>
                <a:ext cx="9535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met pijl 6"/>
              <p:cNvCxnSpPr/>
              <p:nvPr/>
            </p:nvCxnSpPr>
            <p:spPr>
              <a:xfrm flipV="1">
                <a:off x="1273629" y="2133600"/>
                <a:ext cx="0" cy="3548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kstvak 14"/>
            <p:cNvSpPr txBox="1"/>
            <p:nvPr/>
          </p:nvSpPr>
          <p:spPr>
            <a:xfrm>
              <a:off x="337457" y="2018178"/>
              <a:ext cx="69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V</a:t>
              </a:r>
              <a:r>
                <a:rPr lang="nl-BE" baseline="-25000" dirty="0" smtClean="0"/>
                <a:t>o</a:t>
              </a:r>
              <a:r>
                <a:rPr lang="nl-BE" dirty="0" smtClean="0"/>
                <a:t>(s)</a:t>
              </a:r>
              <a:endParaRPr lang="nl-BE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6847114" y="5687787"/>
              <a:ext cx="783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t</a:t>
              </a:r>
              <a:r>
                <a:rPr lang="nl-BE" dirty="0" smtClean="0"/>
                <a:t>(s)</a:t>
              </a:r>
              <a:endParaRPr lang="nl-BE" dirty="0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1275947" y="5381269"/>
              <a:ext cx="69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0V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4781498" y="3235813"/>
              <a:ext cx="69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F0000"/>
                  </a:solidFill>
                </a:rPr>
                <a:t>2</a:t>
              </a:r>
              <a:r>
                <a:rPr lang="nl-BE" dirty="0" smtClean="0">
                  <a:solidFill>
                    <a:srgbClr val="FF0000"/>
                  </a:solidFill>
                </a:rPr>
                <a:t>V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Rechte verbindingslijn 19"/>
            <p:cNvCxnSpPr/>
            <p:nvPr/>
          </p:nvCxnSpPr>
          <p:spPr>
            <a:xfrm>
              <a:off x="1273629" y="3701143"/>
              <a:ext cx="0" cy="19757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rot="16200000">
              <a:off x="5908119" y="2765457"/>
              <a:ext cx="0" cy="19757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kstvak 22"/>
            <p:cNvSpPr txBox="1"/>
            <p:nvPr/>
          </p:nvSpPr>
          <p:spPr>
            <a:xfrm>
              <a:off x="1034143" y="5755294"/>
              <a:ext cx="69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f=∞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7086600" y="3516477"/>
              <a:ext cx="69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f=0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5070926" y="2678391"/>
                <a:ext cx="4028154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nl-BE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nl-B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 smtClean="0"/>
                  <a:t> =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785</m:t>
                        </m:r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6283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26" y="2678391"/>
                <a:ext cx="4028154" cy="557076"/>
              </a:xfrm>
              <a:prstGeom prst="rect">
                <a:avLst/>
              </a:prstGeom>
              <a:blipFill rotWithShape="0">
                <a:blip r:embed="rId2"/>
                <a:stretch>
                  <a:fillRect l="-2118" t="-13043" r="-18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Vrije vorm 5"/>
          <p:cNvSpPr/>
          <p:nvPr/>
        </p:nvSpPr>
        <p:spPr>
          <a:xfrm>
            <a:off x="1544393" y="2735986"/>
            <a:ext cx="5791199" cy="3509546"/>
          </a:xfrm>
          <a:custGeom>
            <a:avLst/>
            <a:gdLst>
              <a:gd name="connsiteX0" fmla="*/ 0 w 5186911"/>
              <a:gd name="connsiteY0" fmla="*/ 3378340 h 3378340"/>
              <a:gd name="connsiteX1" fmla="*/ 232913 w 5186911"/>
              <a:gd name="connsiteY1" fmla="*/ 5412 h 3378340"/>
              <a:gd name="connsiteX2" fmla="*/ 491706 w 5186911"/>
              <a:gd name="connsiteY2" fmla="*/ 2550204 h 3378340"/>
              <a:gd name="connsiteX3" fmla="*/ 931653 w 5186911"/>
              <a:gd name="connsiteY3" fmla="*/ 824921 h 3378340"/>
              <a:gd name="connsiteX4" fmla="*/ 1337095 w 5186911"/>
              <a:gd name="connsiteY4" fmla="*/ 1998114 h 3378340"/>
              <a:gd name="connsiteX5" fmla="*/ 1751163 w 5186911"/>
              <a:gd name="connsiteY5" fmla="*/ 1187231 h 3378340"/>
              <a:gd name="connsiteX6" fmla="*/ 2182483 w 5186911"/>
              <a:gd name="connsiteY6" fmla="*/ 1730695 h 3378340"/>
              <a:gd name="connsiteX7" fmla="*/ 2579298 w 5186911"/>
              <a:gd name="connsiteY7" fmla="*/ 1385638 h 3378340"/>
              <a:gd name="connsiteX8" fmla="*/ 3019246 w 5186911"/>
              <a:gd name="connsiteY8" fmla="*/ 1635804 h 3378340"/>
              <a:gd name="connsiteX9" fmla="*/ 3407434 w 5186911"/>
              <a:gd name="connsiteY9" fmla="*/ 1446023 h 3378340"/>
              <a:gd name="connsiteX10" fmla="*/ 3890513 w 5186911"/>
              <a:gd name="connsiteY10" fmla="*/ 1575419 h 3378340"/>
              <a:gd name="connsiteX11" fmla="*/ 4330461 w 5186911"/>
              <a:gd name="connsiteY11" fmla="*/ 1480529 h 3378340"/>
              <a:gd name="connsiteX12" fmla="*/ 4701396 w 5186911"/>
              <a:gd name="connsiteY12" fmla="*/ 1558166 h 3378340"/>
              <a:gd name="connsiteX13" fmla="*/ 5167223 w 5186911"/>
              <a:gd name="connsiteY13" fmla="*/ 1489155 h 33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6911" h="3378340">
                <a:moveTo>
                  <a:pt x="0" y="3378340"/>
                </a:moveTo>
                <a:cubicBezTo>
                  <a:pt x="75481" y="1760887"/>
                  <a:pt x="150962" y="143435"/>
                  <a:pt x="232913" y="5412"/>
                </a:cubicBezTo>
                <a:cubicBezTo>
                  <a:pt x="314864" y="-132611"/>
                  <a:pt x="375249" y="2413619"/>
                  <a:pt x="491706" y="2550204"/>
                </a:cubicBezTo>
                <a:cubicBezTo>
                  <a:pt x="608163" y="2686789"/>
                  <a:pt x="790755" y="916936"/>
                  <a:pt x="931653" y="824921"/>
                </a:cubicBezTo>
                <a:cubicBezTo>
                  <a:pt x="1072551" y="732906"/>
                  <a:pt x="1200510" y="1937729"/>
                  <a:pt x="1337095" y="1998114"/>
                </a:cubicBezTo>
                <a:cubicBezTo>
                  <a:pt x="1473680" y="2058499"/>
                  <a:pt x="1610265" y="1231801"/>
                  <a:pt x="1751163" y="1187231"/>
                </a:cubicBezTo>
                <a:cubicBezTo>
                  <a:pt x="1892061" y="1142661"/>
                  <a:pt x="2044461" y="1697627"/>
                  <a:pt x="2182483" y="1730695"/>
                </a:cubicBezTo>
                <a:cubicBezTo>
                  <a:pt x="2320506" y="1763763"/>
                  <a:pt x="2439838" y="1401453"/>
                  <a:pt x="2579298" y="1385638"/>
                </a:cubicBezTo>
                <a:cubicBezTo>
                  <a:pt x="2718759" y="1369823"/>
                  <a:pt x="2881223" y="1625740"/>
                  <a:pt x="3019246" y="1635804"/>
                </a:cubicBezTo>
                <a:cubicBezTo>
                  <a:pt x="3157269" y="1645868"/>
                  <a:pt x="3262223" y="1456087"/>
                  <a:pt x="3407434" y="1446023"/>
                </a:cubicBezTo>
                <a:cubicBezTo>
                  <a:pt x="3552645" y="1435959"/>
                  <a:pt x="3736675" y="1569668"/>
                  <a:pt x="3890513" y="1575419"/>
                </a:cubicBezTo>
                <a:cubicBezTo>
                  <a:pt x="4044351" y="1581170"/>
                  <a:pt x="4195314" y="1483404"/>
                  <a:pt x="4330461" y="1480529"/>
                </a:cubicBezTo>
                <a:cubicBezTo>
                  <a:pt x="4465608" y="1477654"/>
                  <a:pt x="4561936" y="1556728"/>
                  <a:pt x="4701396" y="1558166"/>
                </a:cubicBezTo>
                <a:cubicBezTo>
                  <a:pt x="4840856" y="1559604"/>
                  <a:pt x="5285117" y="1601298"/>
                  <a:pt x="5167223" y="14891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320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8.Ontwerpvergelijkingen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b="3477"/>
          <a:stretch/>
        </p:blipFill>
        <p:spPr>
          <a:xfrm rot="21444921">
            <a:off x="886815" y="1380381"/>
            <a:ext cx="4229723" cy="225153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3401551" y="1364744"/>
            <a:ext cx="1641128" cy="650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82" y="1518686"/>
            <a:ext cx="4369279" cy="146170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603" y="3641800"/>
            <a:ext cx="1507164" cy="466342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 flipH="1" flipV="1">
            <a:off x="7911159" y="3641800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67" y="3687519"/>
            <a:ext cx="2120566" cy="44643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03" y="4823199"/>
            <a:ext cx="3327455" cy="1114359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681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9.Voor impedantie schaling: componenten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38200" y="2336489"/>
                <a:ext cx="6096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 = 1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=(1/(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𝑤𝑛𝑝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^2∗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2∗(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 ))^0.5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nl-BE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BE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B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6489"/>
                <a:ext cx="6096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/>
              <p:cNvSpPr/>
              <p:nvPr/>
            </p:nvSpPr>
            <p:spPr>
              <a:xfrm>
                <a:off x="6466438" y="2291683"/>
                <a:ext cx="4887362" cy="2541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 = 1</m:t>
                      </m:r>
                      <m:r>
                        <a:rPr lang="nl-BE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nl-BE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</a:t>
                </a: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  <m:sup>
                                    <m:r>
                                      <a:rPr lang="pt-BR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B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1∗1∗</m:t>
                                </m:r>
                                <m:d>
                                  <m:dPr>
                                    <m:ctrlPr>
                                      <a:rPr lang="pt-BR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BE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=3,9789</m:t>
                    </m:r>
                    <m:sSup>
                      <m:sSupPr>
                        <m:ctrlP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l-GR" dirty="0" smtClean="0">
                    <a:solidFill>
                      <a:srgbClr val="000000"/>
                    </a:solidFill>
                  </a:rPr>
                  <a:t>Ω</a:t>
                </a:r>
                <a:endParaRPr lang="nl-BE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BE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3,9789</m:t>
                    </m:r>
                    <m:sSup>
                      <m:sSupPr>
                        <m:ctrlP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m:rPr>
                        <m:nor/>
                      </m:rPr>
                      <a:rPr lang="el-GR" dirty="0">
                        <a:solidFill>
                          <a:srgbClr val="000000"/>
                        </a:solidFill>
                      </a:rPr>
                      <m:t>Ω</m:t>
                    </m:r>
                  </m:oMath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1=3,9789</m:t>
                    </m:r>
                    <m:sSup>
                      <m:sSupPr>
                        <m:ctrlP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l-GR" dirty="0" smtClean="0">
                    <a:solidFill>
                      <a:srgbClr val="000000"/>
                    </a:solidFill>
                  </a:rPr>
                  <a:t>Ω</a:t>
                </a:r>
                <a:endParaRPr lang="nl-BE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3=3,9789</m:t>
                      </m:r>
                      <m:sSup>
                        <m:sSupPr>
                          <m:ctrlPr>
                            <a:rPr lang="nl-BE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nl-BE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>
                          <a:solidFill>
                            <a:srgbClr val="000000"/>
                          </a:solidFill>
                        </a:rPr>
                        <m:t>Ω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5=3,9789</m:t>
                    </m:r>
                    <m:sSup>
                      <m:sSupPr>
                        <m:ctrlP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l-GR" dirty="0" smtClean="0">
                    <a:solidFill>
                      <a:srgbClr val="000000"/>
                    </a:solidFill>
                  </a:rPr>
                  <a:t>Ω</a:t>
                </a:r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2=3,9789</m:t>
                    </m:r>
                    <m:sSup>
                      <m:sSupPr>
                        <m:ctrlP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nl-B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l-GR" dirty="0" smtClean="0">
                    <a:solidFill>
                      <a:srgbClr val="000000"/>
                    </a:solidFill>
                  </a:rPr>
                  <a:t>Ω</a:t>
                </a:r>
                <a:endParaRPr lang="nl-B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Rechthoe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38" y="2291683"/>
                <a:ext cx="4887362" cy="2541593"/>
              </a:xfrm>
              <a:prstGeom prst="rect">
                <a:avLst/>
              </a:prstGeom>
              <a:blipFill rotWithShape="0"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58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9.Impedantie schaling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838200" y="18362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 smtClean="0">
                <a:solidFill>
                  <a:srgbClr val="000000"/>
                </a:solidFill>
              </a:rPr>
              <a:t>Schaalfactor= SF= </a:t>
            </a:r>
            <a:r>
              <a:rPr lang="nl-BE" dirty="0">
                <a:solidFill>
                  <a:srgbClr val="000000"/>
                </a:solidFill>
              </a:rPr>
              <a:t>10^9</a:t>
            </a:r>
          </a:p>
          <a:p>
            <a:r>
              <a:rPr lang="nl-BE" dirty="0">
                <a:solidFill>
                  <a:srgbClr val="000000"/>
                </a:solidFill>
              </a:rPr>
              <a:t>C1 = </a:t>
            </a:r>
            <a:r>
              <a:rPr lang="nl-BE" dirty="0" smtClean="0">
                <a:solidFill>
                  <a:srgbClr val="000000"/>
                </a:solidFill>
              </a:rPr>
              <a:t>C1/SF</a:t>
            </a:r>
            <a:endParaRPr lang="nl-BE" dirty="0">
              <a:solidFill>
                <a:srgbClr val="000000"/>
              </a:solidFill>
            </a:endParaRPr>
          </a:p>
          <a:p>
            <a:r>
              <a:rPr lang="nl-BE" dirty="0">
                <a:solidFill>
                  <a:srgbClr val="000000"/>
                </a:solidFill>
              </a:rPr>
              <a:t>C2 = </a:t>
            </a:r>
            <a:r>
              <a:rPr lang="nl-BE" dirty="0" smtClean="0">
                <a:solidFill>
                  <a:srgbClr val="000000"/>
                </a:solidFill>
              </a:rPr>
              <a:t>C2/SF</a:t>
            </a:r>
            <a:endParaRPr lang="nl-BE" dirty="0">
              <a:solidFill>
                <a:srgbClr val="000000"/>
              </a:solidFill>
            </a:endParaRPr>
          </a:p>
          <a:p>
            <a:r>
              <a:rPr lang="nl-BE" dirty="0">
                <a:solidFill>
                  <a:srgbClr val="000000"/>
                </a:solidFill>
              </a:rPr>
              <a:t>R  = </a:t>
            </a:r>
            <a:r>
              <a:rPr lang="nl-BE" dirty="0" smtClean="0">
                <a:solidFill>
                  <a:srgbClr val="000000"/>
                </a:solidFill>
              </a:rPr>
              <a:t>R*SF</a:t>
            </a:r>
            <a:endParaRPr lang="nl-B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5539376" y="1680446"/>
                <a:ext cx="6096000" cy="29892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= 1</m:t>
                    </m:r>
                  </m:oMath>
                </a14:m>
                <a:r>
                  <a:rPr lang="nl-BE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nF</a:t>
                </a: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nl-BE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BE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</m:t>
                                      </m:r>
                                    </m:e>
                                    <m:sup>
                                      <m:r>
                                        <a:rPr lang="pt-BR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pt-BR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pt-BR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1∗1∗</m:t>
                                  </m:r>
                                  <m:d>
                                    <m:dPr>
                                      <m:ctrlPr>
                                        <a:rPr lang="pt-BR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nl-BE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39,789</m:t>
                      </m:r>
                      <m:r>
                        <a:rPr lang="nl-BE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l-G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nl-BE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B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BE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39,789</m:t>
                    </m:r>
                    <m:r>
                      <a:rPr lang="nl-B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l-G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1=39,789</m:t>
                      </m:r>
                      <m:r>
                        <a:rPr lang="nl-BE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l-GR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nl-BE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3=39,789</m:t>
                      </m:r>
                      <m:r>
                        <a:rPr lang="nl-BE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l-G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5=39,789</m:t>
                      </m:r>
                      <m:r>
                        <a:rPr lang="nl-BE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l-G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nl-BE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BE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2=39,789</m:t>
                      </m:r>
                      <m:r>
                        <a:rPr lang="nl-BE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l-G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nl-BE" dirty="0">
                  <a:solidFill>
                    <a:srgbClr val="000000"/>
                  </a:solidFill>
                </a:endParaRPr>
              </a:p>
              <a:p>
                <a:endParaRPr lang="nl-B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76" y="1680446"/>
                <a:ext cx="6096000" cy="2989280"/>
              </a:xfrm>
              <a:prstGeom prst="rect">
                <a:avLst/>
              </a:prstGeom>
              <a:blipFill rotWithShape="0"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61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MATLAB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796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1.Pole-Zero plot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75" y="1852551"/>
            <a:ext cx="5792009" cy="4341935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7332452" y="1828800"/>
            <a:ext cx="2639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Berekeningen en aanduiding Re en </a:t>
            </a:r>
            <a:r>
              <a:rPr lang="nl-BE" dirty="0" err="1" smtClean="0"/>
              <a:t>Im</a:t>
            </a:r>
            <a:r>
              <a:rPr lang="nl-BE" dirty="0" smtClean="0"/>
              <a:t> deel zie dia 11,</a:t>
            </a:r>
          </a:p>
          <a:p>
            <a:r>
              <a:rPr lang="nl-BE" dirty="0" err="1" smtClean="0"/>
              <a:t>Matlab</a:t>
            </a:r>
            <a:r>
              <a:rPr lang="nl-BE" dirty="0" smtClean="0"/>
              <a:t> waarden komen overeen met berekende waarden.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18</a:t>
            </a:fld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2898475" y="2691443"/>
            <a:ext cx="2639683" cy="2631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5912546" y="335190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wn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5912546" y="2982574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zeta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582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2.Bodediagram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2156604" y="1984075"/>
            <a:ext cx="8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90" y="1512444"/>
            <a:ext cx="6786909" cy="524478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504316" y="2353407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Q+K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3939395" y="2653341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K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504316" y="1837381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w</a:t>
            </a:r>
            <a:r>
              <a:rPr lang="nl-BE" baseline="-25000" dirty="0" err="1" smtClean="0"/>
              <a:t>n</a:t>
            </a:r>
            <a:endParaRPr lang="nl-BE" baseline="-250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5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Berekeningen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38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3.Stapresponsie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01" y="1395951"/>
            <a:ext cx="7679397" cy="5265636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4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PSPICE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580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1.Schema met nummering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7" y="1572164"/>
            <a:ext cx="10439400" cy="48006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587260" y="1681637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1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706483" y="1678456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2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469812" y="4620606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8382000" y="1910236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6355151" y="3237781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4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450566" y="3422447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3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22</a:t>
            </a:fld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6795098" y="5696032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0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2.Bodediagram: ideaal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4" y="1690688"/>
            <a:ext cx="11102196" cy="339453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69675" y="1880558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8002437" y="2646919"/>
            <a:ext cx="2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Helling: -40dB/dec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10586540" y="4169432"/>
            <a:ext cx="1155940" cy="724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10586540" y="2567750"/>
            <a:ext cx="1155940" cy="724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891840" y="5658044"/>
            <a:ext cx="5727941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 smtClean="0"/>
              <a:t>HF: Een ideale </a:t>
            </a:r>
            <a:r>
              <a:rPr lang="nl-BE" dirty="0" err="1" smtClean="0"/>
              <a:t>opamp</a:t>
            </a:r>
            <a:r>
              <a:rPr lang="nl-BE" dirty="0" smtClean="0"/>
              <a:t> heeft geen </a:t>
            </a:r>
            <a:r>
              <a:rPr lang="nl-BE" dirty="0" smtClean="0"/>
              <a:t>fysische </a:t>
            </a:r>
            <a:r>
              <a:rPr lang="nl-BE" dirty="0" smtClean="0"/>
              <a:t>beperkingen en filtert dus ideaal. Het zal blijven verzwakken met -40dB/dec en de fase blijft op -180°.</a:t>
            </a:r>
            <a:endParaRPr lang="nl-BE" dirty="0"/>
          </a:p>
        </p:txBody>
      </p:sp>
      <p:cxnSp>
        <p:nvCxnSpPr>
          <p:cNvPr id="10" name="Rechte verbindingslijn 9"/>
          <p:cNvCxnSpPr>
            <a:stCxn id="8" idx="3"/>
            <a:endCxn id="3" idx="0"/>
          </p:cNvCxnSpPr>
          <p:nvPr/>
        </p:nvCxnSpPr>
        <p:spPr>
          <a:xfrm flipH="1">
            <a:off x="8755811" y="3186251"/>
            <a:ext cx="2000012" cy="2471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7" idx="3"/>
            <a:endCxn id="3" idx="0"/>
          </p:cNvCxnSpPr>
          <p:nvPr/>
        </p:nvCxnSpPr>
        <p:spPr>
          <a:xfrm flipH="1">
            <a:off x="8755811" y="4787933"/>
            <a:ext cx="2000012" cy="870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885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2.Bodediagram: VCVS</a:t>
            </a:r>
            <a:endParaRPr lang="nl-BE" dirty="0"/>
          </a:p>
        </p:txBody>
      </p:sp>
      <p:grpSp>
        <p:nvGrpSpPr>
          <p:cNvPr id="19" name="Groep 18"/>
          <p:cNvGrpSpPr/>
          <p:nvPr/>
        </p:nvGrpSpPr>
        <p:grpSpPr>
          <a:xfrm>
            <a:off x="194096" y="1466264"/>
            <a:ext cx="11529203" cy="4870363"/>
            <a:chOff x="194096" y="1466264"/>
            <a:chExt cx="11529203" cy="4870363"/>
          </a:xfrm>
        </p:grpSpPr>
        <p:pic>
          <p:nvPicPr>
            <p:cNvPr id="18" name="Afbeelding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096" y="1466264"/>
              <a:ext cx="11529203" cy="3755094"/>
            </a:xfrm>
            <a:prstGeom prst="rect">
              <a:avLst/>
            </a:prstGeom>
          </p:spPr>
        </p:pic>
        <p:sp>
          <p:nvSpPr>
            <p:cNvPr id="5" name="Tekstvak 4"/>
            <p:cNvSpPr txBox="1"/>
            <p:nvPr/>
          </p:nvSpPr>
          <p:spPr>
            <a:xfrm>
              <a:off x="5453332" y="1601992"/>
              <a:ext cx="128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chemeClr val="bg1"/>
                  </a:solidFill>
                </a:rPr>
                <a:t>(</a:t>
              </a:r>
              <a:r>
                <a:rPr lang="nl-BE" dirty="0" err="1" smtClean="0">
                  <a:solidFill>
                    <a:schemeClr val="bg1"/>
                  </a:solidFill>
                </a:rPr>
                <a:t>Wn,Q+K</a:t>
              </a:r>
              <a:r>
                <a:rPr lang="nl-BE" dirty="0" smtClean="0">
                  <a:solidFill>
                    <a:schemeClr val="bg1"/>
                  </a:solidFill>
                </a:rPr>
                <a:t>)</a:t>
              </a:r>
              <a:endParaRPr lang="nl-BE" dirty="0">
                <a:solidFill>
                  <a:schemeClr val="bg1"/>
                </a:solidFill>
              </a:endParaRPr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901131" y="2423453"/>
              <a:ext cx="2262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chemeClr val="bg1"/>
                  </a:solidFill>
                </a:rPr>
                <a:t> -40dB/dec</a:t>
              </a:r>
              <a:endParaRPr lang="nl-BE" dirty="0">
                <a:solidFill>
                  <a:schemeClr val="bg1"/>
                </a:solidFill>
              </a:endParaRP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1354348" y="1687738"/>
              <a:ext cx="128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>
                  <a:solidFill>
                    <a:schemeClr val="bg1"/>
                  </a:solidFill>
                </a:rPr>
                <a:t>K</a:t>
              </a:r>
              <a:endParaRPr lang="nl-BE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ep 16"/>
            <p:cNvGrpSpPr/>
            <p:nvPr/>
          </p:nvGrpSpPr>
          <p:grpSpPr>
            <a:xfrm>
              <a:off x="4019908" y="2423453"/>
              <a:ext cx="6346167" cy="3913174"/>
              <a:chOff x="5891840" y="2668200"/>
              <a:chExt cx="6346167" cy="3913174"/>
            </a:xfrm>
          </p:grpSpPr>
          <p:sp>
            <p:nvSpPr>
              <p:cNvPr id="8" name="Ovaal 7"/>
              <p:cNvSpPr/>
              <p:nvPr/>
            </p:nvSpPr>
            <p:spPr>
              <a:xfrm>
                <a:off x="11036060" y="3893387"/>
                <a:ext cx="1155940" cy="7246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Ovaal 8"/>
              <p:cNvSpPr/>
              <p:nvPr/>
            </p:nvSpPr>
            <p:spPr>
              <a:xfrm>
                <a:off x="11082067" y="2668200"/>
                <a:ext cx="1155940" cy="7246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kstvak 9"/>
              <p:cNvSpPr txBox="1"/>
              <p:nvPr/>
            </p:nvSpPr>
            <p:spPr>
              <a:xfrm>
                <a:off x="5891840" y="5658044"/>
                <a:ext cx="5727941" cy="9233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HF: Een VCVS </a:t>
                </a:r>
                <a:r>
                  <a:rPr lang="nl-BE" dirty="0" err="1" smtClean="0"/>
                  <a:t>opamp</a:t>
                </a:r>
                <a:r>
                  <a:rPr lang="nl-BE" dirty="0" smtClean="0"/>
                  <a:t> </a:t>
                </a:r>
                <a:r>
                  <a:rPr lang="nl-BE" smtClean="0"/>
                  <a:t>heeft fysische </a:t>
                </a:r>
                <a:r>
                  <a:rPr lang="nl-BE" dirty="0" smtClean="0"/>
                  <a:t>beperkingen en filtert dus niet ideaal. Het zal bij zeer hoge frequenties niet meer verzwakken met -40dB/dec en de fase zakt verder</a:t>
                </a:r>
                <a:endParaRPr lang="nl-BE" dirty="0"/>
              </a:p>
            </p:txBody>
          </p:sp>
          <p:cxnSp>
            <p:nvCxnSpPr>
              <p:cNvPr id="11" name="Rechte verbindingslijn 10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8755811" y="3286701"/>
                <a:ext cx="2495539" cy="237134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Rechte verbindingslijn 12"/>
              <p:cNvCxnSpPr>
                <a:stCxn id="8" idx="3"/>
                <a:endCxn id="10" idx="0"/>
              </p:cNvCxnSpPr>
              <p:nvPr/>
            </p:nvCxnSpPr>
            <p:spPr>
              <a:xfrm flipH="1">
                <a:off x="8755811" y="4511888"/>
                <a:ext cx="2449532" cy="1146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19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7" y="1805780"/>
            <a:ext cx="11358114" cy="34735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2.Bodediagram: </a:t>
            </a:r>
            <a:r>
              <a:rPr lang="nl-BE" dirty="0" smtClean="0"/>
              <a:t>TL084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1268082" y="2087592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5453332" y="1963311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(</a:t>
            </a:r>
            <a:r>
              <a:rPr lang="nl-BE" dirty="0" err="1" smtClean="0">
                <a:solidFill>
                  <a:schemeClr val="bg1"/>
                </a:solidFill>
              </a:rPr>
              <a:t>Wn,Q+K</a:t>
            </a:r>
            <a:r>
              <a:rPr lang="nl-BE" dirty="0" smtClean="0">
                <a:solidFill>
                  <a:schemeClr val="bg1"/>
                </a:solidFill>
              </a:rPr>
              <a:t>)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812973" y="2724673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-40dB/dec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9076916" y="3850255"/>
            <a:ext cx="1155940" cy="724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/>
          <p:cNvSpPr/>
          <p:nvPr/>
        </p:nvSpPr>
        <p:spPr>
          <a:xfrm>
            <a:off x="9281075" y="2731696"/>
            <a:ext cx="1155940" cy="724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4330458" y="5571780"/>
            <a:ext cx="5727941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HF: Een </a:t>
            </a:r>
            <a:r>
              <a:rPr lang="nl-BE" dirty="0" smtClean="0"/>
              <a:t>TL084 </a:t>
            </a:r>
            <a:r>
              <a:rPr lang="nl-BE" dirty="0" err="1" smtClean="0"/>
              <a:t>opamp</a:t>
            </a:r>
            <a:r>
              <a:rPr lang="nl-BE" dirty="0" smtClean="0"/>
              <a:t> </a:t>
            </a:r>
            <a:r>
              <a:rPr lang="nl-BE" dirty="0"/>
              <a:t>heeft </a:t>
            </a:r>
            <a:r>
              <a:rPr lang="nl-BE" dirty="0" smtClean="0"/>
              <a:t>fysische </a:t>
            </a:r>
            <a:r>
              <a:rPr lang="nl-BE" dirty="0"/>
              <a:t>beperkingen en filtert dus niet ideaal. Het zal bij zeer hoge frequenties niet meer verzwakken met -40dB/dec en de fase zakt </a:t>
            </a:r>
            <a:r>
              <a:rPr lang="nl-BE" dirty="0" smtClean="0"/>
              <a:t>verder3,</a:t>
            </a:r>
            <a:endParaRPr lang="nl-BE" dirty="0"/>
          </a:p>
        </p:txBody>
      </p:sp>
      <p:cxnSp>
        <p:nvCxnSpPr>
          <p:cNvPr id="14" name="Rechte verbindingslijn 13"/>
          <p:cNvCxnSpPr>
            <a:stCxn id="10" idx="3"/>
            <a:endCxn id="12" idx="0"/>
          </p:cNvCxnSpPr>
          <p:nvPr/>
        </p:nvCxnSpPr>
        <p:spPr>
          <a:xfrm flipH="1">
            <a:off x="7194429" y="4468756"/>
            <a:ext cx="2051770" cy="1103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>
            <a:stCxn id="11" idx="3"/>
            <a:endCxn id="12" idx="0"/>
          </p:cNvCxnSpPr>
          <p:nvPr/>
        </p:nvCxnSpPr>
        <p:spPr>
          <a:xfrm flipH="1">
            <a:off x="7194429" y="3350197"/>
            <a:ext cx="2255929" cy="222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46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3.MC-analyse: TL084 (R 5% en C 20%)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823919"/>
            <a:ext cx="11583549" cy="3541710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098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3.MC-analyse: TL084 (R </a:t>
            </a:r>
            <a:r>
              <a:rPr lang="nl-BE" dirty="0" smtClean="0"/>
              <a:t>1% </a:t>
            </a:r>
            <a:r>
              <a:rPr lang="nl-BE" dirty="0"/>
              <a:t>en C 1</a:t>
            </a:r>
            <a:r>
              <a:rPr lang="nl-BE" dirty="0" smtClean="0"/>
              <a:t>%)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7" y="1690688"/>
            <a:ext cx="11437625" cy="3463333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12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4.Frequentie weergave Z</a:t>
            </a:r>
            <a:r>
              <a:rPr lang="nl-BE" baseline="-25000" dirty="0" smtClean="0"/>
              <a:t>in</a:t>
            </a:r>
            <a:r>
              <a:rPr lang="nl-BE" dirty="0" smtClean="0"/>
              <a:t> TL084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597052"/>
            <a:ext cx="11353801" cy="365195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8077200" y="2141220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0° - </a:t>
            </a:r>
            <a:r>
              <a:rPr lang="nl-BE" dirty="0" err="1" smtClean="0">
                <a:solidFill>
                  <a:schemeClr val="bg1"/>
                </a:solidFill>
              </a:rPr>
              <a:t>Resistief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194560" y="3053698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-90° -capacitief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30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5.Stapresponsie TL084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0" y="1812114"/>
            <a:ext cx="11523060" cy="357052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45323" y="4364913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t=0 en 0V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9909840" y="2942833"/>
            <a:ext cx="229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2V~1,9952V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1552" y="279751"/>
            <a:ext cx="10515600" cy="1325563"/>
          </a:xfrm>
        </p:spPr>
        <p:txBody>
          <a:bodyPr/>
          <a:lstStyle/>
          <a:p>
            <a:r>
              <a:rPr lang="nl-BE" dirty="0" smtClean="0"/>
              <a:t>1.DC- en AC analyse</a:t>
            </a:r>
            <a:endParaRPr lang="nl-BE" dirty="0"/>
          </a:p>
        </p:txBody>
      </p:sp>
      <p:sp>
        <p:nvSpPr>
          <p:cNvPr id="80" name="Tekstvak 79"/>
          <p:cNvSpPr txBox="1"/>
          <p:nvPr/>
        </p:nvSpPr>
        <p:spPr>
          <a:xfrm>
            <a:off x="1741817" y="1762229"/>
            <a:ext cx="21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DC(w=0) =&gt; V</a:t>
            </a:r>
            <a:r>
              <a:rPr lang="nl-BE" baseline="-25000" dirty="0" smtClean="0"/>
              <a:t>o</a:t>
            </a:r>
            <a:r>
              <a:rPr lang="nl-BE" dirty="0" smtClean="0"/>
              <a:t> =K*</a:t>
            </a:r>
            <a:r>
              <a:rPr lang="nl-BE" dirty="0" err="1" smtClean="0"/>
              <a:t>V</a:t>
            </a:r>
            <a:r>
              <a:rPr lang="nl-BE" baseline="-25000" dirty="0" err="1" smtClean="0"/>
              <a:t>i</a:t>
            </a:r>
            <a:endParaRPr lang="nl-BE" baseline="-25000" dirty="0"/>
          </a:p>
        </p:txBody>
      </p:sp>
      <p:sp>
        <p:nvSpPr>
          <p:cNvPr id="81" name="Tekstvak 80"/>
          <p:cNvSpPr txBox="1"/>
          <p:nvPr/>
        </p:nvSpPr>
        <p:spPr>
          <a:xfrm>
            <a:off x="7660180" y="1682151"/>
            <a:ext cx="213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AC (w=∞</a:t>
            </a:r>
            <a:r>
              <a:rPr lang="nl-BE" dirty="0"/>
              <a:t>) =&gt; V</a:t>
            </a:r>
            <a:r>
              <a:rPr lang="nl-BE" baseline="-25000" dirty="0"/>
              <a:t>o</a:t>
            </a:r>
            <a:r>
              <a:rPr lang="nl-BE" dirty="0"/>
              <a:t> </a:t>
            </a:r>
            <a:r>
              <a:rPr lang="nl-BE" dirty="0" smtClean="0"/>
              <a:t>= 0</a:t>
            </a:r>
            <a:endParaRPr lang="nl-BE" dirty="0"/>
          </a:p>
          <a:p>
            <a:endParaRPr lang="nl-BE" dirty="0"/>
          </a:p>
        </p:txBody>
      </p:sp>
      <p:grpSp>
        <p:nvGrpSpPr>
          <p:cNvPr id="4" name="Groep 3"/>
          <p:cNvGrpSpPr/>
          <p:nvPr/>
        </p:nvGrpSpPr>
        <p:grpSpPr>
          <a:xfrm>
            <a:off x="769190" y="2390318"/>
            <a:ext cx="4119935" cy="2309632"/>
            <a:chOff x="769190" y="2390318"/>
            <a:chExt cx="4119935" cy="2309632"/>
          </a:xfrm>
        </p:grpSpPr>
        <p:pic>
          <p:nvPicPr>
            <p:cNvPr id="79" name="Afbeelding 78"/>
            <p:cNvPicPr>
              <a:picLocks noChangeAspect="1"/>
            </p:cNvPicPr>
            <p:nvPr/>
          </p:nvPicPr>
          <p:blipFill rotWithShape="1">
            <a:blip r:embed="rId2"/>
            <a:srcRect t="24525"/>
            <a:stretch/>
          </p:blipFill>
          <p:spPr>
            <a:xfrm>
              <a:off x="769190" y="2390318"/>
              <a:ext cx="4119935" cy="2309632"/>
            </a:xfrm>
            <a:prstGeom prst="rect">
              <a:avLst/>
            </a:prstGeom>
          </p:spPr>
        </p:pic>
        <p:sp>
          <p:nvSpPr>
            <p:cNvPr id="83" name="Rechthoek 82"/>
            <p:cNvSpPr/>
            <p:nvPr/>
          </p:nvSpPr>
          <p:spPr>
            <a:xfrm>
              <a:off x="2116271" y="2674188"/>
              <a:ext cx="419895" cy="56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Rechthoek 83"/>
            <p:cNvSpPr/>
            <p:nvPr/>
          </p:nvSpPr>
          <p:spPr>
            <a:xfrm>
              <a:off x="3459193" y="2984416"/>
              <a:ext cx="843950" cy="56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5976669" y="2390318"/>
            <a:ext cx="4119935" cy="2309632"/>
            <a:chOff x="5976669" y="2390318"/>
            <a:chExt cx="4119935" cy="2309632"/>
          </a:xfrm>
        </p:grpSpPr>
        <p:pic>
          <p:nvPicPr>
            <p:cNvPr id="82" name="Afbeelding 81"/>
            <p:cNvPicPr>
              <a:picLocks noChangeAspect="1"/>
            </p:cNvPicPr>
            <p:nvPr/>
          </p:nvPicPr>
          <p:blipFill rotWithShape="1">
            <a:blip r:embed="rId2"/>
            <a:srcRect t="24525"/>
            <a:stretch/>
          </p:blipFill>
          <p:spPr>
            <a:xfrm>
              <a:off x="5976669" y="2390318"/>
              <a:ext cx="4119935" cy="2309632"/>
            </a:xfrm>
            <a:prstGeom prst="rect">
              <a:avLst/>
            </a:prstGeom>
          </p:spPr>
        </p:pic>
        <p:sp>
          <p:nvSpPr>
            <p:cNvPr id="85" name="Rechthoek 84"/>
            <p:cNvSpPr/>
            <p:nvPr/>
          </p:nvSpPr>
          <p:spPr>
            <a:xfrm>
              <a:off x="7308795" y="2836487"/>
              <a:ext cx="489484" cy="147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Rechthoek 85"/>
            <p:cNvSpPr/>
            <p:nvPr/>
          </p:nvSpPr>
          <p:spPr>
            <a:xfrm>
              <a:off x="9126747" y="3053751"/>
              <a:ext cx="198408" cy="358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8" name="Rechte verbindingslijn 87"/>
            <p:cNvCxnSpPr/>
            <p:nvPr/>
          </p:nvCxnSpPr>
          <p:spPr>
            <a:xfrm>
              <a:off x="9014604" y="3329796"/>
              <a:ext cx="526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/>
          </p:nvCxnSpPr>
          <p:spPr>
            <a:xfrm>
              <a:off x="7453221" y="2674188"/>
              <a:ext cx="8628" cy="4917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9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1470460"/>
            <a:ext cx="8385994" cy="5085615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2.Transfertfunctie berekenen</a:t>
            </a:r>
            <a:endParaRPr lang="nl-BE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53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2.Transfertfunctie berekenen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2" y="1302589"/>
            <a:ext cx="5995358" cy="5315212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2.Transfertfunctie berekenen</a:t>
            </a:r>
            <a:endParaRPr lang="nl-BE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7" y="1341587"/>
            <a:ext cx="4910446" cy="31248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48" y="3736356"/>
            <a:ext cx="4059586" cy="3015313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8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2.Transfertfunctie berekenen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r="731"/>
          <a:stretch/>
        </p:blipFill>
        <p:spPr>
          <a:xfrm>
            <a:off x="750857" y="1637933"/>
            <a:ext cx="6322803" cy="186997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r="691"/>
          <a:stretch/>
        </p:blipFill>
        <p:spPr>
          <a:xfrm>
            <a:off x="1130778" y="3117968"/>
            <a:ext cx="6201675" cy="3325487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4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2.Transfertfunctie berekenen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2164871"/>
            <a:ext cx="6315075" cy="33909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43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3.Berekening </a:t>
            </a:r>
            <a:r>
              <a:rPr lang="nl-BE" dirty="0" err="1" smtClean="0"/>
              <a:t>f</a:t>
            </a:r>
            <a:r>
              <a:rPr lang="nl-BE" baseline="-25000" dirty="0" err="1" smtClean="0"/>
              <a:t>n</a:t>
            </a:r>
            <a:endParaRPr lang="nl-BE" baseline="-25000" dirty="0"/>
          </a:p>
        </p:txBody>
      </p:sp>
      <p:cxnSp>
        <p:nvCxnSpPr>
          <p:cNvPr id="3" name="Rechte verbindingslijn 2"/>
          <p:cNvCxnSpPr/>
          <p:nvPr/>
        </p:nvCxnSpPr>
        <p:spPr>
          <a:xfrm>
            <a:off x="1595887" y="2527540"/>
            <a:ext cx="47071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/>
          <p:cNvCxnSpPr/>
          <p:nvPr/>
        </p:nvCxnSpPr>
        <p:spPr>
          <a:xfrm>
            <a:off x="6303034" y="2527540"/>
            <a:ext cx="2426898" cy="257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8729932" y="4737506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-34dB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1687903" y="2168437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6</a:t>
            </a:r>
            <a:r>
              <a:rPr lang="nl-BE" dirty="0" smtClean="0"/>
              <a:t>dB</a:t>
            </a:r>
            <a:endParaRPr lang="nl-BE" dirty="0"/>
          </a:p>
        </p:txBody>
      </p:sp>
      <p:cxnSp>
        <p:nvCxnSpPr>
          <p:cNvPr id="7" name="Gebogen verbindingslijn 6"/>
          <p:cNvCxnSpPr/>
          <p:nvPr/>
        </p:nvCxnSpPr>
        <p:spPr>
          <a:xfrm>
            <a:off x="1595887" y="1949570"/>
            <a:ext cx="9346720" cy="3157268"/>
          </a:xfrm>
          <a:prstGeom prst="bentConnector3">
            <a:avLst>
              <a:gd name="adj1" fmla="val -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911525" y="1475919"/>
                <a:ext cx="1552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|H</a:t>
                </a:r>
                <a:r>
                  <a:rPr lang="nl-BE" dirty="0" smtClean="0"/>
                  <a:t>(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nl-BE" dirty="0" smtClean="0"/>
                  <a:t>)|</a:t>
                </a:r>
                <a:r>
                  <a:rPr lang="nl-BE" baseline="-25000" dirty="0" err="1" smtClean="0"/>
                  <a:t>db</a:t>
                </a:r>
                <a:endParaRPr lang="nl-BE" baseline="-250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5" y="1475919"/>
                <a:ext cx="155275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43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8373374" y="5225702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10kHz</a:t>
            </a: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 flipH="1">
            <a:off x="6303033" y="2527538"/>
            <a:ext cx="1" cy="257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707963" y="5321673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f</a:t>
            </a:r>
            <a:r>
              <a:rPr lang="nl-BE" baseline="-25000" dirty="0" err="1" smtClean="0">
                <a:solidFill>
                  <a:srgbClr val="FF0000"/>
                </a:solidFill>
              </a:rPr>
              <a:t>n</a:t>
            </a:r>
            <a:r>
              <a:rPr lang="nl-BE" dirty="0" smtClean="0">
                <a:solidFill>
                  <a:srgbClr val="FF0000"/>
                </a:solidFill>
              </a:rPr>
              <a:t>=1kHz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2" name="Gekromde verbindingslijn 11"/>
          <p:cNvCxnSpPr/>
          <p:nvPr/>
        </p:nvCxnSpPr>
        <p:spPr>
          <a:xfrm rot="16200000" flipV="1">
            <a:off x="6231949" y="2608853"/>
            <a:ext cx="2569070" cy="2426901"/>
          </a:xfrm>
          <a:prstGeom prst="curvedConnector3">
            <a:avLst>
              <a:gd name="adj1" fmla="val 12655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7115354" y="3159705"/>
            <a:ext cx="11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1"/>
                </a:solidFill>
              </a:rPr>
              <a:t>-40dB/dec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8233913" y="2113472"/>
            <a:ext cx="11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x100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251940" y="5779700"/>
            <a:ext cx="11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÷10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6297283" y="5124091"/>
            <a:ext cx="2432649" cy="655609"/>
          </a:xfrm>
          <a:custGeom>
            <a:avLst/>
            <a:gdLst>
              <a:gd name="connsiteX0" fmla="*/ 0 w 2432649"/>
              <a:gd name="connsiteY0" fmla="*/ 0 h 655609"/>
              <a:gd name="connsiteX1" fmla="*/ 1199072 w 2432649"/>
              <a:gd name="connsiteY1" fmla="*/ 655607 h 655609"/>
              <a:gd name="connsiteX2" fmla="*/ 2432649 w 2432649"/>
              <a:gd name="connsiteY2" fmla="*/ 8626 h 65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649" h="655609">
                <a:moveTo>
                  <a:pt x="0" y="0"/>
                </a:moveTo>
                <a:cubicBezTo>
                  <a:pt x="396815" y="327084"/>
                  <a:pt x="793631" y="654169"/>
                  <a:pt x="1199072" y="655607"/>
                </a:cubicBezTo>
                <a:cubicBezTo>
                  <a:pt x="1604513" y="657045"/>
                  <a:pt x="2204049" y="93452"/>
                  <a:pt x="2432649" y="8626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Gekromde verbindingslijn 16"/>
          <p:cNvCxnSpPr/>
          <p:nvPr/>
        </p:nvCxnSpPr>
        <p:spPr>
          <a:xfrm rot="5400000">
            <a:off x="6280011" y="5143380"/>
            <a:ext cx="529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vak 17"/>
              <p:cNvSpPr txBox="1"/>
              <p:nvPr/>
            </p:nvSpPr>
            <p:spPr>
              <a:xfrm>
                <a:off x="10282687" y="5211157"/>
                <a:ext cx="1552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Log(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nl-BE" dirty="0" smtClean="0"/>
                  <a:t>)</a:t>
                </a:r>
                <a:endParaRPr lang="nl-BE" dirty="0"/>
              </a:p>
            </p:txBody>
          </p:sp>
        </mc:Choice>
        <mc:Fallback>
          <p:sp>
            <p:nvSpPr>
              <p:cNvPr id="18" name="Tekstvak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87" y="5211157"/>
                <a:ext cx="15527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29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jdelijke aanduiding voor dianumm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B5C-31F0-41A6-8E56-BCC01611F90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32282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450</Words>
  <Application>Microsoft Office PowerPoint</Application>
  <PresentationFormat>Breedbeeld</PresentationFormat>
  <Paragraphs>170</Paragraphs>
  <Slides>29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Kantoorthema</vt:lpstr>
      <vt:lpstr>Aftrap_8:LP Fliege Non Inverting</vt:lpstr>
      <vt:lpstr>Berekeningen</vt:lpstr>
      <vt:lpstr>1.DC- en AC analyse</vt:lpstr>
      <vt:lpstr>2.Transfertfunctie berekenen</vt:lpstr>
      <vt:lpstr>2.Transfertfunctie berekenen</vt:lpstr>
      <vt:lpstr>2.Transfertfunctie berekenen</vt:lpstr>
      <vt:lpstr>2.Transfertfunctie berekenen</vt:lpstr>
      <vt:lpstr>2.Transfertfunctie berekenen</vt:lpstr>
      <vt:lpstr>3.Berekening fn</vt:lpstr>
      <vt:lpstr>4.Karakterisatie</vt:lpstr>
      <vt:lpstr>5.Pole-zero plot</vt:lpstr>
      <vt:lpstr>6.Bodediagram</vt:lpstr>
      <vt:lpstr>7.Stapresponsie</vt:lpstr>
      <vt:lpstr>8.Ontwerpvergelijkingen</vt:lpstr>
      <vt:lpstr>9.Voor impedantie schaling: componenten</vt:lpstr>
      <vt:lpstr>9.Impedantie schaling</vt:lpstr>
      <vt:lpstr>MATLAB</vt:lpstr>
      <vt:lpstr>1.Pole-Zero plot</vt:lpstr>
      <vt:lpstr>2.Bodediagram</vt:lpstr>
      <vt:lpstr>3.Stapresponsie</vt:lpstr>
      <vt:lpstr>PSPICE</vt:lpstr>
      <vt:lpstr>1.Schema met nummering</vt:lpstr>
      <vt:lpstr>2.Bodediagram: ideaal</vt:lpstr>
      <vt:lpstr>2.Bodediagram: VCVS</vt:lpstr>
      <vt:lpstr>2.Bodediagram: TL084</vt:lpstr>
      <vt:lpstr>3.MC-analyse: TL084 (R 5% en C 20%)</vt:lpstr>
      <vt:lpstr>3.MC-analyse: TL084 (R 1% en C 1%)</vt:lpstr>
      <vt:lpstr>4.Frequentie weergave Zin TL084</vt:lpstr>
      <vt:lpstr>5.Stapresponsie TL084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Leen Gadisseur</dc:creator>
  <cp:lastModifiedBy>Leen Gadisseur</cp:lastModifiedBy>
  <cp:revision>60</cp:revision>
  <dcterms:created xsi:type="dcterms:W3CDTF">2018-05-08T18:21:17Z</dcterms:created>
  <dcterms:modified xsi:type="dcterms:W3CDTF">2018-05-21T22:05:38Z</dcterms:modified>
</cp:coreProperties>
</file>