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7" r:id="rId6"/>
    <p:sldId id="269" r:id="rId7"/>
    <p:sldId id="260" r:id="rId8"/>
    <p:sldId id="262" r:id="rId9"/>
    <p:sldId id="261" r:id="rId10"/>
    <p:sldId id="263" r:id="rId11"/>
    <p:sldId id="270" r:id="rId12"/>
    <p:sldId id="271" r:id="rId13"/>
    <p:sldId id="264" r:id="rId14"/>
    <p:sldId id="266" r:id="rId15"/>
    <p:sldId id="272" r:id="rId16"/>
    <p:sldId id="265" r:id="rId17"/>
    <p:sldId id="273" r:id="rId18"/>
    <p:sldId id="275" r:id="rId19"/>
    <p:sldId id="267" r:id="rId20"/>
    <p:sldId id="268" r:id="rId21"/>
    <p:sldId id="276" r:id="rId2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0704" autoAdjust="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9B11A7A5-20C6-4E69-AACA-E47DADC9EFAA}" type="datetime1">
              <a:rPr lang="de-DE" smtClean="0"/>
              <a:t>22.03.2024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28EEFA9E-C190-4F5C-8394-BD5F1CD55C02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fld id="{BB817352-7D89-4901-9FDB-508A88E9CEFE}" type="datetime1">
              <a:rPr lang="de-DE" smtClean="0"/>
              <a:pPr/>
              <a:t>22.03.2024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22289C57-55D7-40A4-A101-E74FAC7A092B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2289C57-55D7-40A4-A101-E74FAC7A092B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73726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lang="de-DE" sz="3600" spc="150" baseline="0"/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buNone/>
              <a:defRPr lang="de-DE" sz="1600"/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Master-Untertitelformat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Klicken Sie auf das Symbol, um die SmartArt-Grafik hinzuzufügen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2024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Creating Rich Labels For Binary Functions Using Source Information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 DURCH KLICKEN BEARBEITEN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de-DE" sz="20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7" name="Textplatzhalt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de-DE" sz="20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8" name="Textplatzhalt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de-DE" sz="20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19" name="Textplatzhalt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lang="de-DE" sz="2000"/>
            </a:lvl1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34" name="Textplatzhalt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1400" spc="50" baseline="0"/>
            </a:lvl1pPr>
          </a:lstStyle>
          <a:p>
            <a:pPr lvl="0" rtl="0"/>
            <a:r>
              <a:rPr lang="de-DE"/>
              <a:t>Textmasterformat durch Klicken bearbeiten</a:t>
            </a:r>
          </a:p>
        </p:txBody>
      </p:sp>
      <p:sp>
        <p:nvSpPr>
          <p:cNvPr id="35" name="Textplatzhalt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1400" spc="50" baseline="0"/>
            </a:lvl1pPr>
          </a:lstStyle>
          <a:p>
            <a:pPr lvl="0" rtl="0"/>
            <a:r>
              <a:rPr lang="de-DE"/>
              <a:t>Textmasterformat durch Klicken bearbeiten</a:t>
            </a:r>
          </a:p>
        </p:txBody>
      </p:sp>
      <p:sp>
        <p:nvSpPr>
          <p:cNvPr id="36" name="Textplatzhalt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1400" spc="50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37" name="Textplatzhalt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1400" spc="50" baseline="0"/>
            </a:lvl1pPr>
          </a:lstStyle>
          <a:p>
            <a:pPr lvl="0" rtl="0"/>
            <a:r>
              <a:rPr lang="de-DE" dirty="0"/>
              <a:t>Textmasterformat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de-DE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US"/>
              <a:t>2024</a:t>
            </a:r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Creating Rich Labels For Binary Functions Using Source Information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Zwei Inhal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de-DE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de-DE" sz="1400" spc="50" baseline="0"/>
            </a:lvl1pPr>
            <a:lvl2pPr marL="457200" indent="0">
              <a:lnSpc>
                <a:spcPct val="100000"/>
              </a:lnSpc>
              <a:buNone/>
              <a:defRPr lang="de-DE" sz="1400" spc="50" baseline="0"/>
            </a:lvl2pPr>
            <a:lvl3pPr marL="914400" indent="0">
              <a:lnSpc>
                <a:spcPct val="100000"/>
              </a:lnSpc>
              <a:buNone/>
              <a:defRPr lang="de-DE" sz="1400" spc="50" baseline="0"/>
            </a:lvl3pPr>
            <a:lvl4pPr marL="1371600" indent="0">
              <a:lnSpc>
                <a:spcPct val="100000"/>
              </a:lnSpc>
              <a:buNone/>
              <a:defRPr lang="de-DE" sz="1400" spc="50" baseline="0"/>
            </a:lvl4pPr>
            <a:lvl5pPr marL="1828800" indent="0">
              <a:lnSpc>
                <a:spcPct val="100000"/>
              </a:lnSpc>
              <a:buNone/>
              <a:defRPr lang="de-DE" sz="1400" spc="50" baseline="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de-DE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de-DE" sz="1400" spc="50" baseline="0"/>
            </a:lvl1pPr>
            <a:lvl2pPr marL="457200" indent="0">
              <a:lnSpc>
                <a:spcPct val="100000"/>
              </a:lnSpc>
              <a:buNone/>
              <a:defRPr lang="de-DE" sz="1400" spc="50" baseline="0"/>
            </a:lvl2pPr>
            <a:lvl3pPr marL="914400" indent="0">
              <a:lnSpc>
                <a:spcPct val="100000"/>
              </a:lnSpc>
              <a:buNone/>
              <a:defRPr lang="de-DE" sz="1400" spc="50" baseline="0"/>
            </a:lvl3pPr>
            <a:lvl4pPr marL="1371600" indent="0">
              <a:lnSpc>
                <a:spcPct val="100000"/>
              </a:lnSpc>
              <a:buNone/>
              <a:defRPr lang="de-DE" sz="1400" spc="50" baseline="0"/>
            </a:lvl4pPr>
            <a:lvl5pPr marL="1828800" indent="0">
              <a:lnSpc>
                <a:spcPct val="100000"/>
              </a:lnSpc>
              <a:buNone/>
              <a:defRPr lang="de-DE" sz="1400" spc="50" baseline="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2024</a:t>
            </a:r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Creating Rich Labels For Binary Functions Using Source Information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de-DE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de-DE" sz="1400" spc="50" baseline="0"/>
            </a:lvl1pPr>
            <a:lvl2pPr marL="457200" indent="0">
              <a:lnSpc>
                <a:spcPct val="100000"/>
              </a:lnSpc>
              <a:buNone/>
              <a:defRPr lang="de-DE" sz="1400" spc="50" baseline="0"/>
            </a:lvl2pPr>
            <a:lvl3pPr marL="914400" indent="0">
              <a:lnSpc>
                <a:spcPct val="100000"/>
              </a:lnSpc>
              <a:buNone/>
              <a:defRPr lang="de-DE" sz="1400" spc="50" baseline="0"/>
            </a:lvl3pPr>
            <a:lvl4pPr marL="1371600" indent="0">
              <a:lnSpc>
                <a:spcPct val="100000"/>
              </a:lnSpc>
              <a:buNone/>
              <a:defRPr lang="de-DE" sz="1400" spc="50" baseline="0"/>
            </a:lvl4pPr>
            <a:lvl5pPr marL="1828800" indent="0">
              <a:lnSpc>
                <a:spcPct val="100000"/>
              </a:lnSpc>
              <a:buNone/>
              <a:defRPr lang="de-DE" sz="1400" spc="50" baseline="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de-DE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de-DE"/>
              <a:t>MASTERTEXT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de-DE" sz="1400" spc="50" baseline="0"/>
            </a:lvl1pPr>
            <a:lvl2pPr marL="457200" indent="0">
              <a:lnSpc>
                <a:spcPct val="100000"/>
              </a:lnSpc>
              <a:buNone/>
              <a:defRPr lang="de-DE" sz="1400" spc="50" baseline="0"/>
            </a:lvl2pPr>
            <a:lvl3pPr marL="914400" indent="0">
              <a:lnSpc>
                <a:spcPct val="100000"/>
              </a:lnSpc>
              <a:buNone/>
              <a:defRPr lang="de-DE" sz="1400" spc="50" baseline="0"/>
            </a:lvl3pPr>
            <a:lvl4pPr marL="1371600" indent="0">
              <a:lnSpc>
                <a:spcPct val="100000"/>
              </a:lnSpc>
              <a:buNone/>
              <a:defRPr lang="de-DE" sz="1400" spc="50" baseline="0"/>
            </a:lvl4pPr>
            <a:lvl5pPr marL="1828800" indent="0">
              <a:lnSpc>
                <a:spcPct val="100000"/>
              </a:lnSpc>
              <a:buNone/>
              <a:defRPr lang="de-DE" sz="1400" spc="50" baseline="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1" name="Textplatzhalt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de-DE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MASTERTEXT DURCH KLICKEN BEARBEITEN</a:t>
            </a:r>
          </a:p>
        </p:txBody>
      </p:sp>
      <p:sp>
        <p:nvSpPr>
          <p:cNvPr id="22" name="Inhaltsplatzhalt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de-DE" sz="1400" spc="50" baseline="0"/>
            </a:lvl1pPr>
            <a:lvl2pPr marL="457200" indent="0">
              <a:lnSpc>
                <a:spcPct val="100000"/>
              </a:lnSpc>
              <a:buNone/>
              <a:defRPr lang="de-DE" sz="1400" spc="50" baseline="0"/>
            </a:lvl2pPr>
            <a:lvl3pPr marL="914400" indent="0">
              <a:lnSpc>
                <a:spcPct val="100000"/>
              </a:lnSpc>
              <a:buNone/>
              <a:defRPr lang="de-DE" sz="1400" spc="50" baseline="0"/>
            </a:lvl3pPr>
            <a:lvl4pPr marL="1371600" indent="0">
              <a:lnSpc>
                <a:spcPct val="100000"/>
              </a:lnSpc>
              <a:buNone/>
              <a:defRPr lang="de-DE" sz="1400" spc="50" baseline="0"/>
            </a:lvl4pPr>
            <a:lvl5pPr marL="1828800" indent="0">
              <a:lnSpc>
                <a:spcPct val="100000"/>
              </a:lnSpc>
              <a:buNone/>
              <a:defRPr lang="de-DE" sz="1400" spc="50" baseline="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2024</a:t>
            </a:r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Creating Rich Labels For Binary Functions Using Source Information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de-DE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de-DE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de-DE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umsplatzhalt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2024</a:t>
            </a:r>
            <a:endParaRPr lang="de-DE"/>
          </a:p>
        </p:txBody>
      </p:sp>
      <p:sp>
        <p:nvSpPr>
          <p:cNvPr id="22" name="Fußzeilenplatzhalt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Creating Rich Labels For Binary Functions Using Source Information</a:t>
            </a:r>
            <a:endParaRPr lang="de-DE"/>
          </a:p>
        </p:txBody>
      </p:sp>
      <p:sp>
        <p:nvSpPr>
          <p:cNvPr id="24" name="Foliennummernplatzhalt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lus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de-DE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de-DE"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Master-Untertitelformat bearbeiten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umsplatzhalt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2024</a:t>
            </a:r>
            <a:endParaRPr lang="de-DE"/>
          </a:p>
        </p:txBody>
      </p:sp>
      <p:sp>
        <p:nvSpPr>
          <p:cNvPr id="10" name="Fußzeilenplatzhalt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Creating Rich Labels For Binary Functions Using Source Information</a:t>
            </a:r>
            <a:endParaRPr lang="de-DE"/>
          </a:p>
        </p:txBody>
      </p:sp>
      <p:sp>
        <p:nvSpPr>
          <p:cNvPr id="11" name="Foliennummernplatzhalt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gesordnu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de-DE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buNone/>
              <a:defRPr lang="de-DE"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lang="de-DE"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lang="de-DE"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lang="de-DE"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lang="de-DE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2024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Creating Rich Labels For Binary Functions Using Source Information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infüh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de-DE"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lang="de-DE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de-DE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de-DE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2024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Creating Rich Labels For Binary Functions Using Source Information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bschnittsumbruch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rtlCol="0" anchor="b">
            <a:noAutofit/>
          </a:bodyPr>
          <a:lstStyle>
            <a:lvl1pPr algn="l">
              <a:defRPr lang="de-DE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 rtlCol="0">
            <a:normAutofit/>
          </a:bodyPr>
          <a:lstStyle>
            <a:lvl1pPr marL="0" indent="0" algn="l">
              <a:buNone/>
              <a:defRPr lang="de-DE" sz="1600">
                <a:solidFill>
                  <a:schemeClr val="bg1"/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Master-Untertitelformat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2024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Creating Rich Labels For Binary Functions Using Source Information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  <p:sp>
        <p:nvSpPr>
          <p:cNvPr id="7" name="Diagrammplatzhalt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8" name="Tabellenplatzhalt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Tabelle durch Klicken auf Symbol hinzufügen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2024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Creating Rich Labels For Binary Functions Using Source Information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geb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 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rtlCol="0" anchor="b">
            <a:normAutofit/>
          </a:bodyPr>
          <a:lstStyle>
            <a:lvl1pPr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10" name="Untertitel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de-DE"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Master-Untertitelformat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2024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Creating Rich Labels For Binary Functions Using Source Information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folie 4 Person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18" name="Bildplatzhalt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de-DE"/>
            </a:defPPr>
          </a:lstStyle>
          <a:p>
            <a:pPr lvl="1"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2024</a:t>
            </a:r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r>
              <a:rPr lang="en-US"/>
              <a:t>Creating Rich Labels For Binary Functions Using Source Information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 sz="900"/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folie 8 Person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fik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de-DE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lang="de-DE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 dirty="0"/>
              <a:t>ZUM BEARBEITEN KLICKEN</a:t>
            </a: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17" name="Bildplatzhalt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3" name="Textplatzhalt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32" name="Bildplatzhalt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19" name="Bildplatzhalt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55" name="Bildplatzhalt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62" name="Textplatzhalt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56" name="Bildplatzhalt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59" name="Textplatzhalt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63" name="Textplatzhalt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33" name="Bildplatzhalt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0" name="Textplatzhalt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64" name="Textplatzhalt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58" name="Bildplatzhalt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lang="de-DE" sz="900">
                <a:solidFill>
                  <a:sysClr val="windowText" lastClr="000000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1" name="Textplatzhalt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de-DE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ZUM BEARBEITEN KLICKEN</a:t>
            </a:r>
          </a:p>
        </p:txBody>
      </p:sp>
      <p:sp>
        <p:nvSpPr>
          <p:cNvPr id="65" name="Textplatzhalt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de-DE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lang="de-DE" sz="2000" b="1"/>
            </a:lvl2pPr>
            <a:lvl3pPr marL="914400" indent="0">
              <a:buNone/>
              <a:defRPr lang="de-DE" sz="1800" b="1"/>
            </a:lvl3pPr>
            <a:lvl4pPr marL="1371600" indent="0">
              <a:buNone/>
              <a:defRPr lang="de-DE" sz="1600" b="1"/>
            </a:lvl4pPr>
            <a:lvl5pPr marL="1828800" indent="0">
              <a:buNone/>
              <a:defRPr lang="de-DE" sz="1600" b="1"/>
            </a:lvl5pPr>
            <a:lvl6pPr marL="2286000" indent="0">
              <a:buNone/>
              <a:defRPr lang="de-DE" sz="1600" b="1"/>
            </a:lvl6pPr>
            <a:lvl7pPr marL="2743200" indent="0">
              <a:buNone/>
              <a:defRPr lang="de-DE" sz="1600" b="1"/>
            </a:lvl7pPr>
            <a:lvl8pPr marL="3200400" indent="0">
              <a:buNone/>
              <a:defRPr lang="de-DE" sz="1600" b="1"/>
            </a:lvl8pPr>
            <a:lvl9pPr marL="3657600" indent="0">
              <a:buNone/>
              <a:defRPr lang="de-DE" sz="1600" b="1"/>
            </a:lvl9pPr>
          </a:lstStyle>
          <a:p>
            <a:pPr lvl="0" rtl="0"/>
            <a:r>
              <a:rPr lang="de-DE"/>
              <a:t>VERANSTALTUNGSTITEL DURCH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de-DE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US"/>
              <a:t>2024</a:t>
            </a:r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de-DE"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n-US"/>
              <a:t>Creating Rich Labels For Binary Functions Using Source Information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de-DE" sz="900">
                <a:solidFill>
                  <a:srgbClr val="898989"/>
                </a:solidFill>
              </a:defRPr>
            </a:lvl1pPr>
          </a:lstStyle>
          <a:p>
            <a:pPr rtl="0"/>
            <a:fld id="{A49DFD55-3C28-40EF-9E31-A92D2E4017FF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2024</a:t>
            </a:r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Creating Rich Labels For Binary Functions Using Source Information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9DFD55-3C28-40EF-9E31-A92D2E4017FF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7528" y="4832664"/>
            <a:ext cx="10312782" cy="112220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en-US" dirty="0"/>
              <a:t>Creating Rich Labels For Binary Functions Using Source Information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0737" y="6002526"/>
            <a:ext cx="4941770" cy="396660"/>
          </a:xfrm>
        </p:spPr>
        <p:txBody>
          <a:bodyPr rtlCol="0">
            <a:normAutofit/>
          </a:bodyPr>
          <a:lstStyle>
            <a:defPPr>
              <a:defRPr lang="de-DE"/>
            </a:defPPr>
          </a:lstStyle>
          <a:p>
            <a:pPr rtl="0"/>
            <a:r>
              <a:rPr lang="de-DE" dirty="0"/>
              <a:t>Ruben Triwari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0D54-E2BF-394D-3EAD-2875D361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part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7CB15C-26F3-7A1A-556F-ABE7F24E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2024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A4CCF6-9676-1F8E-3DEE-F6FC7122C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Creating Rich Labels For Binary Functions Using Source Information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A5756-2B08-015D-D715-B2A31FFB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10</a:t>
            </a:fld>
            <a:endParaRPr lang="de-DE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DD0FD9D6-CC53-F423-F94F-A2599195B3C2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15409" y="4103326"/>
            <a:ext cx="10515600" cy="1513383"/>
          </a:xfrm>
        </p:spPr>
        <p:txBody>
          <a:bodyPr>
            <a:normAutofit/>
          </a:bodyPr>
          <a:lstStyle/>
          <a:p>
            <a:r>
              <a:rPr lang="en-US" dirty="0"/>
              <a:t>Sentence Transformer on C Source Code Names</a:t>
            </a:r>
          </a:p>
          <a:p>
            <a:r>
              <a:rPr lang="en-US" dirty="0"/>
              <a:t>Sentence Transformer on C Source Code Comments</a:t>
            </a:r>
          </a:p>
          <a:p>
            <a:r>
              <a:rPr lang="en-US" dirty="0"/>
              <a:t>Sentence Transformer on LLM Code Summaries generated</a:t>
            </a:r>
          </a:p>
          <a:p>
            <a:endParaRPr lang="en-US" dirty="0"/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D4DEFE6-F178-432B-6392-0A3CB55BF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495" y="1438584"/>
            <a:ext cx="5235009" cy="212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25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1B9A-E893-CBCB-10D8-758158B28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Source Code Names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27AF6-7ACC-CED6-4F1E-55BFB40B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2024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D3360-DC4E-3BF9-A90E-0C0078111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Creating Rich Labels For Binary Functions Using Source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10D150-2BDF-1659-2BFF-30CFD409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11</a:t>
            </a:fld>
            <a:endParaRPr lang="de-DE" dirty="0"/>
          </a:p>
        </p:txBody>
      </p:sp>
      <p:pic>
        <p:nvPicPr>
          <p:cNvPr id="14" name="Picture 13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971A930F-4ECC-FEFA-F332-424C531DB6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26" t="4923" r="19399" b="42182"/>
          <a:stretch/>
        </p:blipFill>
        <p:spPr>
          <a:xfrm>
            <a:off x="2260765" y="1138280"/>
            <a:ext cx="7896101" cy="1422440"/>
          </a:xfrm>
          <a:prstGeom prst="rect">
            <a:avLst/>
          </a:prstGeom>
        </p:spPr>
      </p:pic>
      <p:pic>
        <p:nvPicPr>
          <p:cNvPr id="21" name="Picture 20" descr="A screen shot of a game&#10;&#10;Description automatically generated">
            <a:extLst>
              <a:ext uri="{FF2B5EF4-FFF2-40B4-BE49-F238E27FC236}">
                <a16:creationId xmlns:a16="http://schemas.microsoft.com/office/drawing/2014/main" id="{87EA863D-4E97-5DE3-837B-3AC06D725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3161" y="2700215"/>
            <a:ext cx="7045677" cy="365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71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0137-4104-0D0F-0528-C5A1F6A9B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BC95BF-C9E8-59E2-5F57-898619D7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2024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191AB-F550-8F4C-0344-E079A69C7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Creating Rich Labels For Binary Functions Using Source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BB675-5655-235F-96ED-39ABBE7C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12</a:t>
            </a:fld>
            <a:endParaRPr lang="de-DE" dirty="0"/>
          </a:p>
        </p:txBody>
      </p:sp>
      <p:pic>
        <p:nvPicPr>
          <p:cNvPr id="8" name="Picture 7" descr="A close-up of a white rectangular object&#10;&#10;Description automatically generated">
            <a:extLst>
              <a:ext uri="{FF2B5EF4-FFF2-40B4-BE49-F238E27FC236}">
                <a16:creationId xmlns:a16="http://schemas.microsoft.com/office/drawing/2014/main" id="{8C85629D-082D-BB85-9B0F-AD5D769BA4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5" t="8749" r="4974" b="9865"/>
          <a:stretch/>
        </p:blipFill>
        <p:spPr>
          <a:xfrm>
            <a:off x="2963883" y="1228561"/>
            <a:ext cx="6264234" cy="28975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hart Placeholder 5">
                <a:extLst>
                  <a:ext uri="{FF2B5EF4-FFF2-40B4-BE49-F238E27FC236}">
                    <a16:creationId xmlns:a16="http://schemas.microsoft.com/office/drawing/2014/main" id="{EDD8F49C-C611-F4AD-DEF4-DEE7F9CAEBB4}"/>
                  </a:ext>
                </a:extLst>
              </p:cNvPr>
              <p:cNvSpPr>
                <a:spLocks noGrp="1"/>
              </p:cNvSpPr>
              <p:nvPr>
                <p:ph type="chart" sz="quarter" idx="13"/>
              </p:nvPr>
            </p:nvSpPr>
            <p:spPr>
              <a:xfrm>
                <a:off x="844138" y="4376056"/>
                <a:ext cx="10515600" cy="198029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“</a:t>
                </a:r>
                <a:r>
                  <a:rPr lang="en-US" dirty="0" err="1"/>
                  <a:t>lchmod</a:t>
                </a:r>
                <a:r>
                  <a:rPr lang="en-US" dirty="0"/>
                  <a:t>”, “</a:t>
                </a:r>
                <a:r>
                  <a:rPr lang="en-US" dirty="0" err="1"/>
                  <a:t>getwd</a:t>
                </a:r>
                <a:r>
                  <a:rPr lang="en-US" dirty="0"/>
                  <a:t>”: file operation</a:t>
                </a:r>
              </a:p>
              <a:p>
                <a:r>
                  <a:rPr lang="en-US" dirty="0"/>
                  <a:t>“drand48”: Generates a random Number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</m:oMath>
                </a14:m>
                <a:r>
                  <a:rPr lang="en-US" dirty="0"/>
                  <a:t> “</a:t>
                </a:r>
                <a:r>
                  <a:rPr lang="en-US" dirty="0" err="1"/>
                  <a:t>lchmod</a:t>
                </a:r>
                <a:r>
                  <a:rPr lang="en-US" dirty="0"/>
                  <a:t>” and “</a:t>
                </a:r>
                <a:r>
                  <a:rPr lang="en-US" dirty="0" err="1"/>
                  <a:t>getwd</a:t>
                </a:r>
                <a:r>
                  <a:rPr lang="en-US" dirty="0"/>
                  <a:t>” should be close</a:t>
                </a:r>
              </a:p>
              <a:p>
                <a:pPr marL="0" indent="0">
                  <a:buNone/>
                </a:pPr>
                <a:r>
                  <a:rPr lang="de-DE" sz="2800" b="0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</m:oMath>
                </a14:m>
                <a:r>
                  <a:rPr lang="en-US" dirty="0"/>
                  <a:t> Abbreviations can potentially confuse the sentence transformer </a:t>
                </a:r>
              </a:p>
            </p:txBody>
          </p:sp>
        </mc:Choice>
        <mc:Fallback xmlns="">
          <p:sp>
            <p:nvSpPr>
              <p:cNvPr id="9" name="Chart Placeholder 5">
                <a:extLst>
                  <a:ext uri="{FF2B5EF4-FFF2-40B4-BE49-F238E27FC236}">
                    <a16:creationId xmlns:a16="http://schemas.microsoft.com/office/drawing/2014/main" id="{EDD8F49C-C611-F4AD-DEF4-DEE7F9CAE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hart" sz="quarter" idx="13"/>
              </p:nvPr>
            </p:nvSpPr>
            <p:spPr>
              <a:xfrm>
                <a:off x="844138" y="4376056"/>
                <a:ext cx="10515600" cy="1980294"/>
              </a:xfrm>
              <a:blipFill>
                <a:blip r:embed="rId3"/>
                <a:stretch>
                  <a:fillRect l="-870" t="-4923" b="-3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931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1EDE-7580-2EAD-78C0-4685D7A1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Source Code Comments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F9BC24-3B32-B1F6-79E4-E4D1F4C7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2024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A75E25-1927-C0D0-8986-5100F485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Creating Rich Labels For Binary Functions Using Source Information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E30E2-C6CE-D4E3-AE97-ABCE15C33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13</a:t>
            </a:fld>
            <a:endParaRPr lang="de-DE" dirty="0"/>
          </a:p>
        </p:txBody>
      </p:sp>
      <p:pic>
        <p:nvPicPr>
          <p:cNvPr id="10" name="Picture 9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C3535254-8F1D-3E96-FCFC-97CA96D97E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60" r="14558" b="40420"/>
          <a:stretch/>
        </p:blipFill>
        <p:spPr>
          <a:xfrm>
            <a:off x="1736500" y="1441973"/>
            <a:ext cx="8719000" cy="1325563"/>
          </a:xfrm>
          <a:prstGeom prst="rect">
            <a:avLst/>
          </a:prstGeom>
        </p:spPr>
      </p:pic>
      <p:pic>
        <p:nvPicPr>
          <p:cNvPr id="12" name="Picture 11" descr="A screen shot of a game">
            <a:extLst>
              <a:ext uri="{FF2B5EF4-FFF2-40B4-BE49-F238E27FC236}">
                <a16:creationId xmlns:a16="http://schemas.microsoft.com/office/drawing/2014/main" id="{B1A43FB2-E3D0-5448-6C77-A5C4CE6E2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472" y="2841585"/>
            <a:ext cx="6713055" cy="344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40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8AA3-9CE7-BDD7-DE34-DDB62A7C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20D95-CCE0-4774-8757-2C5B5923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2024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0997B-2608-B1BE-9858-E28B6BDB7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Creating Rich Labels For Binary Functions Using Source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3B9F7D-361A-C9EF-65DF-70E22B60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14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hart Placeholder 5">
                <a:extLst>
                  <a:ext uri="{FF2B5EF4-FFF2-40B4-BE49-F238E27FC236}">
                    <a16:creationId xmlns:a16="http://schemas.microsoft.com/office/drawing/2014/main" id="{E41BD98A-FE17-53CE-E469-70A9A67B335E}"/>
                  </a:ext>
                </a:extLst>
              </p:cNvPr>
              <p:cNvSpPr>
                <a:spLocks noGrp="1"/>
              </p:cNvSpPr>
              <p:nvPr>
                <p:ph type="chart" sz="quarter" idx="13"/>
              </p:nvPr>
            </p:nvSpPr>
            <p:spPr>
              <a:xfrm>
                <a:off x="838200" y="4353340"/>
                <a:ext cx="10515600" cy="2067338"/>
              </a:xfrm>
              <a:noFill/>
            </p:spPr>
            <p:txBody>
              <a:bodyPr>
                <a:normAutofit/>
              </a:bodyPr>
              <a:lstStyle/>
              <a:p>
                <a:r>
                  <a:rPr lang="en-US" dirty="0"/>
                  <a:t>“rand_r” comment: “</a:t>
                </a:r>
                <a:r>
                  <a:rPr lang="en-US" sz="2000" b="1" dirty="0">
                    <a:effectLst/>
                    <a:latin typeface="Consolas" panose="020B0609020204030204" pitchFamily="49" charset="0"/>
                  </a:rPr>
                  <a:t>This algorithm is mentioned in the ISO C… </a:t>
                </a:r>
                <a:r>
                  <a:rPr lang="en-US" sz="2400" b="1" dirty="0">
                    <a:effectLst/>
                    <a:latin typeface="Consolas" panose="020B0609020204030204" pitchFamily="49" charset="0"/>
                  </a:rPr>
                  <a:t>“</a:t>
                </a:r>
                <a:endParaRPr lang="en-US" sz="2400" dirty="0"/>
              </a:p>
              <a:p>
                <a:r>
                  <a:rPr lang="en-US" dirty="0"/>
                  <a:t>“rand” comment: “</a:t>
                </a:r>
                <a:r>
                  <a:rPr lang="en-US" sz="2000" b="1" dirty="0">
                    <a:effectLst/>
                    <a:latin typeface="Consolas" panose="020B0609020204030204" pitchFamily="49" charset="0"/>
                  </a:rPr>
                  <a:t>Return a random integer between 0 and RAND_MAX</a:t>
                </a:r>
                <a:r>
                  <a:rPr lang="en-US" b="0" dirty="0">
                    <a:effectLst/>
                    <a:latin typeface="Consolas" panose="020B0609020204030204" pitchFamily="49" charset="0"/>
                  </a:rPr>
                  <a:t>.</a:t>
                </a:r>
                <a:r>
                  <a:rPr lang="en-US" dirty="0"/>
                  <a:t>”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</m:oMath>
                </a14:m>
                <a:r>
                  <a:rPr lang="en-US" sz="2800" b="0" dirty="0">
                    <a:ea typeface="Cambria Math" panose="02040503050406030204" pitchFamily="18" charset="0"/>
                  </a:rPr>
                  <a:t> Comments are not Always summarizing the source code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</m:oMath>
                </a14:m>
                <a:r>
                  <a:rPr lang="en-US" dirty="0"/>
                  <a:t> Comments are not guaranteed to even exist</a:t>
                </a:r>
              </a:p>
            </p:txBody>
          </p:sp>
        </mc:Choice>
        <mc:Fallback xmlns="">
          <p:sp>
            <p:nvSpPr>
              <p:cNvPr id="6" name="Chart Placeholder 5">
                <a:extLst>
                  <a:ext uri="{FF2B5EF4-FFF2-40B4-BE49-F238E27FC236}">
                    <a16:creationId xmlns:a16="http://schemas.microsoft.com/office/drawing/2014/main" id="{E41BD98A-FE17-53CE-E469-70A9A67B33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hart" sz="quarter" idx="13"/>
              </p:nvPr>
            </p:nvSpPr>
            <p:spPr>
              <a:xfrm>
                <a:off x="838200" y="4353340"/>
                <a:ext cx="10515600" cy="2067338"/>
              </a:xfrm>
              <a:blipFill>
                <a:blip r:embed="rId2"/>
                <a:stretch>
                  <a:fillRect l="-1043" t="-5015" b="-5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graph with a number of lines">
            <a:extLst>
              <a:ext uri="{FF2B5EF4-FFF2-40B4-BE49-F238E27FC236}">
                <a16:creationId xmlns:a16="http://schemas.microsoft.com/office/drawing/2014/main" id="{CBF689B3-EE21-E9F2-7D08-F93742FB9A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47" t="8662" r="5179" b="10176"/>
          <a:stretch/>
        </p:blipFill>
        <p:spPr>
          <a:xfrm>
            <a:off x="2941122" y="1271521"/>
            <a:ext cx="6309756" cy="295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15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B95C-29F7-6641-5AD5-222A67E25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LLAMA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BCD63-7425-0429-C31B-946500CE3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2024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32C35-5FE6-587D-552D-49BDB720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Creating Rich Labels For Binary Functions Using Source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EC371-4EE1-F138-77FD-DD831B30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15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hart Placeholder 5">
                <a:extLst>
                  <a:ext uri="{FF2B5EF4-FFF2-40B4-BE49-F238E27FC236}">
                    <a16:creationId xmlns:a16="http://schemas.microsoft.com/office/drawing/2014/main" id="{0B2BBF25-B6D9-1403-A142-53ED21DE5EDA}"/>
                  </a:ext>
                </a:extLst>
              </p:cNvPr>
              <p:cNvSpPr>
                <a:spLocks noGrp="1"/>
              </p:cNvSpPr>
              <p:nvPr>
                <p:ph type="chart" sz="quarter" idx="13"/>
              </p:nvPr>
            </p:nvSpPr>
            <p:spPr>
              <a:xfrm>
                <a:off x="838200" y="3865418"/>
                <a:ext cx="10515600" cy="199110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Meta’s Large Language Model </a:t>
                </a:r>
              </a:p>
              <a:p>
                <a:r>
                  <a:rPr lang="en-US" dirty="0"/>
                  <a:t>Open Source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</m:oMath>
                </a14:m>
                <a:r>
                  <a:rPr lang="en-US" dirty="0"/>
                  <a:t> runs on our server</a:t>
                </a:r>
              </a:p>
              <a:p>
                <a:r>
                  <a:rPr lang="en-US" dirty="0"/>
                  <a:t>Prompt used: “Can you briefly summarize in one two sentence what the following function does? And can you give just the summary?\n”</a:t>
                </a:r>
              </a:p>
            </p:txBody>
          </p:sp>
        </mc:Choice>
        <mc:Fallback>
          <p:sp>
            <p:nvSpPr>
              <p:cNvPr id="6" name="Chart Placeholder 5">
                <a:extLst>
                  <a:ext uri="{FF2B5EF4-FFF2-40B4-BE49-F238E27FC236}">
                    <a16:creationId xmlns:a16="http://schemas.microsoft.com/office/drawing/2014/main" id="{0B2BBF25-B6D9-1403-A142-53ED21DE5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hart" sz="quarter" idx="13"/>
              </p:nvPr>
            </p:nvSpPr>
            <p:spPr>
              <a:xfrm>
                <a:off x="838200" y="3865418"/>
                <a:ext cx="10515600" cy="1991102"/>
              </a:xfrm>
              <a:blipFill>
                <a:blip r:embed="rId2"/>
                <a:stretch>
                  <a:fillRect l="-928" t="-4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B7B99A94-D13A-CBF3-5306-5DF89D464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959" y="1586108"/>
            <a:ext cx="6374081" cy="1963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031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F7C28-0594-25F2-94B4-7D6B727E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Llama generated Code Summaries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4E00AD-6B92-E778-5CF1-3BD2ABF0C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2024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84D10-C8A6-2AB4-8A75-CD25A2102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Creating Rich Labels For Binary Functions Using Source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68215-8174-99B4-B185-7390578D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16</a:t>
            </a:fld>
            <a:endParaRPr lang="de-DE" dirty="0"/>
          </a:p>
        </p:txBody>
      </p:sp>
      <p:pic>
        <p:nvPicPr>
          <p:cNvPr id="12" name="Picture 11" descr="A black rectangular sign with white text&#10;&#10;Description automatically generated">
            <a:extLst>
              <a:ext uri="{FF2B5EF4-FFF2-40B4-BE49-F238E27FC236}">
                <a16:creationId xmlns:a16="http://schemas.microsoft.com/office/drawing/2014/main" id="{2282EAD2-3979-3514-7818-39EC874ABF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9" t="5194" r="17517" b="41486"/>
          <a:stretch/>
        </p:blipFill>
        <p:spPr>
          <a:xfrm>
            <a:off x="1866608" y="1276597"/>
            <a:ext cx="8758049" cy="1490354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9E51742A-8AAB-7739-A2B8-AE7E4575D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991" y="2766951"/>
            <a:ext cx="6396018" cy="348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44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0E66-B2E9-85FF-600A-E9568F37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DA89F3-BB02-8A7B-5B4F-9C3A84835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2024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9D934D-B109-24C3-E2AD-E4174B8A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Creating Rich Labels For Binary Functions Using Source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DCEA5-45ED-DE1E-A4AB-65EE72E6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17</a:t>
            </a:fld>
            <a:endParaRPr lang="de-DE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CFFA23D-2DC9-839C-9306-90C029ECD792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3801176"/>
            <a:ext cx="10515600" cy="1413163"/>
          </a:xfrm>
        </p:spPr>
        <p:txBody>
          <a:bodyPr/>
          <a:lstStyle/>
          <a:p>
            <a:r>
              <a:rPr lang="en-US" dirty="0"/>
              <a:t>Quantitative evaluation: </a:t>
            </a:r>
          </a:p>
          <a:p>
            <a:pPr lvl="1"/>
            <a:r>
              <a:rPr lang="en-US" dirty="0"/>
              <a:t>Train Models with my data set</a:t>
            </a:r>
          </a:p>
          <a:p>
            <a:pPr lvl="1"/>
            <a:r>
              <a:rPr lang="en-US" dirty="0"/>
              <a:t>Performance in downstream task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EFBB5F31-8038-F9FF-D9BC-0F65F373E571}"/>
              </a:ext>
            </a:extLst>
          </p:cNvPr>
          <p:cNvSpPr txBox="1">
            <a:spLocks/>
          </p:cNvSpPr>
          <p:nvPr/>
        </p:nvSpPr>
        <p:spPr>
          <a:xfrm>
            <a:off x="712518" y="2006456"/>
            <a:ext cx="11287498" cy="2185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Qualitative evaluation: </a:t>
            </a:r>
          </a:p>
          <a:p>
            <a:pPr lvl="1"/>
            <a:r>
              <a:rPr lang="en-US" dirty="0"/>
              <a:t>Visualize Label Space with different Dimensionality Reduction Techniques </a:t>
            </a:r>
          </a:p>
          <a:p>
            <a:pPr marL="457200" lvl="1" indent="0">
              <a:buNone/>
            </a:pPr>
            <a:r>
              <a:rPr lang="en-US" dirty="0"/>
              <a:t>(t-SNE, UMAP, MDS, Kernel-PCA) </a:t>
            </a:r>
          </a:p>
          <a:p>
            <a:pPr lvl="1"/>
            <a:r>
              <a:rPr lang="en-US" dirty="0"/>
              <a:t>Compare Automatic Clustering with DBSCAN/HDBSCAN</a:t>
            </a:r>
            <a:r>
              <a:rPr lang="en-US" baseline="30000" dirty="0"/>
              <a:t>[1]</a:t>
            </a:r>
            <a:r>
              <a:rPr lang="en-US" dirty="0"/>
              <a:t> to manual inspection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819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28BAB-6A6A-60F9-1363-482405CC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13D1F5-F89A-F141-18EB-B43A0EE53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2024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BCE34-BECC-929D-12CE-07E036E0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Creating Rich Labels For Binary Functions Using Source Information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EC95D-FCBA-BE82-AA52-0364D751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18</a:t>
            </a:fld>
            <a:endParaRPr lang="de-DE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586CED45-981A-9CAB-0440-2385547F5226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089784"/>
          </a:xfrm>
        </p:spPr>
        <p:txBody>
          <a:bodyPr/>
          <a:lstStyle/>
          <a:p>
            <a:r>
              <a:rPr lang="en-US" dirty="0"/>
              <a:t>What would be a better Prompt?</a:t>
            </a:r>
          </a:p>
          <a:p>
            <a:r>
              <a:rPr lang="en-US" dirty="0"/>
              <a:t>C Embeddings with Code2Vec</a:t>
            </a:r>
            <a:r>
              <a:rPr lang="en-US" baseline="30000" dirty="0"/>
              <a:t>[1]</a:t>
            </a:r>
            <a:endParaRPr lang="en-US" dirty="0"/>
          </a:p>
          <a:p>
            <a:r>
              <a:rPr lang="en-US" dirty="0"/>
              <a:t>Use Code Llama instead of standard Llama</a:t>
            </a:r>
          </a:p>
          <a:p>
            <a:r>
              <a:rPr lang="en-US" dirty="0"/>
              <a:t>Alias problem in “Glibc” data set</a:t>
            </a:r>
          </a:p>
          <a:p>
            <a:r>
              <a:rPr lang="en-US" dirty="0"/>
              <a:t>Other useful source code information I could extract?</a:t>
            </a:r>
          </a:p>
          <a:p>
            <a:r>
              <a:rPr lang="en-US" dirty="0"/>
              <a:t>Combining vectors of different source code information?</a:t>
            </a:r>
          </a:p>
        </p:txBody>
      </p:sp>
      <p:sp>
        <p:nvSpPr>
          <p:cNvPr id="7" name="Chart Placeholder 5">
            <a:extLst>
              <a:ext uri="{FF2B5EF4-FFF2-40B4-BE49-F238E27FC236}">
                <a16:creationId xmlns:a16="http://schemas.microsoft.com/office/drawing/2014/main" id="{1D55A915-B9F1-0698-2C27-94336F127553}"/>
              </a:ext>
            </a:extLst>
          </p:cNvPr>
          <p:cNvSpPr txBox="1">
            <a:spLocks/>
          </p:cNvSpPr>
          <p:nvPr/>
        </p:nvSpPr>
        <p:spPr>
          <a:xfrm>
            <a:off x="838200" y="5622312"/>
            <a:ext cx="10515600" cy="588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8" name="Chart Placeholder 5">
            <a:extLst>
              <a:ext uri="{FF2B5EF4-FFF2-40B4-BE49-F238E27FC236}">
                <a16:creationId xmlns:a16="http://schemas.microsoft.com/office/drawing/2014/main" id="{7BB83FCC-D2AA-D57B-D85D-76085ECC100A}"/>
              </a:ext>
            </a:extLst>
          </p:cNvPr>
          <p:cNvSpPr txBox="1">
            <a:spLocks/>
          </p:cNvSpPr>
          <p:nvPr/>
        </p:nvSpPr>
        <p:spPr>
          <a:xfrm>
            <a:off x="2266702" y="5928044"/>
            <a:ext cx="7658595" cy="365125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[1]:</a:t>
            </a:r>
            <a:r>
              <a:rPr lang="fi-FI" sz="3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Alon et al.:</a:t>
            </a:r>
            <a:r>
              <a:rPr lang="en-US" sz="3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Code2Vec: Learning Distributed Representations of Code, POPL ‘19</a:t>
            </a:r>
          </a:p>
          <a:p>
            <a:pPr marL="0" indent="0">
              <a:buNone/>
            </a:pP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0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0302643-3A77-CB90-136F-EE3DA2A5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Assembly Code Embedding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9F152A-58CE-F757-BDF2-D63A764A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2024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CBC6A03-4490-007D-56EF-4A42C2E6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dirty="0"/>
              <a:t>Creating Rich Labels For Binary Functions Using Source Information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6E7D02-FE3E-88F4-2153-A574BC9B8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2</a:t>
            </a:fld>
            <a:endParaRPr lang="de-DE" dirty="0"/>
          </a:p>
        </p:txBody>
      </p:sp>
      <p:sp>
        <p:nvSpPr>
          <p:cNvPr id="8" name="Diagrammplatzhalter 7">
            <a:extLst>
              <a:ext uri="{FF2B5EF4-FFF2-40B4-BE49-F238E27FC236}">
                <a16:creationId xmlns:a16="http://schemas.microsoft.com/office/drawing/2014/main" id="{07AD2623-C7F8-420C-2DB1-85E3F91D03C2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90020" y="3636032"/>
            <a:ext cx="10515600" cy="17988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Nearest</a:t>
            </a:r>
            <a:r>
              <a:rPr lang="de-DE" dirty="0"/>
              <a:t> </a:t>
            </a:r>
            <a:r>
              <a:rPr lang="en-US" dirty="0"/>
              <a:t>Neighbor</a:t>
            </a:r>
            <a:r>
              <a:rPr lang="de-DE" dirty="0"/>
              <a:t> Search</a:t>
            </a:r>
          </a:p>
          <a:p>
            <a:r>
              <a:rPr lang="de-DE" dirty="0"/>
              <a:t>Classification </a:t>
            </a:r>
            <a:r>
              <a:rPr lang="en-US" dirty="0"/>
              <a:t>with</a:t>
            </a:r>
            <a:r>
              <a:rPr lang="de-DE" dirty="0"/>
              <a:t> Labels (e.g. Networking, time, …)</a:t>
            </a:r>
          </a:p>
          <a:p>
            <a:r>
              <a:rPr lang="de-DE" dirty="0"/>
              <a:t>XFL: </a:t>
            </a:r>
            <a:r>
              <a:rPr lang="de-DE" dirty="0" err="1"/>
              <a:t>eXtreme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Labeling</a:t>
            </a:r>
            <a:endParaRPr lang="de-DE" dirty="0"/>
          </a:p>
          <a:p>
            <a:r>
              <a:rPr lang="de-DE" dirty="0"/>
              <a:t>Binary Code </a:t>
            </a:r>
            <a:r>
              <a:rPr lang="de-DE" dirty="0" err="1"/>
              <a:t>Similarity</a:t>
            </a:r>
            <a:r>
              <a:rPr lang="de-DE" dirty="0"/>
              <a:t> </a:t>
            </a:r>
            <a:r>
              <a:rPr lang="de-DE" dirty="0" err="1"/>
              <a:t>Detection</a:t>
            </a:r>
            <a:r>
              <a:rPr lang="de-DE" dirty="0"/>
              <a:t> (BCSD)</a:t>
            </a:r>
          </a:p>
          <a:p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D58BC2A2-BEEF-16AD-CA2A-4AB17E04A1BD}"/>
                  </a:ext>
                </a:extLst>
              </p:cNvPr>
              <p:cNvSpPr txBox="1"/>
              <p:nvPr/>
            </p:nvSpPr>
            <p:spPr>
              <a:xfrm>
                <a:off x="1534903" y="5434915"/>
                <a:ext cx="5007393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 </m:t>
                    </m:r>
                  </m:oMath>
                </a14:m>
                <a:r>
                  <a:rPr lang="de-DE" sz="2800" dirty="0"/>
                  <a:t>Assist Reverse Engineering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endParaRPr lang="de-DE" dirty="0" err="1"/>
              </a:p>
            </p:txBody>
          </p:sp>
        </mc:Choice>
        <mc:Fallback xmlns="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D58BC2A2-BEEF-16AD-CA2A-4AB17E04A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903" y="5434915"/>
                <a:ext cx="5007393" cy="800219"/>
              </a:xfrm>
              <a:prstGeom prst="rect">
                <a:avLst/>
              </a:prstGeom>
              <a:blipFill>
                <a:blip r:embed="rId2"/>
                <a:stretch>
                  <a:fillRect t="-8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Grafik 25" descr="Ein Bild, das Screenshot, Text enthält.&#10;&#10;Automatisch generierte Beschreibung">
            <a:extLst>
              <a:ext uri="{FF2B5EF4-FFF2-40B4-BE49-F238E27FC236}">
                <a16:creationId xmlns:a16="http://schemas.microsoft.com/office/drawing/2014/main" id="{A081869A-E543-5F23-FC4C-9A02819CC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863" y="1589342"/>
            <a:ext cx="8499584" cy="2273031"/>
          </a:xfrm>
          <a:prstGeom prst="rect">
            <a:avLst/>
          </a:prstGeom>
        </p:spPr>
      </p:pic>
      <p:sp>
        <p:nvSpPr>
          <p:cNvPr id="27" name="Rectangle 1">
            <a:extLst>
              <a:ext uri="{FF2B5EF4-FFF2-40B4-BE49-F238E27FC236}">
                <a16:creationId xmlns:a16="http://schemas.microsoft.com/office/drawing/2014/main" id="{E89D6276-D3B6-A6B9-894A-5766A7674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6267"/>
            <a:ext cx="2055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51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414F-C6E9-57A1-256E-A327C5BF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Assembly Embeddings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40463-5802-9A78-93DB-59166DEB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2024</a:t>
            </a:r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7DBA9-1B6F-581D-8B4F-D1D48E4EA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Creating Rich Labels For Binary Functions Using Source Information</a:t>
            </a: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CA91E-6DE7-CB46-B8F6-BDC6AC1A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3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hart Placeholder 5">
                <a:extLst>
                  <a:ext uri="{FF2B5EF4-FFF2-40B4-BE49-F238E27FC236}">
                    <a16:creationId xmlns:a16="http://schemas.microsoft.com/office/drawing/2014/main" id="{80BCB053-50F1-DFC2-85B5-CC089BC7EB5E}"/>
                  </a:ext>
                </a:extLst>
              </p:cNvPr>
              <p:cNvSpPr>
                <a:spLocks noGrp="1"/>
              </p:cNvSpPr>
              <p:nvPr>
                <p:ph type="chart" sz="quarter" idx="13"/>
              </p:nvPr>
            </p:nvSpPr>
            <p:spPr>
              <a:xfrm>
                <a:off x="838200" y="4156225"/>
                <a:ext cx="10515600" cy="149035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Machine Learning Models to generate Assembly Embeddings</a:t>
                </a:r>
              </a:p>
              <a:p>
                <a:r>
                  <a:rPr lang="en-US" dirty="0"/>
                  <a:t>Models need an objective function</a:t>
                </a:r>
              </a:p>
              <a:p>
                <a:pPr marL="0" indent="0">
                  <a:buNone/>
                </a:pPr>
                <a:r>
                  <a:rPr lang="de-DE" sz="2800" b="0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</m:oMath>
                </a14:m>
                <a:r>
                  <a:rPr lang="en-US" dirty="0"/>
                  <a:t> What is a “good” Objective function?</a:t>
                </a:r>
              </a:p>
            </p:txBody>
          </p:sp>
        </mc:Choice>
        <mc:Fallback xmlns="">
          <p:sp>
            <p:nvSpPr>
              <p:cNvPr id="6" name="Chart Placeholder 5">
                <a:extLst>
                  <a:ext uri="{FF2B5EF4-FFF2-40B4-BE49-F238E27FC236}">
                    <a16:creationId xmlns:a16="http://schemas.microsoft.com/office/drawing/2014/main" id="{80BCB053-50F1-DFC2-85B5-CC089BC7E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hart" sz="quarter" idx="13"/>
              </p:nvPr>
            </p:nvSpPr>
            <p:spPr>
              <a:xfrm>
                <a:off x="838200" y="4156225"/>
                <a:ext cx="10515600" cy="1490353"/>
              </a:xfrm>
              <a:blipFill>
                <a:blip r:embed="rId2"/>
                <a:stretch>
                  <a:fillRect l="-1043" t="-10246" b="-3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black square with white text&#10;&#10;Description automatically generated">
            <a:extLst>
              <a:ext uri="{FF2B5EF4-FFF2-40B4-BE49-F238E27FC236}">
                <a16:creationId xmlns:a16="http://schemas.microsoft.com/office/drawing/2014/main" id="{AB2AD993-B6D1-9401-C87C-3C26DDB4F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561" y="1690688"/>
            <a:ext cx="9706879" cy="175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02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FE302-D270-F99F-33F9-1B3158CED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Different Approaches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E97BAB2-4DDC-D567-5BD3-690E9137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2024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F43220-9C98-4A72-8EF0-CD99CE55E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0800000" flipV="1">
            <a:off x="4138550" y="6491567"/>
            <a:ext cx="3562598" cy="216951"/>
          </a:xfrm>
        </p:spPr>
        <p:txBody>
          <a:bodyPr/>
          <a:lstStyle/>
          <a:p>
            <a:pPr rtl="0"/>
            <a:r>
              <a:rPr lang="en-US"/>
              <a:t>Creating Rich Labels For Binary Functions Using Source Information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8FEC8B-6325-8216-FA01-25740F30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4</a:t>
            </a:fld>
            <a:endParaRPr lang="de-DE" dirty="0"/>
          </a:p>
        </p:txBody>
      </p:sp>
      <p:sp>
        <p:nvSpPr>
          <p:cNvPr id="6" name="Diagrammplatzhalter 5">
            <a:extLst>
              <a:ext uri="{FF2B5EF4-FFF2-40B4-BE49-F238E27FC236}">
                <a16:creationId xmlns:a16="http://schemas.microsoft.com/office/drawing/2014/main" id="{6EC3501D-85DF-DA42-FBC3-5C02133DF55D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28501" y="2479311"/>
            <a:ext cx="11334997" cy="1029472"/>
          </a:xfrm>
        </p:spPr>
        <p:txBody>
          <a:bodyPr>
            <a:normAutofit/>
          </a:bodyPr>
          <a:lstStyle/>
          <a:p>
            <a:r>
              <a:rPr lang="en-US" dirty="0"/>
              <a:t>PalmTree</a:t>
            </a:r>
            <a:r>
              <a:rPr lang="en-US" baseline="30000" dirty="0"/>
              <a:t>[1]</a:t>
            </a:r>
            <a:r>
              <a:rPr lang="en-US" dirty="0"/>
              <a:t> &amp; JTrans</a:t>
            </a:r>
            <a:r>
              <a:rPr lang="en-US" baseline="30000" dirty="0"/>
              <a:t>[2]</a:t>
            </a:r>
            <a:r>
              <a:rPr lang="en-US" dirty="0"/>
              <a:t>: BERT</a:t>
            </a:r>
            <a:r>
              <a:rPr lang="en-US" baseline="30000" dirty="0"/>
              <a:t>[3]</a:t>
            </a:r>
            <a:r>
              <a:rPr lang="en-US" dirty="0"/>
              <a:t> like model to learn embeddings</a:t>
            </a:r>
          </a:p>
          <a:p>
            <a:r>
              <a:rPr lang="en-US" dirty="0"/>
              <a:t>SAFE</a:t>
            </a:r>
            <a:r>
              <a:rPr lang="en-US" baseline="30000" dirty="0"/>
              <a:t>[4]</a:t>
            </a:r>
            <a:r>
              <a:rPr lang="en-US" dirty="0"/>
              <a:t>: Supervised Learning with same Source as Label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Diagrammplatzhalter 5">
            <a:extLst>
              <a:ext uri="{FF2B5EF4-FFF2-40B4-BE49-F238E27FC236}">
                <a16:creationId xmlns:a16="http://schemas.microsoft.com/office/drawing/2014/main" id="{AB760AB7-E51D-0BC2-558E-E547BD03A625}"/>
              </a:ext>
            </a:extLst>
          </p:cNvPr>
          <p:cNvSpPr txBox="1">
            <a:spLocks/>
          </p:cNvSpPr>
          <p:nvPr/>
        </p:nvSpPr>
        <p:spPr>
          <a:xfrm>
            <a:off x="628403" y="4148762"/>
            <a:ext cx="11334997" cy="1029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de-DE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Fußzeilenplatzhalter 3">
            <a:extLst>
              <a:ext uri="{FF2B5EF4-FFF2-40B4-BE49-F238E27FC236}">
                <a16:creationId xmlns:a16="http://schemas.microsoft.com/office/drawing/2014/main" id="{B4B3D967-6EA6-E22F-F521-3DC574ABDD90}"/>
              </a:ext>
            </a:extLst>
          </p:cNvPr>
          <p:cNvSpPr txBox="1">
            <a:spLocks/>
          </p:cNvSpPr>
          <p:nvPr/>
        </p:nvSpPr>
        <p:spPr>
          <a:xfrm>
            <a:off x="706513" y="4952010"/>
            <a:ext cx="10778972" cy="13122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ctr" defTabSz="914400" rtl="0" eaLnBrk="1" latinLnBrk="0" hangingPunct="1">
              <a:defRPr lang="de-DE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[1]: </a:t>
            </a:r>
            <a:r>
              <a:rPr lang="en-US" sz="1600" dirty="0"/>
              <a:t>Li et al.: PalmTree: Learning an Assembly Language Model for Instruction Embedding, CCS ‘21</a:t>
            </a:r>
          </a:p>
          <a:p>
            <a:r>
              <a:rPr lang="fr-FR" sz="1600" dirty="0"/>
              <a:t>[2]: Wang et al.: </a:t>
            </a:r>
            <a:r>
              <a:rPr lang="fr-FR" sz="1600" dirty="0" err="1"/>
              <a:t>JTrans</a:t>
            </a:r>
            <a:r>
              <a:rPr lang="fr-FR" sz="1600" dirty="0"/>
              <a:t>:</a:t>
            </a:r>
            <a:r>
              <a:rPr lang="en-US" sz="1600" dirty="0"/>
              <a:t> Jump-Aware Transformer for Binary Code Similarity, ISSTA ’22</a:t>
            </a:r>
            <a:endParaRPr lang="fr-FR" sz="1600" dirty="0"/>
          </a:p>
          <a:p>
            <a:r>
              <a:rPr lang="fr-FR" sz="1600" dirty="0"/>
              <a:t>[3]: </a:t>
            </a:r>
            <a:r>
              <a:rPr lang="fr-FR" sz="1600" dirty="0" err="1"/>
              <a:t>Devlin</a:t>
            </a:r>
            <a:r>
              <a:rPr lang="fr-FR" sz="1600" dirty="0"/>
              <a:t> et al.: BERT:</a:t>
            </a:r>
            <a:r>
              <a:rPr lang="en-US" sz="1600" b="1" dirty="0"/>
              <a:t> </a:t>
            </a:r>
            <a:r>
              <a:rPr lang="en-US" sz="1600" dirty="0"/>
              <a:t>Pre-training of Deep Bidirectional Transformers for Language Understanding, NAACL ‘19</a:t>
            </a:r>
          </a:p>
          <a:p>
            <a:r>
              <a:rPr lang="fr-FR" sz="1600" dirty="0"/>
              <a:t>[4] </a:t>
            </a:r>
            <a:r>
              <a:rPr lang="fr-FR" sz="1600" dirty="0" err="1"/>
              <a:t>Massarelli</a:t>
            </a:r>
            <a:r>
              <a:rPr lang="fr-FR" sz="1600" dirty="0"/>
              <a:t> et al.: SAFE: </a:t>
            </a:r>
            <a:r>
              <a:rPr lang="en-US" sz="1600" dirty="0"/>
              <a:t>Self-Attentive Function Embeddings for Binary Similarity, DIMVA ‘19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551761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47931-457B-D97C-B05D-7946790F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PalmTree &amp; JTrans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845B59-7B34-3578-02E8-B839D6AB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2024</a:t>
            </a:r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214C0-C01E-1C2E-069B-50598C77F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Creating Rich Labels For Binary Functions Using Source Information</a:t>
            </a: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ED32D-4828-4F31-32EB-13F232BF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5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hart Placeholder 5">
                <a:extLst>
                  <a:ext uri="{FF2B5EF4-FFF2-40B4-BE49-F238E27FC236}">
                    <a16:creationId xmlns:a16="http://schemas.microsoft.com/office/drawing/2014/main" id="{ED005A7F-6B88-8C66-C2CF-EF72B8DBC355}"/>
                  </a:ext>
                </a:extLst>
              </p:cNvPr>
              <p:cNvSpPr>
                <a:spLocks noGrp="1"/>
              </p:cNvSpPr>
              <p:nvPr>
                <p:ph type="chart" sz="quarter" idx="13"/>
              </p:nvPr>
            </p:nvSpPr>
            <p:spPr>
              <a:xfrm>
                <a:off x="838199" y="4881551"/>
                <a:ext cx="10515600" cy="1474799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Self-supervised learning</a:t>
                </a:r>
              </a:p>
              <a:p>
                <a:r>
                  <a:rPr lang="en-US" dirty="0"/>
                  <a:t>Tasks to train Model (e.g., Masking MLM)</a:t>
                </a:r>
              </a:p>
              <a:p>
                <a:pPr marL="0" indent="0">
                  <a:buNone/>
                </a:pPr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</m:oMath>
                </a14:m>
                <a:r>
                  <a:rPr lang="en-US" dirty="0"/>
                  <a:t> State of the art in Binary Code Similarity Detection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hart Placeholder 5">
                <a:extLst>
                  <a:ext uri="{FF2B5EF4-FFF2-40B4-BE49-F238E27FC236}">
                    <a16:creationId xmlns:a16="http://schemas.microsoft.com/office/drawing/2014/main" id="{ED005A7F-6B88-8C66-C2CF-EF72B8DBC3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hart" sz="quarter" idx="13"/>
              </p:nvPr>
            </p:nvSpPr>
            <p:spPr>
              <a:xfrm>
                <a:off x="838199" y="4881551"/>
                <a:ext cx="10515600" cy="1474799"/>
              </a:xfrm>
              <a:blipFill>
                <a:blip r:embed="rId2"/>
                <a:stretch>
                  <a:fillRect l="-986" t="-7438" b="-1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A green and red rectangles with white text&#10;&#10;Description automatically generated">
            <a:extLst>
              <a:ext uri="{FF2B5EF4-FFF2-40B4-BE49-F238E27FC236}">
                <a16:creationId xmlns:a16="http://schemas.microsoft.com/office/drawing/2014/main" id="{7BA24B71-E4D0-F1B5-78F6-DF3F3BC0F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203" y="1398114"/>
            <a:ext cx="7027594" cy="1584810"/>
          </a:xfrm>
          <a:prstGeom prst="rect">
            <a:avLst/>
          </a:prstGeom>
        </p:spPr>
      </p:pic>
      <p:pic>
        <p:nvPicPr>
          <p:cNvPr id="16" name="Picture 15" descr="A diagram of a process&#10;&#10;Description automatically generated with medium confidence">
            <a:extLst>
              <a:ext uri="{FF2B5EF4-FFF2-40B4-BE49-F238E27FC236}">
                <a16:creationId xmlns:a16="http://schemas.microsoft.com/office/drawing/2014/main" id="{C42EB037-B3AE-DCA5-3F96-5CBA0BF2F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667" y="3313780"/>
            <a:ext cx="6288665" cy="140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38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C15E-5CA1-C252-B8B1-CEE816EFB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SAFE: Self-Attentive Function Embeddings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4FE0A-1745-F392-1505-1B9FDF6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2024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1DB990-8564-858A-CCDC-C856C00A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Creating Rich Labels For Binary Functions Using Source Information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1D300-393D-F2F4-DDF8-3CEF41F0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6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hart Placeholder 5">
                <a:extLst>
                  <a:ext uri="{FF2B5EF4-FFF2-40B4-BE49-F238E27FC236}">
                    <a16:creationId xmlns:a16="http://schemas.microsoft.com/office/drawing/2014/main" id="{88002F5B-BD51-ADBA-6886-6CAAA4F9D793}"/>
                  </a:ext>
                </a:extLst>
              </p:cNvPr>
              <p:cNvSpPr>
                <a:spLocks noGrp="1"/>
              </p:cNvSpPr>
              <p:nvPr>
                <p:ph type="chart" sz="quarter" idx="13"/>
              </p:nvPr>
            </p:nvSpPr>
            <p:spPr>
              <a:xfrm>
                <a:off x="838200" y="4370119"/>
                <a:ext cx="10515600" cy="148640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same source code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 </m:t>
                    </m:r>
                  </m:oMath>
                </a14:m>
                <a:r>
                  <a:rPr lang="en-US" dirty="0"/>
                  <a:t>minimize distance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different source code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</m:oMath>
                </a14:m>
                <a:r>
                  <a:rPr lang="en-US" dirty="0"/>
                  <a:t> maximize distance</a:t>
                </a:r>
              </a:p>
            </p:txBody>
          </p:sp>
        </mc:Choice>
        <mc:Fallback xmlns="">
          <p:sp>
            <p:nvSpPr>
              <p:cNvPr id="6" name="Chart Placeholder 5">
                <a:extLst>
                  <a:ext uri="{FF2B5EF4-FFF2-40B4-BE49-F238E27FC236}">
                    <a16:creationId xmlns:a16="http://schemas.microsoft.com/office/drawing/2014/main" id="{88002F5B-BD51-ADBA-6886-6CAAA4F9D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hart" sz="quarter" idx="13"/>
              </p:nvPr>
            </p:nvSpPr>
            <p:spPr>
              <a:xfrm>
                <a:off x="838200" y="4370119"/>
                <a:ext cx="10515600" cy="1486401"/>
              </a:xfrm>
              <a:blipFill>
                <a:blip r:embed="rId2"/>
                <a:stretch>
                  <a:fillRect t="-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black rectangle with white text&#10;&#10;Description automatically generated">
            <a:extLst>
              <a:ext uri="{FF2B5EF4-FFF2-40B4-BE49-F238E27FC236}">
                <a16:creationId xmlns:a16="http://schemas.microsoft.com/office/drawing/2014/main" id="{6504B5ED-1702-3D60-2F62-47E2B35E8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408" y="1568245"/>
            <a:ext cx="8778448" cy="28547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5E43D6D-75BC-C3FC-98CD-6D20CEDEF1F7}"/>
                  </a:ext>
                </a:extLst>
              </p:cNvPr>
              <p:cNvSpPr txBox="1"/>
              <p:nvPr/>
            </p:nvSpPr>
            <p:spPr>
              <a:xfrm>
                <a:off x="1088076" y="5402243"/>
                <a:ext cx="1033004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</m:oMath>
                </a14:m>
                <a:r>
                  <a:rPr lang="en-US" sz="2800" dirty="0"/>
                  <a:t> Similar functions are potentially far away from each other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5E43D6D-75BC-C3FC-98CD-6D20CEDEF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076" y="5402243"/>
                <a:ext cx="10330049" cy="523220"/>
              </a:xfrm>
              <a:prstGeom prst="rect">
                <a:avLst/>
              </a:prstGeom>
              <a:blipFill>
                <a:blip r:embed="rId4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870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74CE-9BA9-6E70-3571-35CC9FCD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057479-1B2C-C526-BF39-4FB584BE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2024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1ABAC-0E8B-058A-144A-CCF3A6EF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Creating Rich Labels For Binary Functions Using Source Information</a:t>
            </a: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905AF-EB0A-4903-896E-EDF54B9E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7</a:t>
            </a:fld>
            <a:endParaRPr lang="de-DE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A4EAE14C-D5D7-69F4-2CA7-8717D573751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4643252"/>
            <a:ext cx="10515600" cy="1213268"/>
          </a:xfrm>
        </p:spPr>
        <p:txBody>
          <a:bodyPr/>
          <a:lstStyle/>
          <a:p>
            <a:r>
              <a:rPr lang="en-US" dirty="0"/>
              <a:t>Supervised Learning</a:t>
            </a:r>
          </a:p>
          <a:p>
            <a:r>
              <a:rPr lang="en-US" dirty="0"/>
              <a:t>Using C Source Code to generate “ground truth”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CF60DC38-B723-CA86-BFC1-717088CC7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7745" y="1148010"/>
            <a:ext cx="6836909" cy="341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59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9132-CD38-A797-8AD3-5D2B1AF6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Truth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FBE13-93C1-E6BA-3D60-493BA602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2024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649FB-EDBD-8A3B-D931-F61EE38F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Creating Rich Labels For Binary Functions Using Source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D1C738-184B-072C-CAE8-70B61CDA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8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hart Placeholder 5">
                <a:extLst>
                  <a:ext uri="{FF2B5EF4-FFF2-40B4-BE49-F238E27FC236}">
                    <a16:creationId xmlns:a16="http://schemas.microsoft.com/office/drawing/2014/main" id="{0832AB09-EF8A-4D8D-8D58-DB7C64F42B32}"/>
                  </a:ext>
                </a:extLst>
              </p:cNvPr>
              <p:cNvSpPr>
                <a:spLocks noGrp="1"/>
              </p:cNvSpPr>
              <p:nvPr>
                <p:ph type="chart" sz="quarter" idx="13"/>
              </p:nvPr>
            </p:nvSpPr>
            <p:spPr>
              <a:xfrm>
                <a:off x="838200" y="4488872"/>
                <a:ext cx="10515600" cy="1609107"/>
              </a:xfrm>
            </p:spPr>
            <p:txBody>
              <a:bodyPr/>
              <a:lstStyle/>
              <a:p>
                <a:r>
                  <a:rPr lang="en-US" dirty="0"/>
                  <a:t>Semantic similar functions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</m:oMath>
                </a14:m>
                <a:r>
                  <a:rPr lang="en-US" dirty="0"/>
                  <a:t> Vectors close to each other</a:t>
                </a:r>
              </a:p>
              <a:p>
                <a:r>
                  <a:rPr lang="en-US" dirty="0"/>
                  <a:t>Semantic similar functions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</m:oMath>
                </a14:m>
                <a:r>
                  <a:rPr lang="en-US" dirty="0"/>
                  <a:t> Vectors far away from each other</a:t>
                </a:r>
              </a:p>
              <a:p>
                <a:pPr marL="0" indent="0">
                  <a:buNone/>
                </a:pPr>
                <a:r>
                  <a:rPr lang="de-DE" sz="2800" b="0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</m:oMath>
                </a14:m>
                <a:r>
                  <a:rPr lang="en-US" dirty="0"/>
                  <a:t> Similar functions are grouped together</a:t>
                </a:r>
              </a:p>
            </p:txBody>
          </p:sp>
        </mc:Choice>
        <mc:Fallback xmlns="">
          <p:sp>
            <p:nvSpPr>
              <p:cNvPr id="6" name="Chart Placeholder 5">
                <a:extLst>
                  <a:ext uri="{FF2B5EF4-FFF2-40B4-BE49-F238E27FC236}">
                    <a16:creationId xmlns:a16="http://schemas.microsoft.com/office/drawing/2014/main" id="{0832AB09-EF8A-4D8D-8D58-DB7C64F42B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hart" sz="quarter" idx="13"/>
              </p:nvPr>
            </p:nvSpPr>
            <p:spPr>
              <a:xfrm>
                <a:off x="838200" y="4488872"/>
                <a:ext cx="10515600" cy="1609107"/>
              </a:xfrm>
              <a:blipFill>
                <a:blip r:embed="rId2"/>
                <a:stretch>
                  <a:fillRect l="-1043" t="-6439" b="-3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graph with a blue dot and black text">
            <a:extLst>
              <a:ext uri="{FF2B5EF4-FFF2-40B4-BE49-F238E27FC236}">
                <a16:creationId xmlns:a16="http://schemas.microsoft.com/office/drawing/2014/main" id="{B1F34892-71E7-2040-19FA-5BCCE5BD9B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1" t="8314" r="3719" b="5440"/>
          <a:stretch/>
        </p:blipFill>
        <p:spPr>
          <a:xfrm>
            <a:off x="326873" y="1601769"/>
            <a:ext cx="5415752" cy="2628732"/>
          </a:xfrm>
          <a:prstGeom prst="rect">
            <a:avLst/>
          </a:prstGeom>
        </p:spPr>
      </p:pic>
      <p:pic>
        <p:nvPicPr>
          <p:cNvPr id="12" name="Picture 11" descr="A graph paper with a grid">
            <a:extLst>
              <a:ext uri="{FF2B5EF4-FFF2-40B4-BE49-F238E27FC236}">
                <a16:creationId xmlns:a16="http://schemas.microsoft.com/office/drawing/2014/main" id="{6310B248-DC6F-6D4B-D1CA-78FBE7AC1F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81" t="9173" r="3750" b="5654"/>
          <a:stretch/>
        </p:blipFill>
        <p:spPr>
          <a:xfrm>
            <a:off x="6180218" y="1601770"/>
            <a:ext cx="5425420" cy="259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00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7C72F-ADEA-BCCA-ED16-5D85ACBC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Sentence Transformer</a:t>
            </a:r>
            <a:r>
              <a:rPr lang="en-US" baseline="30000" dirty="0"/>
              <a:t>[1]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26D7A-77D0-DDB4-EDF5-64A6D341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en-US"/>
              <a:t>2024</a:t>
            </a:r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3E131D-E4BE-E25F-2D06-DFDAC9A0A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/>
              <a:t>Creating Rich Labels For Binary Functions Using Source Information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311B0-B311-B3A7-17E4-3D2AD84BC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A49DFD55-3C28-40EF-9E31-A92D2E4017FF}" type="slidenum">
              <a:rPr lang="de-DE" smtClean="0"/>
              <a:pPr rtl="0"/>
              <a:t>9</a:t>
            </a:fld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hart Placeholder 5">
                <a:extLst>
                  <a:ext uri="{FF2B5EF4-FFF2-40B4-BE49-F238E27FC236}">
                    <a16:creationId xmlns:a16="http://schemas.microsoft.com/office/drawing/2014/main" id="{A7CD01C6-5BCB-11C3-FC3B-CA24CFD6EE59}"/>
                  </a:ext>
                </a:extLst>
              </p:cNvPr>
              <p:cNvSpPr>
                <a:spLocks noGrp="1"/>
              </p:cNvSpPr>
              <p:nvPr>
                <p:ph type="chart" sz="quarter" idx="13"/>
              </p:nvPr>
            </p:nvSpPr>
            <p:spPr>
              <a:xfrm>
                <a:off x="838200" y="4126674"/>
                <a:ext cx="10515600" cy="1729845"/>
              </a:xfrm>
            </p:spPr>
            <p:txBody>
              <a:bodyPr/>
              <a:lstStyle/>
              <a:p>
                <a:r>
                  <a:rPr lang="en-US" dirty="0"/>
                  <a:t>Encoding Sentences semantically to Vectors</a:t>
                </a:r>
              </a:p>
              <a:p>
                <a:r>
                  <a:rPr lang="en-US" dirty="0"/>
                  <a:t>Groups sentences with similar semantic</a:t>
                </a:r>
              </a:p>
              <a:p>
                <a:pPr marL="0" indent="0">
                  <a:buNone/>
                </a:pPr>
                <a:r>
                  <a:rPr lang="de-DE" sz="2800" b="0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de-DE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⇝</m:t>
                    </m:r>
                  </m:oMath>
                </a14:m>
                <a:r>
                  <a:rPr lang="en-US" dirty="0"/>
                  <a:t> Exactly what we want for our ground truth</a:t>
                </a:r>
              </a:p>
            </p:txBody>
          </p:sp>
        </mc:Choice>
        <mc:Fallback xmlns="">
          <p:sp>
            <p:nvSpPr>
              <p:cNvPr id="6" name="Chart Placeholder 5">
                <a:extLst>
                  <a:ext uri="{FF2B5EF4-FFF2-40B4-BE49-F238E27FC236}">
                    <a16:creationId xmlns:a16="http://schemas.microsoft.com/office/drawing/2014/main" id="{A7CD01C6-5BCB-11C3-FC3B-CA24CFD6EE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hart" sz="quarter" idx="13"/>
              </p:nvPr>
            </p:nvSpPr>
            <p:spPr>
              <a:xfrm>
                <a:off x="838200" y="4126674"/>
                <a:ext cx="10515600" cy="1729845"/>
              </a:xfrm>
              <a:blipFill>
                <a:blip r:embed="rId2"/>
                <a:stretch>
                  <a:fillRect l="-1043" t="-6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64CABFDB-0B77-75FB-F22D-1ABCFDA49E12}"/>
              </a:ext>
            </a:extLst>
          </p:cNvPr>
          <p:cNvSpPr txBox="1">
            <a:spLocks/>
          </p:cNvSpPr>
          <p:nvPr/>
        </p:nvSpPr>
        <p:spPr>
          <a:xfrm>
            <a:off x="838200" y="5919849"/>
            <a:ext cx="10778972" cy="436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de-DE"/>
            </a:defPPr>
            <a:lvl1pPr marL="0" algn="ctr" defTabSz="914400" rtl="0" eaLnBrk="1" latinLnBrk="0" hangingPunct="1">
              <a:defRPr lang="de-DE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dirty="0"/>
              <a:t>[1]: Sentence Transformer: https://www.sbert.net/</a:t>
            </a:r>
          </a:p>
        </p:txBody>
      </p:sp>
      <p:pic>
        <p:nvPicPr>
          <p:cNvPr id="9" name="Picture 8" descr="A black square with white text&#10;&#10;Description automatically generated">
            <a:extLst>
              <a:ext uri="{FF2B5EF4-FFF2-40B4-BE49-F238E27FC236}">
                <a16:creationId xmlns:a16="http://schemas.microsoft.com/office/drawing/2014/main" id="{3AF5E921-5C99-EF49-01CB-F93567446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444" y="1690688"/>
            <a:ext cx="8881382" cy="184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65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99604_TF67328976_Win32" id="{B8BF5129-3F6A-40C0-9A2A-2CBE377DF329}" vid="{8CCDA562-908D-45D8-887C-3287BEEAC95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9C43685-694E-4579-B109-3C418D49DA65}">
  <ds:schemaRefs>
    <ds:schemaRef ds:uri="http://schemas.microsoft.com/sharepoint/v3"/>
    <ds:schemaRef ds:uri="http://purl.org/dc/elements/1.1/"/>
    <ds:schemaRef ds:uri="http://purl.org/dc/dcmitype/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  <ds:schemaRef ds:uri="16c05727-aa75-4e4a-9b5f-8a80a1165891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{6B535AFF-098C-4A35-9C30-1EA625E75A91}tf67328976_win32</Template>
  <TotalTime>0</TotalTime>
  <Words>797</Words>
  <Application>Microsoft Office PowerPoint</Application>
  <PresentationFormat>Widescreen</PresentationFormat>
  <Paragraphs>134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Cambria Math</vt:lpstr>
      <vt:lpstr>Consolas</vt:lpstr>
      <vt:lpstr>Tenorite</vt:lpstr>
      <vt:lpstr>Wingdings</vt:lpstr>
      <vt:lpstr>Office-Design</vt:lpstr>
      <vt:lpstr>Creating Rich Labels For Binary Functions Using Source Information</vt:lpstr>
      <vt:lpstr>Assembly Code Embedding</vt:lpstr>
      <vt:lpstr>Generating Assembly Embeddings</vt:lpstr>
      <vt:lpstr>Overview of Different Approaches</vt:lpstr>
      <vt:lpstr>PalmTree &amp; JTrans</vt:lpstr>
      <vt:lpstr>SAFE: Self-Attentive Function Embeddings</vt:lpstr>
      <vt:lpstr>Our Approach</vt:lpstr>
      <vt:lpstr>Ground Truth</vt:lpstr>
      <vt:lpstr>Sentence Transformer[1]</vt:lpstr>
      <vt:lpstr>My part</vt:lpstr>
      <vt:lpstr>C Source Code Names </vt:lpstr>
      <vt:lpstr>Limitation</vt:lpstr>
      <vt:lpstr>C Source Code Comments </vt:lpstr>
      <vt:lpstr>Limitation</vt:lpstr>
      <vt:lpstr>LLAMA</vt:lpstr>
      <vt:lpstr>Llama generated Code Summaries </vt:lpstr>
      <vt:lpstr>Evaluation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Vortrag</dc:title>
  <dc:creator>Ruben Triwari</dc:creator>
  <cp:lastModifiedBy>Ruben Triwari</cp:lastModifiedBy>
  <cp:revision>11</cp:revision>
  <dcterms:created xsi:type="dcterms:W3CDTF">2024-03-10T12:26:02Z</dcterms:created>
  <dcterms:modified xsi:type="dcterms:W3CDTF">2024-03-22T16:55:12Z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