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59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0704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9B11A7A5-20C6-4E69-AACA-E47DADC9EFAA}" type="datetime1">
              <a:rPr lang="de-DE" smtClean="0"/>
              <a:t>14.03.2024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8EEFA9E-C190-4F5C-8394-BD5F1CD55C0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BB817352-7D89-4901-9FDB-508A88E9CEFE}" type="datetime1">
              <a:rPr lang="de-DE" smtClean="0"/>
              <a:pPr/>
              <a:t>14.03.2024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2289C57-55D7-40A4-A101-E74FAC7A09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72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de-DE" sz="3600" spc="150" baseline="0"/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de-DE" sz="16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Klicken Sie auf das Symbol, um die SmartArt-Grafik hinzuzufügen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de-DE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de-DE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de-DE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 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de-DE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lvl="1"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32" name="Bildplatzhalt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33" name="Bildplatzhalt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VERANSTALTUNGSTITEL DURCH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Pitch Vortrag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Ruben Triwari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0302643-3A77-CB90-136F-EE3DA2A5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Code Embedding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F152A-58CE-F757-BDF2-D63A764A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C6A03-4490-007D-56EF-4A42C2E6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Pitch Vortrag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E7D02-FE3E-88F4-2153-A574BC9B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2</a:t>
            </a:fld>
            <a:endParaRPr lang="de-DE" dirty="0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07AD2623-C7F8-420C-2DB1-85E3F91D03C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90020" y="3636032"/>
            <a:ext cx="10515600" cy="1798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Nearest</a:t>
            </a:r>
            <a:r>
              <a:rPr lang="de-DE" dirty="0"/>
              <a:t> </a:t>
            </a:r>
            <a:r>
              <a:rPr lang="en-US" dirty="0"/>
              <a:t>Neighbor</a:t>
            </a:r>
            <a:r>
              <a:rPr lang="de-DE" dirty="0"/>
              <a:t> Search</a:t>
            </a:r>
          </a:p>
          <a:p>
            <a:r>
              <a:rPr lang="de-DE" dirty="0"/>
              <a:t>Classification </a:t>
            </a:r>
            <a:r>
              <a:rPr lang="en-US" dirty="0"/>
              <a:t>with</a:t>
            </a:r>
            <a:r>
              <a:rPr lang="de-DE" dirty="0"/>
              <a:t> Labels (e.g. Networking, time, …)</a:t>
            </a:r>
          </a:p>
          <a:p>
            <a:r>
              <a:rPr lang="de-DE" dirty="0"/>
              <a:t>XFL: </a:t>
            </a:r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Labeling</a:t>
            </a:r>
            <a:endParaRPr lang="de-DE" dirty="0"/>
          </a:p>
          <a:p>
            <a:r>
              <a:rPr lang="de-DE" dirty="0"/>
              <a:t>Binary Code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(BCSD)</a:t>
            </a: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58BC2A2-BEEF-16AD-CA2A-4AB17E04A1BD}"/>
                  </a:ext>
                </a:extLst>
              </p:cNvPr>
              <p:cNvSpPr txBox="1"/>
              <p:nvPr/>
            </p:nvSpPr>
            <p:spPr>
              <a:xfrm>
                <a:off x="1534903" y="5434915"/>
                <a:ext cx="5007393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Assist Reverse Engineering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dirty="0" err="1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58BC2A2-BEEF-16AD-CA2A-4AB17E04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03" y="5434915"/>
                <a:ext cx="5007393" cy="800219"/>
              </a:xfrm>
              <a:prstGeom prst="rect">
                <a:avLst/>
              </a:prstGeom>
              <a:blipFill>
                <a:blip r:embed="rId2"/>
                <a:stretch>
                  <a:fillRect t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A081869A-E543-5F23-FC4C-9A02819C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63" y="1589342"/>
            <a:ext cx="8499584" cy="2273031"/>
          </a:xfrm>
          <a:prstGeom prst="rect">
            <a:avLst/>
          </a:prstGeom>
        </p:spPr>
      </p:pic>
      <p:sp>
        <p:nvSpPr>
          <p:cNvPr id="27" name="Rectangle 1">
            <a:extLst>
              <a:ext uri="{FF2B5EF4-FFF2-40B4-BE49-F238E27FC236}">
                <a16:creationId xmlns:a16="http://schemas.microsoft.com/office/drawing/2014/main" id="{E89D6276-D3B6-A6B9-894A-5766A767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1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E302-D270-F99F-33F9-1B3158C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97BAB2-4DDC-D567-5BD3-690E9137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F43220-9C98-4A72-8EF0-CD99CE5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8FEC8B-6325-8216-FA01-25740F30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3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agrammplatzhalter 5">
                <a:extLst>
                  <a:ext uri="{FF2B5EF4-FFF2-40B4-BE49-F238E27FC236}">
                    <a16:creationId xmlns:a16="http://schemas.microsoft.com/office/drawing/2014/main" id="{6EC3501D-85DF-DA42-FBC3-5C02133DF55D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356259" y="2201408"/>
                <a:ext cx="11334997" cy="2804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Problem: </a:t>
                </a: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“</a:t>
                </a:r>
                <a:r>
                  <a:rPr lang="de-DE" dirty="0" err="1"/>
                  <a:t>good</a:t>
                </a:r>
                <a:r>
                  <a:rPr lang="de-DE" dirty="0"/>
                  <a:t>“ Assembly Embedding?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de-DE" dirty="0"/>
                  <a:t>SAFE: Same source code </a:t>
                </a:r>
                <a:r>
                  <a:rPr lang="de-DE" dirty="0" err="1"/>
                  <a:t>embeddings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close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endParaRPr lang="en-US" dirty="0"/>
              </a:p>
              <a:p>
                <a:pPr marL="0" indent="0">
                  <a:buNone/>
                </a:pPr>
                <a:r>
                  <a:rPr lang="de-DE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	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 err="1"/>
                  <a:t>PalmTree</a:t>
                </a:r>
                <a:r>
                  <a:rPr lang="en-US" dirty="0"/>
                  <a:t> &amp; </a:t>
                </a:r>
                <a:r>
                  <a:rPr lang="en-US" dirty="0" err="1"/>
                  <a:t>JTrans</a:t>
                </a:r>
                <a:r>
                  <a:rPr lang="en-US" dirty="0"/>
                  <a:t>: NLP Model Bert to learn assembly embeddings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6" name="Diagrammplatzhalter 5">
                <a:extLst>
                  <a:ext uri="{FF2B5EF4-FFF2-40B4-BE49-F238E27FC236}">
                    <a16:creationId xmlns:a16="http://schemas.microsoft.com/office/drawing/2014/main" id="{6EC3501D-85DF-DA42-FBC3-5C02133DF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356259" y="2201408"/>
                <a:ext cx="11334997" cy="2804041"/>
              </a:xfrm>
              <a:blipFill>
                <a:blip r:embed="rId2"/>
                <a:stretch>
                  <a:fillRect l="-1075" t="-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76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C15E-5CA1-C252-B8B1-CEE816EF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SAFE: Self-Attentive Function Embeddings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FE0A-1745-F392-1505-1B9FDF6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DB990-8564-858A-CCDC-C856C00A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1D300-393D-F2F4-DDF8-3CEF41F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8002F5B-BD51-ADBA-6886-6CAAA4F9D793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370119"/>
                <a:ext cx="10515600" cy="14864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same source code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/>
                  <a:t>minimize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different source code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maximize distance</a:t>
                </a:r>
              </a:p>
            </p:txBody>
          </p:sp>
        </mc:Choice>
        <mc:Fallback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8002F5B-BD51-ADBA-6886-6CAAA4F9D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370119"/>
                <a:ext cx="10515600" cy="1486401"/>
              </a:xfrm>
              <a:blipFill>
                <a:blip r:embed="rId2"/>
                <a:stretch>
                  <a:fillRect t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6504B5ED-1702-3D60-2F62-47E2B35E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08" y="1568245"/>
            <a:ext cx="8778448" cy="28547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E43D6D-75BC-C3FC-98CD-6D20CEDEF1F7}"/>
                  </a:ext>
                </a:extLst>
              </p:cNvPr>
              <p:cNvSpPr txBox="1"/>
              <p:nvPr/>
            </p:nvSpPr>
            <p:spPr>
              <a:xfrm>
                <a:off x="1088076" y="5402243"/>
                <a:ext cx="103300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sz="2800" dirty="0"/>
                  <a:t> Similar functions are potentially far away from each other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E43D6D-75BC-C3FC-98CD-6D20CEDE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76" y="5402243"/>
                <a:ext cx="1033004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7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931-457B-D97C-B05D-7946790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PalmTree</a:t>
            </a:r>
            <a:r>
              <a:rPr lang="en-US" dirty="0"/>
              <a:t> &amp; </a:t>
            </a:r>
            <a:r>
              <a:rPr lang="en-US" dirty="0" err="1"/>
              <a:t>JTrans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45B59-7B34-3578-02E8-B839D6AB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214C0-C01E-1C2E-069B-50598C77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ED32D-4828-4F31-32EB-13F232BF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5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D005A7F-6B88-8C66-C2CF-EF72B8DBC355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199" y="4881551"/>
                <a:ext cx="10515600" cy="3651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/>
                  <a:t>Good semantic understanding of one 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/>
                  <a:t>Bad  understanding of how similar a function is to another</a:t>
                </a:r>
              </a:p>
            </p:txBody>
          </p:sp>
        </mc:Choice>
        <mc:Fallback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D005A7F-6B88-8C66-C2CF-EF72B8DBC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199" y="4881551"/>
                <a:ext cx="10515600" cy="365125"/>
              </a:xfrm>
              <a:blipFill>
                <a:blip r:embed="rId2"/>
                <a:stretch>
                  <a:fillRect t="-30000" b="-2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een and red rectangles with white text&#10;&#10;Description automatically generated">
            <a:extLst>
              <a:ext uri="{FF2B5EF4-FFF2-40B4-BE49-F238E27FC236}">
                <a16:creationId xmlns:a16="http://schemas.microsoft.com/office/drawing/2014/main" id="{7BA24B71-E4D0-F1B5-78F6-DF3F3BC0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03" y="1398114"/>
            <a:ext cx="7027594" cy="1584810"/>
          </a:xfrm>
          <a:prstGeom prst="rect">
            <a:avLst/>
          </a:prstGeom>
        </p:spPr>
      </p:pic>
      <p:pic>
        <p:nvPicPr>
          <p:cNvPr id="16" name="Picture 15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C42EB037-B3AE-DCA5-3F96-5CBA0BF2F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67" y="3313780"/>
            <a:ext cx="6288665" cy="14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74CE-9BA9-6E70-3571-35CC9FC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57479-1B2C-C526-BF39-4FB584BE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1ABAC-0E8B-058A-144A-CCF3A6EF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905AF-EB0A-4903-896E-EDF54B9E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4EAE14C-D5D7-69F4-2CA7-8717D57375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4643252"/>
            <a:ext cx="10515600" cy="1213268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Using C Source Code to generate “ground truth”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F60DC38-B723-CA86-BFC1-717088CC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45" y="1148010"/>
            <a:ext cx="6836909" cy="34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10710-0358-F0DD-5FA4-C8E1B0EC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Intuitive Ansätze für Trainings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8C9263-AC09-0BF3-666E-0E9859B0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4F214-0B25-8AD7-5270-43321145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Pitch Vortrag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ECC29-6DA9-6596-9D99-E5D356C4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2738D12E-0376-AF91-901A-71B08E9FE84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02277"/>
            <a:ext cx="10515600" cy="1518000"/>
          </a:xfrm>
        </p:spPr>
        <p:txBody>
          <a:bodyPr/>
          <a:lstStyle/>
          <a:p>
            <a:r>
              <a:rPr lang="de-DE" dirty="0"/>
              <a:t>Byte Darstellung des Assemblercodes</a:t>
            </a:r>
          </a:p>
          <a:p>
            <a:r>
              <a:rPr lang="de-DE" dirty="0"/>
              <a:t>Kontrollflussgraphen des Assemblercodes (Node == Basic Block) </a:t>
            </a:r>
          </a:p>
          <a:p>
            <a:r>
              <a:rPr lang="de-DE" dirty="0"/>
              <a:t>Darstellung als Reihen von Instruktionen des Assemblercodes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4EA6077-5FB7-968D-8F52-F97D958A6BBB}"/>
                  </a:ext>
                </a:extLst>
              </p:cNvPr>
              <p:cNvSpPr txBox="1"/>
              <p:nvPr/>
            </p:nvSpPr>
            <p:spPr>
              <a:xfrm>
                <a:off x="985545" y="4215094"/>
                <a:ext cx="10808521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400" dirty="0"/>
                  <a:t> Semantik des Codes nur kaum oder gar nicht in den Trainingsdaten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/>
                  <a:t>Beim </a:t>
                </a:r>
                <a:r>
                  <a:rPr lang="de-DE" sz="2400" dirty="0">
                    <a:effectLst/>
                  </a:rPr>
                  <a:t>kompilieren zum Assemblercode gehen sehr viele Informationen Verloren</a:t>
                </a:r>
              </a:p>
              <a:p>
                <a:pPr>
                  <a:spcAft>
                    <a:spcPts val="0"/>
                  </a:spcAft>
                </a:pPr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4EA6077-5FB7-968D-8F52-F97D958A6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45" y="4215094"/>
                <a:ext cx="10808521" cy="1107996"/>
              </a:xfrm>
              <a:prstGeom prst="rect">
                <a:avLst/>
              </a:prstGeom>
              <a:blipFill>
                <a:blip r:embed="rId2"/>
                <a:stretch>
                  <a:fillRect t="-4396" r="-3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CE257-127B-9FA3-765A-C5D90A17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/>
              <a:t>Trainings Daten mit Source Code Information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599950-CB4E-B832-C0EF-C33D0AEC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09410-A383-CE2D-739F-52C42446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ECCBB5-DDE9-49DA-E556-0828DE93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49DFD55-3C28-40EF-9E31-A92D2E4017FF}" type="slidenum">
              <a:rPr lang="de-DE" smtClean="0"/>
              <a:pPr rtl="0"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24" name="Chart Placeholder 5">
            <a:extLst>
              <a:ext uri="{FF2B5EF4-FFF2-40B4-BE49-F238E27FC236}">
                <a16:creationId xmlns:a16="http://schemas.microsoft.com/office/drawing/2014/main" id="{53C3A909-782F-4152-578C-CADB2F22237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19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4_TF67328976_Win32" id="{B8BF5129-3F6A-40C0-9A2A-2CBE377DF329}" vid="{8CCDA562-908D-45D8-887C-3287BEEAC9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16c05727-aa75-4e4a-9b5f-8a80a1165891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30e9df3-be65-4c73-a93b-d1236ebd677e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{6B535AFF-098C-4A35-9C30-1EA625E75A91}tf67328976_win32</Template>
  <TotalTime>0</TotalTime>
  <Words>227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Tenorite</vt:lpstr>
      <vt:lpstr>Wingdings</vt:lpstr>
      <vt:lpstr>Office-Design</vt:lpstr>
      <vt:lpstr>Pitch Vortrag</vt:lpstr>
      <vt:lpstr>Assembly Code Embedding</vt:lpstr>
      <vt:lpstr>Overview of Diffrent Approaches</vt:lpstr>
      <vt:lpstr>SAFE: Self-Attentive Function Embeddings</vt:lpstr>
      <vt:lpstr>PalmTree &amp; JTrans</vt:lpstr>
      <vt:lpstr>Our Approach</vt:lpstr>
      <vt:lpstr>Intuitive Ansätze für Trainings Daten</vt:lpstr>
      <vt:lpstr>Trainings Daten mit Source Code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Vortrag</dc:title>
  <dc:creator>Ruben Triwari</dc:creator>
  <cp:lastModifiedBy>Ruben Triwari</cp:lastModifiedBy>
  <cp:revision>5</cp:revision>
  <dcterms:created xsi:type="dcterms:W3CDTF">2024-03-10T12:26:02Z</dcterms:created>
  <dcterms:modified xsi:type="dcterms:W3CDTF">2024-03-14T16:26:08Z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