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61" r:id="rId3"/>
    <p:sldId id="257" r:id="rId4"/>
    <p:sldId id="259" r:id="rId5"/>
    <p:sldId id="260" r:id="rId6"/>
    <p:sldId id="262" r:id="rId7"/>
    <p:sldId id="269" r:id="rId8"/>
    <p:sldId id="270" r:id="rId9"/>
    <p:sldId id="271" r:id="rId10"/>
    <p:sldId id="279" r:id="rId11"/>
    <p:sldId id="274" r:id="rId12"/>
  </p:sldIdLst>
  <p:sldSz cx="9144000" cy="5143500" type="screen16x9"/>
  <p:notesSz cx="6858000" cy="9144000"/>
  <p:embeddedFontLst>
    <p:embeddedFont>
      <p:font typeface="Lato Light" panose="020B0604020202020204" charset="0"/>
      <p:regular r:id="rId14"/>
      <p:bold r:id="rId15"/>
      <p:italic r:id="rId16"/>
      <p:boldItalic r:id="rId17"/>
    </p:embeddedFont>
    <p:embeddedFont>
      <p:font typeface="Lato Hairline" panose="020B0604020202020204" charset="0"/>
      <p:regular r:id="rId18"/>
      <p:bold r:id="rId19"/>
      <p:italic r:id="rId20"/>
      <p:boldItalic r:id="rId21"/>
    </p:embeddedFont>
    <p:embeddedFont>
      <p:font typeface="Sniglet"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EA59FA-5C96-43B2-BFB3-DEC3859AF15C}">
  <a:tblStyle styleId="{6FEA59FA-5C96-43B2-BFB3-DEC3859AF15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31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20" name="Google Shape;20;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Light"/>
                <a:ea typeface="Lato Light"/>
                <a:cs typeface="Lato Light"/>
                <a:sym typeface="Lato Light"/>
              </a:defRPr>
            </a:lvl1pPr>
            <a:lvl2pPr lvl="1" algn="r">
              <a:buNone/>
              <a:defRPr sz="1800">
                <a:solidFill>
                  <a:schemeClr val="lt1"/>
                </a:solidFill>
                <a:latin typeface="Lato Light"/>
                <a:ea typeface="Lato Light"/>
                <a:cs typeface="Lato Light"/>
                <a:sym typeface="Lato Light"/>
              </a:defRPr>
            </a:lvl2pPr>
            <a:lvl3pPr lvl="2" algn="r">
              <a:buNone/>
              <a:defRPr sz="1800">
                <a:solidFill>
                  <a:schemeClr val="lt1"/>
                </a:solidFill>
                <a:latin typeface="Lato Light"/>
                <a:ea typeface="Lato Light"/>
                <a:cs typeface="Lato Light"/>
                <a:sym typeface="Lato Light"/>
              </a:defRPr>
            </a:lvl3pPr>
            <a:lvl4pPr lvl="3" algn="r">
              <a:buNone/>
              <a:defRPr sz="1800">
                <a:solidFill>
                  <a:schemeClr val="lt1"/>
                </a:solidFill>
                <a:latin typeface="Lato Light"/>
                <a:ea typeface="Lato Light"/>
                <a:cs typeface="Lato Light"/>
                <a:sym typeface="Lato Light"/>
              </a:defRPr>
            </a:lvl4pPr>
            <a:lvl5pPr lvl="4" algn="r">
              <a:buNone/>
              <a:defRPr sz="1800">
                <a:solidFill>
                  <a:schemeClr val="lt1"/>
                </a:solidFill>
                <a:latin typeface="Lato Light"/>
                <a:ea typeface="Lato Light"/>
                <a:cs typeface="Lato Light"/>
                <a:sym typeface="Lato Light"/>
              </a:defRPr>
            </a:lvl5pPr>
            <a:lvl6pPr lvl="5" algn="r">
              <a:buNone/>
              <a:defRPr sz="1800">
                <a:solidFill>
                  <a:schemeClr val="lt1"/>
                </a:solidFill>
                <a:latin typeface="Lato Light"/>
                <a:ea typeface="Lato Light"/>
                <a:cs typeface="Lato Light"/>
                <a:sym typeface="Lato Light"/>
              </a:defRPr>
            </a:lvl6pPr>
            <a:lvl7pPr lvl="6" algn="r">
              <a:buNone/>
              <a:defRPr sz="1800">
                <a:solidFill>
                  <a:schemeClr val="lt1"/>
                </a:solidFill>
                <a:latin typeface="Lato Light"/>
                <a:ea typeface="Lato Light"/>
                <a:cs typeface="Lato Light"/>
                <a:sym typeface="Lato Light"/>
              </a:defRPr>
            </a:lvl7pPr>
            <a:lvl8pPr lvl="7" algn="r">
              <a:buNone/>
              <a:defRPr sz="1800">
                <a:solidFill>
                  <a:schemeClr val="lt1"/>
                </a:solidFill>
                <a:latin typeface="Lato Light"/>
                <a:ea typeface="Lato Light"/>
                <a:cs typeface="Lato Light"/>
                <a:sym typeface="Lato Light"/>
              </a:defRPr>
            </a:lvl8pPr>
            <a:lvl9pPr lvl="8" algn="r">
              <a:buNone/>
              <a:defRPr sz="18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nextu.com/blog/ejemplos-de-big-dat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www.ibm.com/blogs/game-changers/ai-analytics-wimbledon-extracts-maximum-value-data/" TargetMode="External"/><Relationship Id="rId5" Type="http://schemas.openxmlformats.org/officeDocument/2006/relationships/hyperlink" Target="https://www.usopen.org/en_US/slamtracker/index.html" TargetMode="External"/><Relationship Id="rId4" Type="http://schemas.openxmlformats.org/officeDocument/2006/relationships/hyperlink" Target="https://www.eluniverso.com/deportes/2014/12/11/nota/4329301/tenis-mas-informatico-slam-track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646275" y="1960075"/>
            <a:ext cx="5250300" cy="1159800"/>
          </a:xfrm>
          <a:prstGeom prst="rect">
            <a:avLst/>
          </a:prstGeom>
        </p:spPr>
        <p:txBody>
          <a:bodyPr spcFirstLastPara="1" wrap="square" lIns="91425" tIns="91425" rIns="91425" bIns="91425" anchor="b" anchorCtr="0">
            <a:noAutofit/>
          </a:bodyPr>
          <a:lstStyle/>
          <a:p>
            <a:pPr lvl="0"/>
            <a:r>
              <a:rPr lang="en-US" sz="5400" b="1" dirty="0" smtClean="0"/>
              <a:t/>
            </a:r>
            <a:br>
              <a:rPr lang="en-US" sz="5400" b="1" dirty="0" smtClean="0"/>
            </a:br>
            <a:r>
              <a:rPr lang="en-US" b="1" dirty="0">
                <a:solidFill>
                  <a:schemeClr val="bg1"/>
                </a:solidFill>
              </a:rPr>
              <a:t>SLAMTRACKER</a:t>
            </a:r>
            <a:endParaRPr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3" name="Google Shape;253;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51" name="Google Shape;251;p36"/>
          <p:cNvSpPr txBox="1">
            <a:spLocks noGrp="1"/>
          </p:cNvSpPr>
          <p:nvPr>
            <p:ph type="subTitle" idx="4294967295"/>
          </p:nvPr>
        </p:nvSpPr>
        <p:spPr>
          <a:xfrm>
            <a:off x="2560350" y="706438"/>
            <a:ext cx="4572000" cy="78581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b="1" i="1" dirty="0" smtClean="0">
                <a:solidFill>
                  <a:srgbClr val="FFFFFF"/>
                </a:solidFill>
              </a:rPr>
              <a:t>Display</a:t>
            </a:r>
          </a:p>
          <a:p>
            <a:pPr marL="0" lvl="0" indent="0" algn="ctr" rtl="0">
              <a:spcBef>
                <a:spcPts val="600"/>
              </a:spcBef>
              <a:spcAft>
                <a:spcPts val="0"/>
              </a:spcAft>
              <a:buNone/>
            </a:pPr>
            <a:endParaRPr lang="en" sz="2400" b="1" i="1" dirty="0" smtClean="0">
              <a:solidFill>
                <a:srgbClr val="FFFFFF"/>
              </a:solidFill>
            </a:endParaRPr>
          </a:p>
          <a:p>
            <a:pPr marL="0" lvl="0" indent="0" algn="just">
              <a:buNone/>
            </a:pPr>
            <a:r>
              <a:rPr lang="en-US" sz="1600" dirty="0">
                <a:solidFill>
                  <a:srgbClr val="FFFFFF"/>
                </a:solidFill>
              </a:rPr>
              <a:t>You have a graphic interface so detailed that if you missed the game, it allows you to read the game and know what happened at any moment as if you had seen it live.</a:t>
            </a:r>
          </a:p>
          <a:p>
            <a:pPr marL="0" lvl="0" indent="0" algn="just">
              <a:buNone/>
            </a:pPr>
            <a:r>
              <a:rPr lang="en-US" sz="1600" dirty="0">
                <a:solidFill>
                  <a:srgbClr val="FFFFFF"/>
                </a:solidFill>
              </a:rPr>
              <a:t>Also, as this same interface can be followed in real time, you can analyze the moments that the player is going through, when he is more and less successful in each of the different strokes.</a:t>
            </a:r>
          </a:p>
          <a:p>
            <a:pPr marL="0" lvl="0" indent="0" algn="ctr" rtl="0">
              <a:spcBef>
                <a:spcPts val="600"/>
              </a:spcBef>
              <a:spcAft>
                <a:spcPts val="0"/>
              </a:spcAft>
              <a:buNone/>
            </a:pPr>
            <a:endParaRPr lang="en" sz="1600" dirty="0" smtClean="0">
              <a:solidFill>
                <a:srgbClr val="FFFFFF"/>
              </a:solidFill>
            </a:endParaRPr>
          </a:p>
          <a:p>
            <a:pPr marL="0" lvl="0" indent="0" algn="ctr" rtl="0">
              <a:spcBef>
                <a:spcPts val="600"/>
              </a:spcBef>
              <a:spcAft>
                <a:spcPts val="0"/>
              </a:spcAft>
              <a:buNone/>
            </a:pPr>
            <a:endParaRPr sz="1600"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13" name="Google Shape;213;p31" title="Chart"/>
          <p:cNvPicPr preferRelativeResize="0"/>
          <p:nvPr/>
        </p:nvPicPr>
        <p:blipFill>
          <a:blip r:embed="rId3">
            <a:alphaModFix/>
          </a:blip>
          <a:stretch>
            <a:fillRect/>
          </a:stretch>
        </p:blipFill>
        <p:spPr>
          <a:xfrm>
            <a:off x="152400" y="127000"/>
            <a:ext cx="2959100" cy="2667000"/>
          </a:xfrm>
          <a:prstGeom prst="rect">
            <a:avLst/>
          </a:prstGeom>
          <a:noFill/>
          <a:ln>
            <a:noFill/>
          </a:ln>
        </p:spPr>
      </p:pic>
      <p:sp>
        <p:nvSpPr>
          <p:cNvPr id="2" name="Text Placeholder 1"/>
          <p:cNvSpPr>
            <a:spLocks noGrp="1"/>
          </p:cNvSpPr>
          <p:nvPr>
            <p:ph type="body" idx="1"/>
          </p:nvPr>
        </p:nvSpPr>
        <p:spPr>
          <a:xfrm>
            <a:off x="-241300" y="2178049"/>
            <a:ext cx="6623050" cy="2495601"/>
          </a:xfrm>
        </p:spPr>
        <p:txBody>
          <a:bodyPr/>
          <a:lstStyle/>
          <a:p>
            <a:endParaRPr lang="en-US" dirty="0" smtClean="0">
              <a:solidFill>
                <a:schemeClr val="tx1"/>
              </a:solidFill>
            </a:endParaRPr>
          </a:p>
          <a:p>
            <a:r>
              <a:rPr lang="en-US" dirty="0" smtClean="0">
                <a:solidFill>
                  <a:schemeClr val="tx1"/>
                </a:solidFill>
              </a:rPr>
              <a:t>	</a:t>
            </a:r>
            <a:r>
              <a:rPr lang="en-US" sz="2400" b="1" i="1" dirty="0" smtClean="0">
                <a:solidFill>
                  <a:schemeClr val="tx1"/>
                </a:solidFill>
              </a:rPr>
              <a:t>Value</a:t>
            </a:r>
          </a:p>
          <a:p>
            <a:r>
              <a:rPr lang="en-GB" dirty="0">
                <a:solidFill>
                  <a:schemeClr val="tx1"/>
                </a:solidFill>
              </a:rPr>
              <a:t>	</a:t>
            </a:r>
            <a:endParaRPr lang="en-US" dirty="0" smtClean="0">
              <a:solidFill>
                <a:schemeClr val="tx1"/>
              </a:solidFill>
            </a:endParaRPr>
          </a:p>
          <a:p>
            <a:pPr algn="just"/>
            <a:r>
              <a:rPr lang="en-US" dirty="0">
                <a:solidFill>
                  <a:schemeClr val="tx1"/>
                </a:solidFill>
              </a:rPr>
              <a:t>	</a:t>
            </a:r>
            <a:r>
              <a:rPr lang="en-US" dirty="0" smtClean="0">
                <a:solidFill>
                  <a:schemeClr val="tx1"/>
                </a:solidFill>
              </a:rPr>
              <a:t>Data </a:t>
            </a:r>
            <a:r>
              <a:rPr lang="en-US" dirty="0">
                <a:solidFill>
                  <a:schemeClr val="tx1"/>
                </a:solidFill>
              </a:rPr>
              <a:t>analysis can be followed by viewers in real time. </a:t>
            </a:r>
          </a:p>
          <a:p>
            <a:pPr algn="just"/>
            <a:r>
              <a:rPr lang="en-US" dirty="0" smtClean="0">
                <a:solidFill>
                  <a:schemeClr val="tx1"/>
                </a:solidFill>
              </a:rPr>
              <a:t>	They </a:t>
            </a:r>
            <a:r>
              <a:rPr lang="en-US" dirty="0">
                <a:solidFill>
                  <a:schemeClr val="tx1"/>
                </a:solidFill>
              </a:rPr>
              <a:t>are also available to tennis players. They have reserved access to more detailed and </a:t>
            </a:r>
            <a:r>
              <a:rPr lang="en-US" dirty="0" smtClean="0">
                <a:solidFill>
                  <a:schemeClr val="tx1"/>
                </a:solidFill>
              </a:rPr>
              <a:t>complex information </a:t>
            </a:r>
            <a:r>
              <a:rPr lang="en-US" dirty="0">
                <a:solidFill>
                  <a:schemeClr val="tx1"/>
                </a:solidFill>
              </a:rPr>
              <a:t>to understand how the game they just played was.</a:t>
            </a:r>
          </a:p>
          <a:p>
            <a:pPr algn="just"/>
            <a:r>
              <a:rPr lang="en-US" dirty="0" smtClean="0">
                <a:solidFill>
                  <a:schemeClr val="tx1"/>
                </a:solidFill>
              </a:rPr>
              <a:t>	Other </a:t>
            </a:r>
            <a:r>
              <a:rPr lang="en-US" dirty="0">
                <a:solidFill>
                  <a:schemeClr val="tx1"/>
                </a:solidFill>
              </a:rPr>
              <a:t>"hidden" data exists only for the organization. This data is not visible even to players.</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00050" y="434975"/>
            <a:ext cx="5511300" cy="5553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rgbClr val="1155CC"/>
                </a:solidFill>
              </a:rPr>
              <a:t>Description</a:t>
            </a:r>
            <a:endParaRPr sz="3200" dirty="0">
              <a:solidFill>
                <a:srgbClr val="1155CC"/>
              </a:solidFill>
            </a:endParaRPr>
          </a:p>
        </p:txBody>
      </p:sp>
      <p:sp>
        <p:nvSpPr>
          <p:cNvPr id="95" name="Google Shape;95;p18"/>
          <p:cNvSpPr txBox="1">
            <a:spLocks noGrp="1"/>
          </p:cNvSpPr>
          <p:nvPr>
            <p:ph type="body" idx="1"/>
          </p:nvPr>
        </p:nvSpPr>
        <p:spPr>
          <a:xfrm>
            <a:off x="400050" y="1107825"/>
            <a:ext cx="5511300" cy="1013075"/>
          </a:xfrm>
          <a:prstGeom prst="rect">
            <a:avLst/>
          </a:prstGeom>
        </p:spPr>
        <p:txBody>
          <a:bodyPr spcFirstLastPara="1" wrap="square" lIns="91425" tIns="91425" rIns="91425" bIns="91425" anchor="t" anchorCtr="0">
            <a:noAutofit/>
          </a:bodyPr>
          <a:lstStyle/>
          <a:p>
            <a:pPr marL="114300" lvl="0" indent="0" algn="just">
              <a:buNone/>
            </a:pPr>
            <a:r>
              <a:rPr lang="en-US" sz="1600" dirty="0">
                <a:solidFill>
                  <a:schemeClr val="tx1"/>
                </a:solidFill>
                <a:latin typeface="Sniglet"/>
                <a:ea typeface="Sniglet"/>
                <a:cs typeface="Sniglet"/>
                <a:sym typeface="Sniglet"/>
              </a:rPr>
              <a:t>IBM SlamTracker is the premier scoring application for </a:t>
            </a:r>
            <a:r>
              <a:rPr lang="en-US" sz="1600" dirty="0" smtClean="0">
                <a:solidFill>
                  <a:schemeClr val="tx1"/>
                </a:solidFill>
                <a:latin typeface="Sniglet"/>
                <a:ea typeface="Sniglet"/>
                <a:cs typeface="Sniglet"/>
                <a:sym typeface="Sniglet"/>
              </a:rPr>
              <a:t>Grand Slams which </a:t>
            </a:r>
            <a:r>
              <a:rPr lang="en-US" sz="1600" dirty="0">
                <a:solidFill>
                  <a:schemeClr val="tx1"/>
                </a:solidFill>
                <a:latin typeface="Sniglet"/>
                <a:ea typeface="Sniglet"/>
                <a:cs typeface="Sniglet"/>
                <a:sym typeface="Sniglet"/>
              </a:rPr>
              <a:t>provides real-time scores, statistics, and point-by-by analysis of the Match.</a:t>
            </a:r>
            <a:endParaRPr lang="en-US" sz="1600" dirty="0">
              <a:solidFill>
                <a:schemeClr val="tx1"/>
              </a:solidFill>
              <a:latin typeface="Sniglet"/>
              <a:ea typeface="Sniglet"/>
              <a:cs typeface="Sniglet"/>
              <a:sym typeface="Sniglet"/>
            </a:endParaRPr>
          </a:p>
        </p:txBody>
      </p:sp>
      <p:sp>
        <p:nvSpPr>
          <p:cNvPr id="96" name="Google Shape;96;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3" name="Straight Connector 2"/>
          <p:cNvCxnSpPr/>
          <p:nvPr/>
        </p:nvCxnSpPr>
        <p:spPr>
          <a:xfrm>
            <a:off x="400050" y="965312"/>
            <a:ext cx="5511300" cy="20760"/>
          </a:xfrm>
          <a:prstGeom prst="line">
            <a:avLst/>
          </a:prstGeom>
          <a:ln w="38100">
            <a:solidFill>
              <a:srgbClr val="0070C0"/>
            </a:solidFill>
          </a:ln>
        </p:spPr>
        <p:style>
          <a:lnRef idx="1">
            <a:schemeClr val="accent3"/>
          </a:lnRef>
          <a:fillRef idx="0">
            <a:schemeClr val="accent3"/>
          </a:fillRef>
          <a:effectRef idx="0">
            <a:schemeClr val="accent3"/>
          </a:effectRef>
          <a:fontRef idx="minor">
            <a:schemeClr val="tx1"/>
          </a:fontRef>
        </p:style>
      </p:cxnSp>
      <p:sp>
        <p:nvSpPr>
          <p:cNvPr id="7" name="Google Shape;94;p18"/>
          <p:cNvSpPr txBox="1">
            <a:spLocks/>
          </p:cNvSpPr>
          <p:nvPr/>
        </p:nvSpPr>
        <p:spPr>
          <a:xfrm>
            <a:off x="400050" y="2609849"/>
            <a:ext cx="5511300" cy="5553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1pPr>
            <a:lvl2pPr marR="0" lvl="1"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2pPr>
            <a:lvl3pPr marR="0" lvl="2"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3pPr>
            <a:lvl4pPr marR="0" lvl="3"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4pPr>
            <a:lvl5pPr marR="0" lvl="4"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5pPr>
            <a:lvl6pPr marR="0" lvl="5"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6pPr>
            <a:lvl7pPr marR="0" lvl="6"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7pPr>
            <a:lvl8pPr marR="0" lvl="7"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8pPr>
            <a:lvl9pPr marR="0" lvl="8" algn="l" rtl="0">
              <a:lnSpc>
                <a:spcPct val="10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9pPr>
          </a:lstStyle>
          <a:p>
            <a:r>
              <a:rPr lang="en-US" sz="3200" dirty="0">
                <a:solidFill>
                  <a:srgbClr val="1155CC"/>
                </a:solidFill>
              </a:rPr>
              <a:t>Links to information sources</a:t>
            </a:r>
          </a:p>
        </p:txBody>
      </p:sp>
      <p:cxnSp>
        <p:nvCxnSpPr>
          <p:cNvPr id="8" name="Straight Connector 7"/>
          <p:cNvCxnSpPr/>
          <p:nvPr/>
        </p:nvCxnSpPr>
        <p:spPr>
          <a:xfrm>
            <a:off x="400050" y="3108073"/>
            <a:ext cx="5511300" cy="0"/>
          </a:xfrm>
          <a:prstGeom prst="line">
            <a:avLst/>
          </a:prstGeom>
          <a:ln w="38100">
            <a:solidFill>
              <a:srgbClr val="0070C0"/>
            </a:solidFill>
          </a:ln>
        </p:spPr>
        <p:style>
          <a:lnRef idx="1">
            <a:schemeClr val="accent3"/>
          </a:lnRef>
          <a:fillRef idx="0">
            <a:schemeClr val="accent3"/>
          </a:fillRef>
          <a:effectRef idx="0">
            <a:schemeClr val="accent3"/>
          </a:effectRef>
          <a:fontRef idx="minor">
            <a:schemeClr val="tx1"/>
          </a:fontRef>
        </p:style>
      </p:cxnSp>
      <p:sp>
        <p:nvSpPr>
          <p:cNvPr id="10" name="Google Shape;95;p18"/>
          <p:cNvSpPr txBox="1">
            <a:spLocks/>
          </p:cNvSpPr>
          <p:nvPr/>
        </p:nvSpPr>
        <p:spPr>
          <a:xfrm>
            <a:off x="400050" y="3165224"/>
            <a:ext cx="5511300" cy="1279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lt2"/>
              </a:buClr>
              <a:buSzPts val="1800"/>
              <a:buFont typeface="Lato Light"/>
              <a:buChar char="×"/>
              <a:defRPr sz="1800" b="0" i="0" u="none" strike="noStrike" cap="none">
                <a:solidFill>
                  <a:schemeClr val="dk2"/>
                </a:solidFill>
                <a:latin typeface="Lato Light"/>
                <a:ea typeface="Lato Light"/>
                <a:cs typeface="Lato Light"/>
                <a:sym typeface="Lato Light"/>
              </a:defRPr>
            </a:lvl1pPr>
            <a:lvl2pPr marL="914400" marR="0" lvl="1" indent="-342900" algn="l" rtl="0">
              <a:lnSpc>
                <a:spcPct val="100000"/>
              </a:lnSpc>
              <a:spcBef>
                <a:spcPts val="0"/>
              </a:spcBef>
              <a:spcAft>
                <a:spcPts val="0"/>
              </a:spcAft>
              <a:buClr>
                <a:schemeClr val="lt2"/>
              </a:buClr>
              <a:buSzPts val="1800"/>
              <a:buFont typeface="Lato Light"/>
              <a:buChar char="×"/>
              <a:defRPr sz="1800" b="0" i="0" u="none" strike="noStrike" cap="none">
                <a:solidFill>
                  <a:schemeClr val="dk2"/>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chemeClr val="lt2"/>
              </a:buClr>
              <a:buSzPts val="1800"/>
              <a:buFont typeface="Lato Light"/>
              <a:buChar char="×"/>
              <a:defRPr sz="1800" b="0" i="0" u="none" strike="noStrike" cap="none">
                <a:solidFill>
                  <a:schemeClr val="dk2"/>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chemeClr val="dk2"/>
              </a:buClr>
              <a:buSzPts val="1800"/>
              <a:buFont typeface="Lato Light"/>
              <a:buChar char="×"/>
              <a:defRPr sz="1800" b="0" i="0" u="none" strike="noStrike" cap="none">
                <a:solidFill>
                  <a:schemeClr val="dk2"/>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chemeClr val="dk2"/>
              </a:buClr>
              <a:buSzPts val="1800"/>
              <a:buFont typeface="Lato Light"/>
              <a:buChar char="○"/>
              <a:defRPr sz="1800" b="0" i="0" u="none" strike="noStrike" cap="none">
                <a:solidFill>
                  <a:schemeClr val="dk2"/>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chemeClr val="dk2"/>
              </a:buClr>
              <a:buSzPts val="1800"/>
              <a:buFont typeface="Lato Light"/>
              <a:buChar char="■"/>
              <a:defRPr sz="1800" b="0" i="0" u="none" strike="noStrike" cap="none">
                <a:solidFill>
                  <a:schemeClr val="dk2"/>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chemeClr val="dk2"/>
              </a:buClr>
              <a:buSzPts val="1800"/>
              <a:buFont typeface="Lato Light"/>
              <a:buChar char="●"/>
              <a:defRPr sz="1800" b="0" i="0" u="none" strike="noStrike" cap="none">
                <a:solidFill>
                  <a:schemeClr val="dk2"/>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chemeClr val="dk2"/>
              </a:buClr>
              <a:buSzPts val="1800"/>
              <a:buFont typeface="Lato Light"/>
              <a:buChar char="○"/>
              <a:defRPr sz="1800" b="0" i="0" u="none" strike="noStrike" cap="none">
                <a:solidFill>
                  <a:schemeClr val="dk2"/>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chemeClr val="dk2"/>
              </a:buClr>
              <a:buSzPts val="1800"/>
              <a:buFont typeface="Lato Light"/>
              <a:buChar char="■"/>
              <a:defRPr sz="1800" b="0" i="0" u="none" strike="noStrike" cap="none">
                <a:solidFill>
                  <a:schemeClr val="dk2"/>
                </a:solidFill>
                <a:latin typeface="Lato Light"/>
                <a:ea typeface="Lato Light"/>
                <a:cs typeface="Lato Light"/>
                <a:sym typeface="Lato Light"/>
              </a:defRPr>
            </a:lvl9pPr>
          </a:lstStyle>
          <a:p>
            <a:pPr>
              <a:buClr>
                <a:schemeClr val="accent2"/>
              </a:buClr>
              <a:buFont typeface="Arial" panose="020B0604020202020204" pitchFamily="34" charset="0"/>
              <a:buChar char="•"/>
            </a:pPr>
            <a:r>
              <a:rPr lang="es-ES" sz="1200" dirty="0">
                <a:solidFill>
                  <a:schemeClr val="tx1"/>
                </a:solidFill>
                <a:hlinkClick r:id="rId3"/>
              </a:rPr>
              <a:t>https://www.nextu.com/blog/ejemplos-de-big-data/</a:t>
            </a:r>
            <a:endParaRPr lang="en-US" sz="1200" dirty="0">
              <a:solidFill>
                <a:schemeClr val="tx1"/>
              </a:solidFill>
            </a:endParaRPr>
          </a:p>
          <a:p>
            <a:pPr>
              <a:buClr>
                <a:schemeClr val="accent2"/>
              </a:buClr>
              <a:buFont typeface="Arial" panose="020B0604020202020204" pitchFamily="34" charset="0"/>
              <a:buChar char="•"/>
            </a:pPr>
            <a:r>
              <a:rPr lang="es-ES" sz="1200" dirty="0">
                <a:solidFill>
                  <a:schemeClr val="tx1"/>
                </a:solidFill>
                <a:hlinkClick r:id="rId4"/>
              </a:rPr>
              <a:t>https://www.eluniverso.com/deportes/2014/12/11/nota/4329301/tenis-mas-informatico-slam-tracker</a:t>
            </a:r>
            <a:endParaRPr lang="en-US" sz="1200" dirty="0">
              <a:solidFill>
                <a:schemeClr val="tx1"/>
              </a:solidFill>
            </a:endParaRPr>
          </a:p>
          <a:p>
            <a:pPr>
              <a:buClr>
                <a:schemeClr val="accent2"/>
              </a:buClr>
              <a:buFont typeface="Arial" panose="020B0604020202020204" pitchFamily="34" charset="0"/>
              <a:buChar char="•"/>
            </a:pPr>
            <a:r>
              <a:rPr lang="es-ES" sz="1200" dirty="0">
                <a:solidFill>
                  <a:schemeClr val="tx1"/>
                </a:solidFill>
                <a:hlinkClick r:id="rId5"/>
              </a:rPr>
              <a:t>https://</a:t>
            </a:r>
            <a:r>
              <a:rPr lang="es-ES" sz="1200" dirty="0" smtClean="0">
                <a:solidFill>
                  <a:schemeClr val="tx1"/>
                </a:solidFill>
                <a:hlinkClick r:id="rId5"/>
              </a:rPr>
              <a:t>www.usopen.org/en_US/slamtracker/index.html</a:t>
            </a:r>
            <a:endParaRPr lang="es-ES" sz="1200" dirty="0" smtClean="0">
              <a:solidFill>
                <a:schemeClr val="tx1"/>
              </a:solidFill>
            </a:endParaRPr>
          </a:p>
          <a:p>
            <a:pPr>
              <a:buClr>
                <a:schemeClr val="accent2"/>
              </a:buClr>
              <a:buFont typeface="Arial" panose="020B0604020202020204" pitchFamily="34" charset="0"/>
              <a:buChar char="•"/>
            </a:pPr>
            <a:r>
              <a:rPr lang="en-US" sz="1200" dirty="0">
                <a:hlinkClick r:id="rId6"/>
              </a:rPr>
              <a:t>https://www.ibm.com/blogs/game-changers/ai-analytics-wimbledon-extracts-maximum-value-data/</a:t>
            </a:r>
            <a:endParaRPr lang="en-US" sz="1200" dirty="0">
              <a:solidFill>
                <a:schemeClr val="tx1"/>
              </a:solidFill>
              <a:latin typeface="Sniglet"/>
              <a:ea typeface="Sniglet"/>
              <a:cs typeface="Sniglet"/>
              <a:sym typeface="Snigle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57200" y="342899"/>
            <a:ext cx="5511300" cy="460125"/>
          </a:xfrm>
          <a:prstGeom prst="rect">
            <a:avLst/>
          </a:prstGeom>
        </p:spPr>
        <p:txBody>
          <a:bodyPr spcFirstLastPara="1" wrap="square" lIns="91425" tIns="91425" rIns="91425" bIns="91425" anchor="b" anchorCtr="0">
            <a:noAutofit/>
          </a:bodyPr>
          <a:lstStyle/>
          <a:p>
            <a:pPr lvl="0"/>
            <a:r>
              <a:rPr lang="en" sz="2200" dirty="0">
                <a:solidFill>
                  <a:srgbClr val="0070C0"/>
                </a:solidFill>
              </a:rPr>
              <a:t>WHY THE APPLICATION IS INTERESTING</a:t>
            </a:r>
            <a:endParaRPr sz="2200" dirty="0">
              <a:solidFill>
                <a:srgbClr val="0070C0"/>
              </a:solidFill>
            </a:endParaRPr>
          </a:p>
        </p:txBody>
      </p:sp>
      <p:sp>
        <p:nvSpPr>
          <p:cNvPr id="67" name="Google Shape;67;p14"/>
          <p:cNvSpPr txBox="1">
            <a:spLocks noGrp="1"/>
          </p:cNvSpPr>
          <p:nvPr>
            <p:ph type="body" idx="1"/>
          </p:nvPr>
        </p:nvSpPr>
        <p:spPr>
          <a:xfrm>
            <a:off x="377575" y="922774"/>
            <a:ext cx="5670550" cy="3636525"/>
          </a:xfrm>
          <a:prstGeom prst="rect">
            <a:avLst/>
          </a:prstGeom>
        </p:spPr>
        <p:txBody>
          <a:bodyPr spcFirstLastPara="1" wrap="square" lIns="91425" tIns="91425" rIns="91425" bIns="91425" anchor="t" anchorCtr="0">
            <a:noAutofit/>
          </a:bodyPr>
          <a:lstStyle/>
          <a:p>
            <a:pPr algn="just">
              <a:buClr>
                <a:srgbClr val="0070C0"/>
              </a:buClr>
              <a:buFont typeface="Wingdings" panose="05000000000000000000" pitchFamily="2" charset="2"/>
              <a:buChar char="ü"/>
            </a:pPr>
            <a:r>
              <a:rPr lang="en-US" sz="1200" dirty="0"/>
              <a:t>IBM SlamTracker leverages player and ball position data to provide insights such as “Depth of Serve” and “Distance/Point” a player may have traveled along with traditional stats such as aces, winner, unforced error, etc.</a:t>
            </a:r>
          </a:p>
          <a:p>
            <a:pPr marL="273050" indent="-171450" algn="just">
              <a:buClr>
                <a:srgbClr val="0070C0"/>
              </a:buClr>
              <a:buFont typeface="Wingdings" panose="05000000000000000000" pitchFamily="2" charset="2"/>
              <a:buChar char="ü"/>
            </a:pPr>
            <a:endParaRPr lang="en-US" sz="1200" dirty="0"/>
          </a:p>
          <a:p>
            <a:pPr algn="just">
              <a:buClr>
                <a:srgbClr val="0070C0"/>
              </a:buClr>
              <a:buFont typeface="Wingdings" panose="05000000000000000000" pitchFamily="2" charset="2"/>
              <a:buChar char="ü"/>
            </a:pPr>
            <a:r>
              <a:rPr lang="en-US" sz="1200" dirty="0"/>
              <a:t>IBM SlamTracker includes insights based on “pressure situations” within a match (down 0-40 in a game or down 2 sets, which show the historical performance for a player when in these specific “situations”, revealing hidden patterns in player and match dynamics.</a:t>
            </a:r>
          </a:p>
          <a:p>
            <a:pPr marL="273050" indent="-171450" algn="just">
              <a:buClr>
                <a:srgbClr val="0070C0"/>
              </a:buClr>
              <a:buFont typeface="Wingdings" panose="05000000000000000000" pitchFamily="2" charset="2"/>
              <a:buChar char="ü"/>
            </a:pPr>
            <a:endParaRPr lang="en-US" sz="1200" dirty="0"/>
          </a:p>
          <a:p>
            <a:pPr algn="just">
              <a:buClr>
                <a:srgbClr val="0070C0"/>
              </a:buClr>
              <a:buFont typeface="Wingdings" panose="05000000000000000000" pitchFamily="2" charset="2"/>
              <a:buChar char="ü"/>
            </a:pPr>
            <a:r>
              <a:rPr lang="en-US" sz="1200" dirty="0"/>
              <a:t>In 2018 they redesigned the interface to give fans a full view of all the live action, as well as reintroducing “Momentum” which visualizes the competitive flow of the match.</a:t>
            </a:r>
          </a:p>
          <a:p>
            <a:pPr marL="273050" indent="-171450" algn="just">
              <a:buClr>
                <a:srgbClr val="0070C0"/>
              </a:buClr>
              <a:buFont typeface="Wingdings" panose="05000000000000000000" pitchFamily="2" charset="2"/>
              <a:buChar char="ü"/>
            </a:pPr>
            <a:endParaRPr lang="en-US" sz="1200" dirty="0"/>
          </a:p>
          <a:p>
            <a:pPr algn="just">
              <a:buClr>
                <a:srgbClr val="0070C0"/>
              </a:buClr>
              <a:buFont typeface="Wingdings" panose="05000000000000000000" pitchFamily="2" charset="2"/>
              <a:buChar char="ü"/>
            </a:pPr>
            <a:r>
              <a:rPr lang="en-US" sz="1200" dirty="0"/>
              <a:t>IBM SlamTracker’s “Keys to the Match” feature is built using IBM’s predictive analytics technology (SPSS). The system analyzes over 12 years of Slam Tennis data analyzing players’ historical head-to-head match-ups, as well as against players with similar styles to determine what the data indicates each player must do to do well in the match.</a:t>
            </a:r>
          </a:p>
          <a:p>
            <a:pPr marL="0" lvl="0" indent="0" algn="l" rtl="0">
              <a:spcBef>
                <a:spcPts val="600"/>
              </a:spcBef>
              <a:spcAft>
                <a:spcPts val="0"/>
              </a:spcAft>
              <a:buClr>
                <a:schemeClr val="dk1"/>
              </a:buClr>
              <a:buSzPts val="1100"/>
              <a:buFont typeface="Arial"/>
              <a:buNone/>
            </a:pPr>
            <a:endParaRPr dirty="0"/>
          </a:p>
        </p:txBody>
      </p:sp>
      <p:sp>
        <p:nvSpPr>
          <p:cNvPr id="69" name="Google Shape;69;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cxnSp>
        <p:nvCxnSpPr>
          <p:cNvPr id="7" name="Straight Connector 6"/>
          <p:cNvCxnSpPr/>
          <p:nvPr/>
        </p:nvCxnSpPr>
        <p:spPr>
          <a:xfrm flipV="1">
            <a:off x="462125" y="717550"/>
            <a:ext cx="5586000" cy="9275"/>
          </a:xfrm>
          <a:prstGeom prst="line">
            <a:avLst/>
          </a:prstGeom>
          <a:ln w="38100">
            <a:solidFill>
              <a:srgbClr val="0070C0"/>
            </a:solidFill>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355600" y="408600"/>
            <a:ext cx="58420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solidFill>
                  <a:srgbClr val="1155CC"/>
                </a:solidFill>
              </a:rPr>
              <a:t> </a:t>
            </a:r>
            <a:br>
              <a:rPr lang="en" dirty="0" smtClean="0">
                <a:solidFill>
                  <a:srgbClr val="1155CC"/>
                </a:solidFill>
              </a:rPr>
            </a:br>
            <a:r>
              <a:rPr lang="en-US" sz="4000" dirty="0" smtClean="0">
                <a:solidFill>
                  <a:srgbClr val="1155CC"/>
                </a:solidFill>
              </a:rPr>
              <a:t>The 7 V's featured </a:t>
            </a:r>
            <a:br>
              <a:rPr lang="en-US" sz="4000" dirty="0" smtClean="0">
                <a:solidFill>
                  <a:srgbClr val="1155CC"/>
                </a:solidFill>
              </a:rPr>
            </a:br>
            <a:r>
              <a:rPr lang="en-US" sz="4000" dirty="0" smtClean="0">
                <a:solidFill>
                  <a:srgbClr val="1155CC"/>
                </a:solidFill>
              </a:rPr>
              <a:t>by </a:t>
            </a:r>
            <a:r>
              <a:rPr lang="en-US" sz="4000" dirty="0">
                <a:solidFill>
                  <a:srgbClr val="1155CC"/>
                </a:solidFill>
              </a:rPr>
              <a:t>the application</a:t>
            </a:r>
            <a:endParaRPr sz="4000" dirty="0">
              <a:solidFill>
                <a:srgbClr val="1155CC"/>
              </a:solidFill>
            </a:endParaRPr>
          </a:p>
        </p:txBody>
      </p:sp>
      <p:sp>
        <p:nvSpPr>
          <p:cNvPr id="83" name="Google Shape;83;p16"/>
          <p:cNvSpPr txBox="1">
            <a:spLocks noGrp="1"/>
          </p:cNvSpPr>
          <p:nvPr>
            <p:ph type="sldNum" idx="4294967295"/>
          </p:nvPr>
        </p:nvSpPr>
        <p:spPr>
          <a:xfrm>
            <a:off x="8594725" y="4673600"/>
            <a:ext cx="549275" cy="39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7" name="Picture 6"/>
          <p:cNvPicPr/>
          <p:nvPr/>
        </p:nvPicPr>
        <p:blipFill>
          <a:blip r:embed="rId3"/>
          <a:stretch>
            <a:fillRect/>
          </a:stretch>
        </p:blipFill>
        <p:spPr>
          <a:xfrm>
            <a:off x="272733" y="3524250"/>
            <a:ext cx="2451417" cy="1447800"/>
          </a:xfrm>
          <a:prstGeom prst="rect">
            <a:avLst/>
          </a:prstGeom>
        </p:spPr>
      </p:pic>
      <p:pic>
        <p:nvPicPr>
          <p:cNvPr id="4" name="Picture 3"/>
          <p:cNvPicPr>
            <a:picLocks noChangeAspect="1"/>
          </p:cNvPicPr>
          <p:nvPr/>
        </p:nvPicPr>
        <p:blipFill>
          <a:blip r:embed="rId4"/>
          <a:stretch>
            <a:fillRect/>
          </a:stretch>
        </p:blipFill>
        <p:spPr>
          <a:xfrm>
            <a:off x="914399" y="3067456"/>
            <a:ext cx="2494133" cy="1606144"/>
          </a:xfrm>
          <a:prstGeom prst="rect">
            <a:avLst/>
          </a:prstGeom>
        </p:spPr>
      </p:pic>
      <p:pic>
        <p:nvPicPr>
          <p:cNvPr id="5" name="Picture 4"/>
          <p:cNvPicPr>
            <a:picLocks noChangeAspect="1"/>
          </p:cNvPicPr>
          <p:nvPr/>
        </p:nvPicPr>
        <p:blipFill>
          <a:blip r:embed="rId5"/>
          <a:stretch>
            <a:fillRect/>
          </a:stretch>
        </p:blipFill>
        <p:spPr>
          <a:xfrm>
            <a:off x="1542907" y="2548240"/>
            <a:ext cx="2639985" cy="17481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57950" y="925025"/>
            <a:ext cx="4533400" cy="2777025"/>
          </a:xfrm>
          <a:prstGeom prst="rect">
            <a:avLst/>
          </a:prstGeom>
        </p:spPr>
        <p:txBody>
          <a:bodyPr spcFirstLastPara="1" wrap="square" lIns="91425" tIns="91425" rIns="91425" bIns="91425" anchor="ctr" anchorCtr="0">
            <a:noAutofit/>
          </a:bodyPr>
          <a:lstStyle/>
          <a:p>
            <a:pPr marL="76200" indent="0">
              <a:buNone/>
            </a:pPr>
            <a:r>
              <a:rPr lang="en-US" b="1" i="0" dirty="0" smtClean="0">
                <a:solidFill>
                  <a:schemeClr val="bg1"/>
                </a:solidFill>
              </a:rPr>
              <a:t>Volume</a:t>
            </a:r>
          </a:p>
          <a:p>
            <a:pPr marL="76200" indent="0">
              <a:buNone/>
            </a:pPr>
            <a:endParaRPr lang="en-US" b="1" i="0" dirty="0">
              <a:solidFill>
                <a:schemeClr val="bg1"/>
              </a:solidFill>
            </a:endParaRPr>
          </a:p>
          <a:p>
            <a:pPr marL="76200" indent="0" algn="just">
              <a:buNone/>
            </a:pPr>
            <a:r>
              <a:rPr lang="en-US" sz="1600" dirty="0"/>
              <a:t>He system analyzes over 12 years of Slam Tennis data analyzing players’ historical head-to-head match-ups. </a:t>
            </a:r>
          </a:p>
          <a:p>
            <a:pPr marL="76200" indent="0" algn="just">
              <a:buNone/>
            </a:pPr>
            <a:r>
              <a:rPr lang="en-US" sz="1600" dirty="0"/>
              <a:t>Until October 2018 he memorized 41 million points played in Grand Slam tournaments.</a:t>
            </a:r>
            <a:endParaRPr sz="1600" dirty="0"/>
          </a:p>
        </p:txBody>
      </p:sp>
      <p:sp>
        <p:nvSpPr>
          <p:cNvPr id="89" name="Google Shape;89;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02" name="Google Shape;102;p19"/>
          <p:cNvSpPr txBox="1">
            <a:spLocks noGrp="1"/>
          </p:cNvSpPr>
          <p:nvPr>
            <p:ph type="subTitle" idx="4294967295"/>
          </p:nvPr>
        </p:nvSpPr>
        <p:spPr>
          <a:xfrm>
            <a:off x="2798475" y="1276031"/>
            <a:ext cx="4095750" cy="784225"/>
          </a:xfrm>
          <a:prstGeom prst="rect">
            <a:avLst/>
          </a:prstGeom>
        </p:spPr>
        <p:txBody>
          <a:bodyPr spcFirstLastPara="1" wrap="square" lIns="91425" tIns="91425" rIns="91425" bIns="91425" anchor="t" anchorCtr="0">
            <a:noAutofit/>
          </a:bodyPr>
          <a:lstStyle/>
          <a:p>
            <a:pPr marL="114300" indent="0" algn="ctr">
              <a:buNone/>
            </a:pPr>
            <a:r>
              <a:rPr lang="es-ES" sz="2400" b="1" i="1" dirty="0" err="1" smtClean="0">
                <a:solidFill>
                  <a:schemeClr val="bg1"/>
                </a:solidFill>
              </a:rPr>
              <a:t>Velocity</a:t>
            </a:r>
            <a:endParaRPr lang="es-ES" sz="2400" b="1" i="1" dirty="0" smtClean="0">
              <a:solidFill>
                <a:schemeClr val="bg1"/>
              </a:solidFill>
            </a:endParaRPr>
          </a:p>
          <a:p>
            <a:pPr marL="114300" indent="0" algn="ctr">
              <a:buNone/>
            </a:pPr>
            <a:endParaRPr lang="en-US" dirty="0">
              <a:solidFill>
                <a:schemeClr val="bg1"/>
              </a:solidFill>
            </a:endParaRPr>
          </a:p>
          <a:p>
            <a:pPr marL="114300" indent="0">
              <a:buNone/>
            </a:pPr>
            <a:r>
              <a:rPr lang="en-US" sz="1600" dirty="0">
                <a:solidFill>
                  <a:schemeClr val="bg1"/>
                </a:solidFill>
              </a:rPr>
              <a:t>Provides real-time scores, statistics, and point-by-by analysis of the Match.</a:t>
            </a:r>
          </a:p>
          <a:p>
            <a:pPr marL="114300" indent="0">
              <a:buNone/>
            </a:pPr>
            <a:r>
              <a:rPr lang="en-US" sz="1600" dirty="0" smtClean="0">
                <a:solidFill>
                  <a:schemeClr val="bg1"/>
                </a:solidFill>
              </a:rPr>
              <a:t>They </a:t>
            </a:r>
            <a:r>
              <a:rPr lang="en-US" sz="1600" dirty="0">
                <a:solidFill>
                  <a:schemeClr val="bg1"/>
                </a:solidFill>
              </a:rPr>
              <a:t>has sensors that cover every inch of the surface. </a:t>
            </a:r>
            <a:r>
              <a:rPr lang="en-US" dirty="0"/>
              <a:t>	</a:t>
            </a:r>
            <a:endParaRPr sz="1400" dirty="0">
              <a:solidFill>
                <a:srgbClr val="FFFFFF"/>
              </a:solidFill>
            </a:endParaRPr>
          </a:p>
        </p:txBody>
      </p:sp>
      <p:sp>
        <p:nvSpPr>
          <p:cNvPr id="104" name="Google Shape;104;p19"/>
          <p:cNvSpPr/>
          <p:nvPr/>
        </p:nvSpPr>
        <p:spPr>
          <a:xfrm rot="1472949">
            <a:off x="2787732" y="382281"/>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61" name="Google Shape;161;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t>7</a:t>
            </a:fld>
            <a:endParaRPr>
              <a:solidFill>
                <a:srgbClr val="999999"/>
              </a:solidFill>
            </a:endParaRPr>
          </a:p>
        </p:txBody>
      </p:sp>
      <p:sp>
        <p:nvSpPr>
          <p:cNvPr id="159" name="Google Shape;159;p26"/>
          <p:cNvSpPr txBox="1">
            <a:spLocks noGrp="1"/>
          </p:cNvSpPr>
          <p:nvPr>
            <p:ph type="title" idx="4294967295"/>
          </p:nvPr>
        </p:nvSpPr>
        <p:spPr>
          <a:xfrm>
            <a:off x="1337900" y="3854424"/>
            <a:ext cx="5919500" cy="476250"/>
          </a:xfrm>
          <a:prstGeom prst="rect">
            <a:avLst/>
          </a:prstGeom>
        </p:spPr>
        <p:txBody>
          <a:bodyPr spcFirstLastPara="1" wrap="square" lIns="91425" tIns="91425" rIns="91425" bIns="91425" anchor="b" anchorCtr="0">
            <a:noAutofit/>
          </a:bodyPr>
          <a:lstStyle/>
          <a:p>
            <a:pPr lvl="0" algn="just"/>
            <a:r>
              <a:rPr lang="en" sz="2400" b="1" i="1" dirty="0" smtClean="0">
                <a:solidFill>
                  <a:schemeClr val="bg1"/>
                </a:solidFill>
                <a:latin typeface="Lato Light"/>
                <a:ea typeface="Lato Light"/>
                <a:cs typeface="Lato Light"/>
                <a:sym typeface="Lato Light"/>
              </a:rPr>
              <a:t>Variety</a:t>
            </a:r>
            <a:r>
              <a:rPr lang="en" sz="1400" dirty="0" smtClean="0">
                <a:solidFill>
                  <a:srgbClr val="666666"/>
                </a:solidFill>
                <a:latin typeface="Lato Light"/>
                <a:ea typeface="Lato Light"/>
                <a:cs typeface="Lato Light"/>
                <a:sym typeface="Lato Light"/>
              </a:rPr>
              <a:t/>
            </a:r>
            <a:br>
              <a:rPr lang="en" sz="1400" dirty="0" smtClean="0">
                <a:solidFill>
                  <a:srgbClr val="666666"/>
                </a:solidFill>
                <a:latin typeface="Lato Light"/>
                <a:ea typeface="Lato Light"/>
                <a:cs typeface="Lato Light"/>
                <a:sym typeface="Lato Light"/>
              </a:rPr>
            </a:br>
            <a:r>
              <a:rPr lang="en" sz="1400" dirty="0" smtClean="0">
                <a:solidFill>
                  <a:srgbClr val="666666"/>
                </a:solidFill>
                <a:latin typeface="Lato Light"/>
                <a:ea typeface="Lato Light"/>
                <a:cs typeface="Lato Light"/>
                <a:sym typeface="Lato Light"/>
              </a:rPr>
              <a:t/>
            </a:r>
            <a:br>
              <a:rPr lang="en" sz="1400" dirty="0" smtClean="0">
                <a:solidFill>
                  <a:srgbClr val="666666"/>
                </a:solidFill>
                <a:latin typeface="Lato Light"/>
                <a:ea typeface="Lato Light"/>
                <a:cs typeface="Lato Light"/>
                <a:sym typeface="Lato Light"/>
              </a:rPr>
            </a:br>
            <a:r>
              <a:rPr lang="en-US" sz="1500" dirty="0">
                <a:solidFill>
                  <a:schemeClr val="bg1"/>
                </a:solidFill>
                <a:latin typeface="Lato Light"/>
                <a:ea typeface="Lato Light"/>
                <a:cs typeface="Lato Light"/>
                <a:sym typeface="Lato Light"/>
              </a:rPr>
              <a:t>In addition to the data stored for the last 12 years, they have three sources of real-time statistics generation. The first is the court. </a:t>
            </a:r>
            <a:r>
              <a:rPr lang="en-US" sz="1500" dirty="0" smtClean="0">
                <a:solidFill>
                  <a:schemeClr val="bg1"/>
                </a:solidFill>
                <a:latin typeface="Lato Light"/>
                <a:ea typeface="Lato Light"/>
                <a:cs typeface="Lato Light"/>
                <a:sym typeface="Lato Light"/>
              </a:rPr>
              <a:t>Each </a:t>
            </a:r>
            <a:r>
              <a:rPr lang="en-US" sz="1500" dirty="0">
                <a:solidFill>
                  <a:schemeClr val="bg1"/>
                </a:solidFill>
                <a:latin typeface="Lato Light"/>
                <a:ea typeface="Lato Light"/>
                <a:cs typeface="Lato Light"/>
                <a:sym typeface="Lato Light"/>
              </a:rPr>
              <a:t>court has sensors that cover every inch of the surface. To that is added the annotations of the umpire that immediately impact on all the devices where the score of each match is published</a:t>
            </a:r>
            <a:r>
              <a:rPr lang="en-US" sz="1500" dirty="0" smtClean="0">
                <a:solidFill>
                  <a:schemeClr val="bg1"/>
                </a:solidFill>
                <a:latin typeface="Lato Light"/>
                <a:ea typeface="Lato Light"/>
                <a:cs typeface="Lato Light"/>
                <a:sym typeface="Lato Light"/>
              </a:rPr>
              <a:t>.</a:t>
            </a:r>
            <a:br>
              <a:rPr lang="en-US" sz="1500" dirty="0" smtClean="0">
                <a:solidFill>
                  <a:schemeClr val="bg1"/>
                </a:solidFill>
                <a:latin typeface="Lato Light"/>
                <a:ea typeface="Lato Light"/>
                <a:cs typeface="Lato Light"/>
                <a:sym typeface="Lato Light"/>
              </a:rPr>
            </a:br>
            <a:r>
              <a:rPr lang="en-US" sz="1500" dirty="0">
                <a:solidFill>
                  <a:schemeClr val="bg1"/>
                </a:solidFill>
                <a:latin typeface="Lato Light"/>
                <a:ea typeface="Lato Light"/>
                <a:cs typeface="Lato Light"/>
                <a:sym typeface="Lato Light"/>
              </a:rPr>
              <a:t/>
            </a:r>
            <a:br>
              <a:rPr lang="en-US" sz="1500" dirty="0">
                <a:solidFill>
                  <a:schemeClr val="bg1"/>
                </a:solidFill>
                <a:latin typeface="Lato Light"/>
                <a:ea typeface="Lato Light"/>
                <a:cs typeface="Lato Light"/>
                <a:sym typeface="Lato Light"/>
              </a:rPr>
            </a:br>
            <a:r>
              <a:rPr lang="en-US" sz="1500" dirty="0">
                <a:solidFill>
                  <a:schemeClr val="bg1"/>
                </a:solidFill>
                <a:latin typeface="Lato Light"/>
                <a:ea typeface="Lato Light"/>
                <a:cs typeface="Lato Light"/>
                <a:sym typeface="Lato Light"/>
              </a:rPr>
              <a:t>The data collected also intersects with relaxed communications on social networks. The follow-up on Twitter of the games in the </a:t>
            </a:r>
            <a:r>
              <a:rPr lang="en-US" sz="1500" dirty="0" smtClean="0">
                <a:solidFill>
                  <a:schemeClr val="bg1"/>
                </a:solidFill>
                <a:latin typeface="Lato Light"/>
                <a:ea typeface="Lato Light"/>
                <a:cs typeface="Lato Light"/>
                <a:sym typeface="Lato Light"/>
              </a:rPr>
              <a:t>Open </a:t>
            </a:r>
            <a:r>
              <a:rPr lang="en-US" sz="1500" dirty="0">
                <a:solidFill>
                  <a:schemeClr val="bg1"/>
                </a:solidFill>
                <a:latin typeface="Lato Light"/>
                <a:ea typeface="Lato Light"/>
                <a:cs typeface="Lato Light"/>
                <a:sym typeface="Lato Light"/>
              </a:rPr>
              <a:t>were analyzed by other software that allows you to evaluate the texts of the tweets from an emotional point of view to check the audience's behavior and favoritism towards the players</a:t>
            </a:r>
            <a:r>
              <a:rPr lang="en-US" sz="1500" dirty="0" smtClean="0">
                <a:solidFill>
                  <a:schemeClr val="bg1"/>
                </a:solidFill>
                <a:latin typeface="Lato Light"/>
                <a:ea typeface="Lato Light"/>
                <a:cs typeface="Lato Light"/>
                <a:sym typeface="Lato Light"/>
              </a:rPr>
              <a:t>.</a:t>
            </a:r>
            <a:br>
              <a:rPr lang="en-US" sz="1500" dirty="0" smtClean="0">
                <a:solidFill>
                  <a:schemeClr val="bg1"/>
                </a:solidFill>
                <a:latin typeface="Lato Light"/>
                <a:ea typeface="Lato Light"/>
                <a:cs typeface="Lato Light"/>
                <a:sym typeface="Lato Light"/>
              </a:rPr>
            </a:br>
            <a:r>
              <a:rPr lang="en-US" sz="1500" dirty="0">
                <a:solidFill>
                  <a:schemeClr val="bg1"/>
                </a:solidFill>
                <a:latin typeface="Lato Light"/>
                <a:ea typeface="Lato Light"/>
                <a:cs typeface="Lato Light"/>
                <a:sym typeface="Lato Light"/>
              </a:rPr>
              <a:t/>
            </a:r>
            <a:br>
              <a:rPr lang="en-US" sz="1500" dirty="0">
                <a:solidFill>
                  <a:schemeClr val="bg1"/>
                </a:solidFill>
                <a:latin typeface="Lato Light"/>
                <a:ea typeface="Lato Light"/>
                <a:cs typeface="Lato Light"/>
                <a:sym typeface="Lato Light"/>
              </a:rPr>
            </a:br>
            <a:endParaRPr sz="1500" dirty="0">
              <a:solidFill>
                <a:schemeClr val="bg1"/>
              </a:solidFill>
              <a:latin typeface="Lato Light"/>
              <a:ea typeface="Lato Light"/>
              <a:cs typeface="Lato Light"/>
              <a:sym typeface="Lato Light"/>
            </a:endParaRPr>
          </a:p>
        </p:txBody>
      </p:sp>
      <p:sp>
        <p:nvSpPr>
          <p:cNvPr id="162" name="Google Shape;162;p26"/>
          <p:cNvSpPr/>
          <p:nvPr/>
        </p:nvSpPr>
        <p:spPr>
          <a:xfrm>
            <a:off x="1863218" y="19265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3191493" y="3175474"/>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9193" y="17119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6316893" y="213124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6930993" y="3495599"/>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4543893" y="3409924"/>
            <a:ext cx="113397" cy="150888"/>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t>8</a:t>
            </a:fld>
            <a:endParaRPr>
              <a:solidFill>
                <a:srgbClr val="999999"/>
              </a:solidFill>
            </a:endParaRPr>
          </a:p>
        </p:txBody>
      </p:sp>
      <p:sp>
        <p:nvSpPr>
          <p:cNvPr id="173" name="Google Shape;173;p27"/>
          <p:cNvSpPr txBox="1">
            <a:spLocks noGrp="1"/>
          </p:cNvSpPr>
          <p:nvPr>
            <p:ph type="subTitle" idx="4294967295"/>
          </p:nvPr>
        </p:nvSpPr>
        <p:spPr>
          <a:xfrm>
            <a:off x="1104900" y="985838"/>
            <a:ext cx="6616700" cy="2760662"/>
          </a:xfrm>
          <a:prstGeom prst="rect">
            <a:avLst/>
          </a:prstGeom>
        </p:spPr>
        <p:txBody>
          <a:bodyPr spcFirstLastPara="1" wrap="square" lIns="91425" tIns="91425" rIns="91425" bIns="91425" anchor="t" anchorCtr="0">
            <a:noAutofit/>
          </a:bodyPr>
          <a:lstStyle/>
          <a:p>
            <a:pPr marL="0" lvl="0" indent="0" algn="ctr">
              <a:buNone/>
            </a:pPr>
            <a:r>
              <a:rPr lang="en-GB" sz="2400" b="1" i="1" dirty="0" smtClean="0">
                <a:solidFill>
                  <a:srgbClr val="FFFFFF"/>
                </a:solidFill>
              </a:rPr>
              <a:t>Variability</a:t>
            </a:r>
            <a:endParaRPr lang="en-US" sz="2400" b="1" i="1" dirty="0" smtClean="0">
              <a:solidFill>
                <a:srgbClr val="FFFFFF"/>
              </a:solidFill>
            </a:endParaRPr>
          </a:p>
          <a:p>
            <a:pPr marL="0" lvl="0" indent="0" algn="just">
              <a:buNone/>
            </a:pPr>
            <a:endParaRPr lang="en-US" dirty="0">
              <a:solidFill>
                <a:srgbClr val="FFFFFF"/>
              </a:solidFill>
            </a:endParaRPr>
          </a:p>
          <a:p>
            <a:pPr marL="0" lvl="0" indent="0" algn="just">
              <a:buNone/>
            </a:pPr>
            <a:r>
              <a:rPr lang="en-US" dirty="0" smtClean="0">
                <a:solidFill>
                  <a:srgbClr val="FFFFFF"/>
                </a:solidFill>
              </a:rPr>
              <a:t>Variability </a:t>
            </a:r>
            <a:r>
              <a:rPr lang="en-US" dirty="0">
                <a:solidFill>
                  <a:srgbClr val="FFFFFF"/>
                </a:solidFill>
              </a:rPr>
              <a:t>refers to variability in meaning, in the lexicon. In this case, the algorithms are aided by a group of tennis specialists that help them to be able to understand the context and decipher the exact meaning of each point and the context in which it was produced. This semantic analysis is much more complex.</a:t>
            </a:r>
            <a:endParaRPr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5" name="Google Shape;185;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84" name="Google Shape;184;p28"/>
          <p:cNvSpPr txBox="1">
            <a:spLocks noGrp="1"/>
          </p:cNvSpPr>
          <p:nvPr>
            <p:ph type="subTitle" idx="4294967295"/>
          </p:nvPr>
        </p:nvSpPr>
        <p:spPr>
          <a:xfrm>
            <a:off x="2635250" y="1011238"/>
            <a:ext cx="4406900" cy="308451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b="1" i="1" dirty="0" smtClean="0">
                <a:solidFill>
                  <a:srgbClr val="FFFFFF"/>
                </a:solidFill>
              </a:rPr>
              <a:t>Veracity</a:t>
            </a:r>
          </a:p>
          <a:p>
            <a:pPr marL="0" lvl="0" indent="0" algn="ctr" rtl="0">
              <a:spcBef>
                <a:spcPts val="600"/>
              </a:spcBef>
              <a:spcAft>
                <a:spcPts val="0"/>
              </a:spcAft>
              <a:buNone/>
            </a:pPr>
            <a:endParaRPr lang="en" sz="1400" dirty="0">
              <a:solidFill>
                <a:srgbClr val="FFFFFF"/>
              </a:solidFill>
            </a:endParaRPr>
          </a:p>
          <a:p>
            <a:pPr marL="0" lvl="0" indent="0" algn="just">
              <a:buNone/>
            </a:pPr>
            <a:r>
              <a:rPr lang="en-US" sz="1600" dirty="0">
                <a:solidFill>
                  <a:schemeClr val="bg1"/>
                </a:solidFill>
              </a:rPr>
              <a:t>To provide truthfulness to the stored data, and to have as detailed information as possible, there is a group of tennis specialists who evaluate what type of point was played: </a:t>
            </a:r>
            <a:endParaRPr lang="en-US" sz="1600" dirty="0" smtClean="0">
              <a:solidFill>
                <a:schemeClr val="bg1"/>
              </a:solidFill>
            </a:endParaRPr>
          </a:p>
          <a:p>
            <a:pPr marL="0" lvl="0" indent="0" algn="just">
              <a:buNone/>
            </a:pPr>
            <a:r>
              <a:rPr lang="en-US" sz="1600" dirty="0">
                <a:solidFill>
                  <a:schemeClr val="bg1"/>
                </a:solidFill>
              </a:rPr>
              <a:t>	</a:t>
            </a:r>
            <a:r>
              <a:rPr lang="en-US" sz="1600" dirty="0" smtClean="0">
                <a:solidFill>
                  <a:schemeClr val="bg1"/>
                </a:solidFill>
              </a:rPr>
              <a:t>if </a:t>
            </a:r>
            <a:r>
              <a:rPr lang="en-US" sz="1600" dirty="0">
                <a:solidFill>
                  <a:schemeClr val="bg1"/>
                </a:solidFill>
              </a:rPr>
              <a:t>it was a winner, an unforced error, </a:t>
            </a:r>
            <a:r>
              <a:rPr lang="en-US" sz="1600" dirty="0" smtClean="0">
                <a:solidFill>
                  <a:schemeClr val="bg1"/>
                </a:solidFill>
              </a:rPr>
              <a:t>	right </a:t>
            </a:r>
            <a:r>
              <a:rPr lang="en-US" sz="1600" dirty="0">
                <a:solidFill>
                  <a:schemeClr val="bg1"/>
                </a:solidFill>
              </a:rPr>
              <a:t>or upside </a:t>
            </a:r>
            <a:r>
              <a:rPr lang="en-US" sz="1600" dirty="0" smtClean="0">
                <a:solidFill>
                  <a:schemeClr val="bg1"/>
                </a:solidFill>
              </a:rPr>
              <a:t>down… </a:t>
            </a:r>
            <a:endParaRPr lang="en-US" sz="1600" dirty="0">
              <a:solidFill>
                <a:schemeClr val="bg1"/>
              </a:solidFill>
            </a:endParaRPr>
          </a:p>
          <a:p>
            <a:pPr marL="0" lvl="0" indent="0" algn="just">
              <a:buNone/>
            </a:pPr>
            <a:r>
              <a:rPr lang="en-US" sz="1600" dirty="0" smtClean="0">
                <a:solidFill>
                  <a:schemeClr val="bg1"/>
                </a:solidFill>
              </a:rPr>
              <a:t>All </a:t>
            </a:r>
            <a:r>
              <a:rPr lang="en-US" sz="1600" dirty="0">
                <a:solidFill>
                  <a:schemeClr val="bg1"/>
                </a:solidFill>
              </a:rPr>
              <a:t>these </a:t>
            </a:r>
            <a:r>
              <a:rPr lang="en-US" sz="1600" dirty="0" smtClean="0">
                <a:solidFill>
                  <a:schemeClr val="bg1"/>
                </a:solidFill>
              </a:rPr>
              <a:t>	elements </a:t>
            </a:r>
            <a:r>
              <a:rPr lang="en-US" sz="1600" dirty="0">
                <a:solidFill>
                  <a:schemeClr val="bg1"/>
                </a:solidFill>
              </a:rPr>
              <a:t>are unified on a basis of 44 </a:t>
            </a:r>
            <a:r>
              <a:rPr lang="en-US" sz="1600" dirty="0" smtClean="0">
                <a:solidFill>
                  <a:schemeClr val="bg1"/>
                </a:solidFill>
              </a:rPr>
              <a:t>million </a:t>
            </a:r>
            <a:r>
              <a:rPr lang="en-US" sz="1600" dirty="0">
                <a:solidFill>
                  <a:schemeClr val="bg1"/>
                </a:solidFill>
              </a:rPr>
              <a:t>pieces of data.</a:t>
            </a:r>
            <a:endParaRPr sz="1600" dirty="0">
              <a:solidFill>
                <a:schemeClr val="bg1"/>
              </a:solidFill>
            </a:endParaRPr>
          </a:p>
        </p:txBody>
      </p:sp>
    </p:spTree>
  </p:cSld>
  <p:clrMapOvr>
    <a:masterClrMapping/>
  </p:clrMapOvr>
</p:sld>
</file>

<file path=ppt/theme/theme1.xml><?xml version="1.0" encoding="utf-8"?>
<a:theme xmlns:a="http://schemas.openxmlformats.org/drawingml/2006/main" name="Eglamour template">
  <a:themeElements>
    <a:clrScheme name="Custom 4">
      <a:dk1>
        <a:srgbClr val="434343"/>
      </a:dk1>
      <a:lt1>
        <a:srgbClr val="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1CCF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473</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Lato Light</vt:lpstr>
      <vt:lpstr>Wingdings</vt:lpstr>
      <vt:lpstr>Arial</vt:lpstr>
      <vt:lpstr>Lato Hairline</vt:lpstr>
      <vt:lpstr>Sniglet</vt:lpstr>
      <vt:lpstr>Eglamour template</vt:lpstr>
      <vt:lpstr> SLAMTRACKER</vt:lpstr>
      <vt:lpstr>Description</vt:lpstr>
      <vt:lpstr>WHY THE APPLICATION IS INTERESTING</vt:lpstr>
      <vt:lpstr>  The 7 V's featured  by the application</vt:lpstr>
      <vt:lpstr>PowerPoint Presentation</vt:lpstr>
      <vt:lpstr>PowerPoint Presentation</vt:lpstr>
      <vt:lpstr>Variety  In addition to the data stored for the last 12 years, they have three sources of real-time statistics generation. The first is the court. Each court has sensors that cover every inch of the surface. To that is added the annotations of the umpire that immediately impact on all the devices where the score of each match is published.  The data collected also intersects with relaxed communications on social networks. The follow-up on Twitter of the games in the Open were analyzed by other software that allows you to evaluate the texts of the tweets from an emotional point of view to check the audience's behavior and favoritism towards the players.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SLAMTRACKER</dc:title>
  <dc:creator>Navarro Trujillo Ruben</dc:creator>
  <cp:lastModifiedBy>Navarro Trujillo Ruben</cp:lastModifiedBy>
  <cp:revision>10</cp:revision>
  <dcterms:modified xsi:type="dcterms:W3CDTF">2019-10-31T09:06:58Z</dcterms:modified>
</cp:coreProperties>
</file>