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1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691813" cy="7561263"/>
  <p:notesSz cx="6858000" cy="9144000"/>
  <p:defaultTextStyle>
    <a:defPPr>
      <a:defRPr lang="es-ES"/>
    </a:defPPr>
    <a:lvl1pPr marL="0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0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9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7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47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58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66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75" algn="l" defTabSz="9140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8A1AC-F97E-4F2C-ADC4-BEAB14E3EC6B}" type="datetimeFigureOut">
              <a:rPr lang="es-ES" smtClean="0"/>
              <a:t>14/01/2020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CEBD-2E0F-4C77-B24C-A139422E74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48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020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029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037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047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058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066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075" algn="l" defTabSz="91402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899" y="-9336"/>
            <a:ext cx="10723753" cy="7579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972" y="2651110"/>
            <a:ext cx="6813013" cy="1815124"/>
          </a:xfrm>
        </p:spPr>
        <p:txBody>
          <a:bodyPr anchor="b">
            <a:noAutofit/>
          </a:bodyPr>
          <a:lstStyle>
            <a:lvl1pPr algn="r">
              <a:defRPr sz="5954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972" y="4466233"/>
            <a:ext cx="6813013" cy="120938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995-AC39-4623-BDD1-3BCDF890A5CB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0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672112"/>
            <a:ext cx="7422197" cy="3752627"/>
          </a:xfrm>
        </p:spPr>
        <p:txBody>
          <a:bodyPr anchor="ctr">
            <a:normAutofit/>
          </a:bodyPr>
          <a:lstStyle>
            <a:lvl1pPr algn="l">
              <a:defRPr sz="485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4928824"/>
            <a:ext cx="7422197" cy="1732058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D6-3A4C-4C33-9AAE-593459ABB914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79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50" y="672112"/>
            <a:ext cx="7100026" cy="3332557"/>
          </a:xfrm>
        </p:spPr>
        <p:txBody>
          <a:bodyPr anchor="ctr">
            <a:normAutofit/>
          </a:bodyPr>
          <a:lstStyle>
            <a:lvl1pPr algn="l">
              <a:defRPr sz="485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454" y="4004669"/>
            <a:ext cx="6337219" cy="42007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063" indent="0">
              <a:buFontTx/>
              <a:buNone/>
              <a:defRPr/>
            </a:lvl2pPr>
            <a:lvl3pPr marL="1008126" indent="0">
              <a:buFontTx/>
              <a:buNone/>
              <a:defRPr/>
            </a:lvl3pPr>
            <a:lvl4pPr marL="1512189" indent="0">
              <a:buFontTx/>
              <a:buNone/>
              <a:defRPr/>
            </a:lvl4pPr>
            <a:lvl5pPr marL="201625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28824"/>
            <a:ext cx="7422198" cy="1732058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B58A-31AB-47DD-B2CA-35A5CB3D2F31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64420" y="871428"/>
            <a:ext cx="534730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/>
          <a:p>
            <a:pPr lvl="0"/>
            <a:r>
              <a:rPr lang="en-US" sz="882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9888" y="3182562"/>
            <a:ext cx="534730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/>
          <a:p>
            <a:pPr lvl="0"/>
            <a:r>
              <a:rPr lang="en-US" sz="882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16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2130106"/>
            <a:ext cx="7422198" cy="2861615"/>
          </a:xfrm>
        </p:spPr>
        <p:txBody>
          <a:bodyPr anchor="b">
            <a:normAutofit/>
          </a:bodyPr>
          <a:lstStyle>
            <a:lvl1pPr algn="l">
              <a:defRPr sz="485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91722"/>
            <a:ext cx="7422198" cy="166916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1BD9-57BE-4E0C-93E0-FDF1BCF535C8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93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50" y="672112"/>
            <a:ext cx="7100026" cy="3332557"/>
          </a:xfrm>
        </p:spPr>
        <p:txBody>
          <a:bodyPr anchor="ctr">
            <a:normAutofit/>
          </a:bodyPr>
          <a:lstStyle>
            <a:lvl1pPr algn="l">
              <a:defRPr sz="485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784" y="4424739"/>
            <a:ext cx="7422200" cy="56698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063" indent="0">
              <a:buFontTx/>
              <a:buNone/>
              <a:defRPr/>
            </a:lvl2pPr>
            <a:lvl3pPr marL="1008126" indent="0">
              <a:buFontTx/>
              <a:buNone/>
              <a:defRPr/>
            </a:lvl3pPr>
            <a:lvl4pPr marL="1512189" indent="0">
              <a:buFontTx/>
              <a:buNone/>
              <a:defRPr/>
            </a:lvl4pPr>
            <a:lvl5pPr marL="201625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91722"/>
            <a:ext cx="7422198" cy="166916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913D-BA6E-4BF0-B6CC-7E3B0AF93EF4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64420" y="871428"/>
            <a:ext cx="534730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/>
          <a:p>
            <a:pPr lvl="0"/>
            <a:r>
              <a:rPr lang="en-US" sz="882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9888" y="3182562"/>
            <a:ext cx="534730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/>
          <a:p>
            <a:pPr lvl="0"/>
            <a:r>
              <a:rPr lang="en-US" sz="882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90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4" y="672112"/>
            <a:ext cx="7414890" cy="3332557"/>
          </a:xfrm>
        </p:spPr>
        <p:txBody>
          <a:bodyPr anchor="ctr">
            <a:normAutofit/>
          </a:bodyPr>
          <a:lstStyle>
            <a:lvl1pPr algn="l">
              <a:defRPr sz="485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784" y="4424739"/>
            <a:ext cx="7422200" cy="56698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4063" indent="0">
              <a:buFontTx/>
              <a:buNone/>
              <a:defRPr/>
            </a:lvl2pPr>
            <a:lvl3pPr marL="1008126" indent="0">
              <a:buFontTx/>
              <a:buNone/>
              <a:defRPr/>
            </a:lvl3pPr>
            <a:lvl4pPr marL="1512189" indent="0">
              <a:buFontTx/>
              <a:buNone/>
              <a:defRPr/>
            </a:lvl4pPr>
            <a:lvl5pPr marL="201625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91722"/>
            <a:ext cx="7422198" cy="166916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80C9-9CBD-4975-9F1D-DB08BF78BC6A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D1D-EBC9-4AB5-97BF-435503ACC4BA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48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9097" y="672113"/>
            <a:ext cx="1144496" cy="578996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6" y="672113"/>
            <a:ext cx="6074393" cy="578996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C2E0-DF1F-4FD2-8559-519756810FE3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0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36B-6794-4E80-8CC0-4C9DB6AC4CB9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09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2977833"/>
            <a:ext cx="7422198" cy="2013890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4991721"/>
            <a:ext cx="7422198" cy="948631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87F9-DCE2-48E6-87D5-57CFCE601C5D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1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672112"/>
            <a:ext cx="7422197" cy="145624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788" y="2382150"/>
            <a:ext cx="3610836" cy="4278731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148" y="2382151"/>
            <a:ext cx="3610837" cy="4278732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EB99-E443-4E91-A5D9-BEF8844AD260}" type="datetime1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40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7" y="672112"/>
            <a:ext cx="7422196" cy="145624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2382584"/>
            <a:ext cx="3613833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6" y="3017941"/>
            <a:ext cx="3613833" cy="364294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149" y="2382584"/>
            <a:ext cx="3613833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149" y="3017941"/>
            <a:ext cx="3613833" cy="364294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B962-B963-4FB9-8317-7EA134814E65}" type="datetime1">
              <a:rPr lang="es-ES" smtClean="0"/>
              <a:t>14/01/2020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8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672112"/>
            <a:ext cx="7422197" cy="145624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1F4B-A34F-470E-AB7A-948BD169E3E9}" type="datetime1">
              <a:rPr lang="es-ES" smtClean="0"/>
              <a:t>14/01/2020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99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36C8-3011-4801-8E5C-B1A992DFBB17}" type="datetime1">
              <a:rPr lang="es-ES" smtClean="0"/>
              <a:t>14/01/2020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18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1652280"/>
            <a:ext cx="3262479" cy="1409568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789" y="567729"/>
            <a:ext cx="3959194" cy="609315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786" y="3061848"/>
            <a:ext cx="3262479" cy="2849475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378047" indent="0">
              <a:buNone/>
              <a:defRPr sz="1158"/>
            </a:lvl2pPr>
            <a:lvl3pPr marL="756095" indent="0">
              <a:buNone/>
              <a:defRPr sz="992"/>
            </a:lvl3pPr>
            <a:lvl4pPr marL="1134142" indent="0">
              <a:buNone/>
              <a:defRPr sz="827"/>
            </a:lvl4pPr>
            <a:lvl5pPr marL="1512189" indent="0">
              <a:buNone/>
              <a:defRPr sz="827"/>
            </a:lvl5pPr>
            <a:lvl6pPr marL="1890236" indent="0">
              <a:buNone/>
              <a:defRPr sz="827"/>
            </a:lvl6pPr>
            <a:lvl7pPr marL="2268284" indent="0">
              <a:buNone/>
              <a:defRPr sz="827"/>
            </a:lvl7pPr>
            <a:lvl8pPr marL="2646331" indent="0">
              <a:buNone/>
              <a:defRPr sz="827"/>
            </a:lvl8pPr>
            <a:lvl9pPr marL="3024378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0DAD-ADEC-40AA-9E9E-15A29BF80BC2}" type="datetime1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9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6" y="5292884"/>
            <a:ext cx="7422197" cy="624855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786" y="672112"/>
            <a:ext cx="7422197" cy="424008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063" indent="0">
              <a:buNone/>
              <a:defRPr sz="1764"/>
            </a:lvl2pPr>
            <a:lvl3pPr marL="1008126" indent="0">
              <a:buNone/>
              <a:defRPr sz="1764"/>
            </a:lvl3pPr>
            <a:lvl4pPr marL="1512189" indent="0">
              <a:buNone/>
              <a:defRPr sz="1764"/>
            </a:lvl4pPr>
            <a:lvl5pPr marL="2016252" indent="0">
              <a:buNone/>
              <a:defRPr sz="1764"/>
            </a:lvl5pPr>
            <a:lvl6pPr marL="2520315" indent="0">
              <a:buNone/>
              <a:defRPr sz="1764"/>
            </a:lvl6pPr>
            <a:lvl7pPr marL="3024378" indent="0">
              <a:buNone/>
              <a:defRPr sz="1764"/>
            </a:lvl7pPr>
            <a:lvl8pPr marL="3528441" indent="0">
              <a:buNone/>
              <a:defRPr sz="1764"/>
            </a:lvl8pPr>
            <a:lvl9pPr marL="4032504" indent="0">
              <a:buNone/>
              <a:defRPr sz="17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786" y="5917739"/>
            <a:ext cx="7422197" cy="743143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4D47-B9D9-49DF-80A6-1908051B9C19}" type="datetime1">
              <a:rPr lang="es-ES" smtClean="0"/>
              <a:t>14/01/2020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9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0" y="-9336"/>
            <a:ext cx="10723754" cy="7579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7" y="672112"/>
            <a:ext cx="7422196" cy="1456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6" y="2382151"/>
            <a:ext cx="7422197" cy="427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0211" y="6660884"/>
            <a:ext cx="79993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D928-8D81-4EA7-A870-975E3D55E8E6}" type="datetime1">
              <a:rPr lang="es-ES" smtClean="0"/>
              <a:t>14/01/2020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787" y="6660884"/>
            <a:ext cx="540550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5572" y="6660884"/>
            <a:ext cx="59941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1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hf hdr="0" ftr="0" dt="0"/>
  <p:txStyles>
    <p:titleStyle>
      <a:lvl1pPr algn="l" defTabSz="504063" rtl="0" eaLnBrk="1" latinLnBrk="0" hangingPunct="1">
        <a:spcBef>
          <a:spcPct val="0"/>
        </a:spcBef>
        <a:buNone/>
        <a:defRPr sz="396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047" indent="-378047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102" indent="-315039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0158" indent="-252032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221" indent="-252032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8284" indent="-252032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2347" indent="-252032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6410" indent="-252032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80473" indent="-252032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4536" indent="-252032" algn="l" defTabSz="504063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1684" y="2785531"/>
            <a:ext cx="6296437" cy="2374972"/>
          </a:xfrm>
        </p:spPr>
        <p:txBody>
          <a:bodyPr/>
          <a:lstStyle/>
          <a:p>
            <a:pPr algn="ctr"/>
            <a:r>
              <a:rPr lang="es-ES" i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  <a:t>ELATIONAL MODEL</a:t>
            </a:r>
            <a:b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i="1" u="sng" dirty="0" smtClean="0">
                <a:solidFill>
                  <a:schemeClr val="accent2">
                    <a:lumMod val="50000"/>
                  </a:schemeClr>
                </a:solidFill>
              </a:rPr>
              <a:t>TOUROPERATOR</a:t>
            </a:r>
            <a:endParaRPr lang="es-ES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2190" y="5620835"/>
            <a:ext cx="2996748" cy="1305380"/>
          </a:xfrm>
        </p:spPr>
        <p:txBody>
          <a:bodyPr>
            <a:normAutofit fontScale="77500" lnSpcReduction="20000"/>
          </a:bodyPr>
          <a:lstStyle/>
          <a:p>
            <a:pPr algn="l"/>
            <a:endParaRPr lang="es-ES" dirty="0" smtClean="0"/>
          </a:p>
          <a:p>
            <a:pPr algn="l"/>
            <a:r>
              <a:rPr lang="es-ES" dirty="0" smtClean="0"/>
              <a:t>FERNANDO MUÑOZ RAMIREZ</a:t>
            </a:r>
          </a:p>
          <a:p>
            <a:pPr algn="l"/>
            <a:r>
              <a:rPr lang="es-ES" dirty="0" smtClean="0"/>
              <a:t>RUBÉN NAVARRO TRUJILLO</a:t>
            </a:r>
          </a:p>
          <a:p>
            <a:pPr algn="l"/>
            <a:r>
              <a:rPr lang="es-ES" dirty="0" smtClean="0"/>
              <a:t>INMACULADA VALERO FRIAS</a:t>
            </a:r>
            <a:endParaRPr lang="es-ES" dirty="0"/>
          </a:p>
        </p:txBody>
      </p:sp>
      <p:pic>
        <p:nvPicPr>
          <p:cNvPr id="4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86690" y="327960"/>
            <a:ext cx="1114994" cy="811650"/>
          </a:xfrm>
          <a:prstGeom prst="rect">
            <a:avLst/>
          </a:prstGeom>
        </p:spPr>
      </p:pic>
      <p:pic>
        <p:nvPicPr>
          <p:cNvPr id="5" name="Imagen 4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53" y="500128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9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0" y="2804443"/>
            <a:ext cx="3557231" cy="33818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578242" y="2156109"/>
            <a:ext cx="1303560" cy="27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4" dirty="0" err="1"/>
              <a:t>Seats</a:t>
            </a:r>
            <a:r>
              <a:rPr lang="es-ES" sz="1204" dirty="0"/>
              <a:t> </a:t>
            </a:r>
            <a:r>
              <a:rPr lang="es-ES" sz="1204" dirty="0" err="1"/>
              <a:t>table</a:t>
            </a:r>
            <a:endParaRPr lang="es-ES" sz="1204" dirty="0"/>
          </a:p>
        </p:txBody>
      </p:sp>
      <p:sp>
        <p:nvSpPr>
          <p:cNvPr id="9" name="Rectángulo 8"/>
          <p:cNvSpPr/>
          <p:nvPr/>
        </p:nvSpPr>
        <p:spPr>
          <a:xfrm>
            <a:off x="6275973" y="2156108"/>
            <a:ext cx="1303560" cy="27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4" dirty="0" err="1"/>
              <a:t>Rooms</a:t>
            </a:r>
            <a:r>
              <a:rPr lang="es-ES" sz="1204" dirty="0"/>
              <a:t> </a:t>
            </a:r>
            <a:r>
              <a:rPr lang="es-ES" sz="1204" dirty="0" err="1"/>
              <a:t>table</a:t>
            </a:r>
            <a:endParaRPr lang="es-ES" sz="1204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19" y="2804443"/>
            <a:ext cx="3074888" cy="33818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90423" y="3542879"/>
            <a:ext cx="2746496" cy="27076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50"/>
          </a:p>
        </p:txBody>
      </p:sp>
      <p:sp>
        <p:nvSpPr>
          <p:cNvPr id="12" name="Rectángulo 11"/>
          <p:cNvSpPr/>
          <p:nvPr/>
        </p:nvSpPr>
        <p:spPr>
          <a:xfrm>
            <a:off x="1301508" y="2983222"/>
            <a:ext cx="1631498" cy="2891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50"/>
          </a:p>
        </p:txBody>
      </p:sp>
      <p:sp>
        <p:nvSpPr>
          <p:cNvPr id="13" name="Rectángulo 12"/>
          <p:cNvSpPr/>
          <p:nvPr/>
        </p:nvSpPr>
        <p:spPr>
          <a:xfrm>
            <a:off x="5564722" y="2983221"/>
            <a:ext cx="1631498" cy="2891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50"/>
          </a:p>
        </p:txBody>
      </p:sp>
      <p:sp>
        <p:nvSpPr>
          <p:cNvPr id="14" name="Rectángulo 13"/>
          <p:cNvSpPr/>
          <p:nvPr/>
        </p:nvSpPr>
        <p:spPr>
          <a:xfrm>
            <a:off x="5007224" y="3478655"/>
            <a:ext cx="2746496" cy="27076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50"/>
          </a:p>
        </p:txBody>
      </p:sp>
      <p:pic>
        <p:nvPicPr>
          <p:cNvPr id="15" name="1 Imagen" descr="logo UMA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21456" y="434416"/>
            <a:ext cx="1114994" cy="811650"/>
          </a:xfrm>
          <a:prstGeom prst="rect">
            <a:avLst/>
          </a:prstGeom>
        </p:spPr>
      </p:pic>
      <p:pic>
        <p:nvPicPr>
          <p:cNvPr id="16" name="Imagen 15" descr="C:\Users\inmav\OneDrive\Escritorio\MASTER\big-data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3" y="606584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7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0" y="1022064"/>
            <a:ext cx="8351352" cy="576374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99571" y="401241"/>
            <a:ext cx="4370549" cy="784493"/>
          </a:xfrm>
        </p:spPr>
        <p:txBody>
          <a:bodyPr>
            <a:normAutofit/>
          </a:bodyPr>
          <a:lstStyle/>
          <a:p>
            <a:r>
              <a:rPr lang="es-ES" sz="2066" dirty="0">
                <a:solidFill>
                  <a:schemeClr val="accent2">
                    <a:lumMod val="50000"/>
                  </a:schemeClr>
                </a:solidFill>
              </a:rPr>
              <a:t>RELATIONAL MODEL TOUROPERATOR</a:t>
            </a:r>
            <a:endParaRPr lang="es-ES" sz="2066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Marcador de número de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2</a:t>
            </a:fld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6854082" y="2154052"/>
            <a:ext cx="466364" cy="690"/>
          </a:xfrm>
          <a:prstGeom prst="line">
            <a:avLst/>
          </a:prstGeom>
          <a:ln w="19050">
            <a:solidFill>
              <a:srgbClr val="32E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485797" y="1995103"/>
            <a:ext cx="1298640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4" dirty="0"/>
              <a:t>PRIMARY KEY</a:t>
            </a:r>
            <a:endParaRPr lang="es-ES" sz="1204" dirty="0"/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6854082" y="2418966"/>
            <a:ext cx="466364" cy="6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485797" y="2260017"/>
            <a:ext cx="1298640" cy="27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4" dirty="0"/>
              <a:t>FOREIGN KEY</a:t>
            </a:r>
            <a:endParaRPr lang="es-ES" sz="1204" dirty="0"/>
          </a:p>
        </p:txBody>
      </p:sp>
      <p:pic>
        <p:nvPicPr>
          <p:cNvPr id="22" name="Imagen 21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20" y="256462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704694" y="-538501"/>
            <a:ext cx="3835547" cy="510896"/>
          </a:xfrm>
          <a:prstGeom prst="rect">
            <a:avLst/>
          </a:prstGeom>
        </p:spPr>
        <p:txBody>
          <a:bodyPr vert="horz" lIns="78706" tIns="39352" rIns="78706" bIns="39352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66" dirty="0">
                <a:solidFill>
                  <a:schemeClr val="accent2">
                    <a:lumMod val="50000"/>
                  </a:schemeClr>
                </a:solidFill>
              </a:rPr>
              <a:t>DESIGN DEVELOPMENT</a:t>
            </a:r>
            <a:endParaRPr lang="es-ES" sz="2066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00710" y="1841499"/>
            <a:ext cx="2844874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Employee_Relative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Identifier,ID_Employee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Identifier</a:t>
            </a:r>
            <a:r>
              <a:rPr lang="es-ES" sz="1033" dirty="0"/>
              <a:t>, </a:t>
            </a:r>
            <a:r>
              <a:rPr lang="es-ES" sz="1033" dirty="0" err="1"/>
              <a:t>ID_Employee</a:t>
            </a:r>
            <a:endParaRPr lang="es-ES" sz="1033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000710" y="2576223"/>
            <a:ext cx="2844874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Employee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ID_Employee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ID_Identifier</a:t>
            </a:r>
            <a:endParaRPr lang="es-ES" sz="1033" dirty="0"/>
          </a:p>
        </p:txBody>
      </p:sp>
      <p:sp>
        <p:nvSpPr>
          <p:cNvPr id="9" name="CuadroTexto 8"/>
          <p:cNvSpPr txBox="1"/>
          <p:nvPr/>
        </p:nvSpPr>
        <p:spPr>
          <a:xfrm>
            <a:off x="1000710" y="3273672"/>
            <a:ext cx="1258472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Customer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Identifier</a:t>
            </a:r>
            <a:endParaRPr lang="es-ES" sz="1033" dirty="0"/>
          </a:p>
          <a:p>
            <a:endParaRPr lang="es-ES" sz="1033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00709" y="3887702"/>
            <a:ext cx="1340457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Agents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ID_Agent</a:t>
            </a:r>
            <a:endParaRPr lang="es-ES" sz="1033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00709" y="4444018"/>
            <a:ext cx="3344984" cy="104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Books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Identifier</a:t>
            </a:r>
            <a:r>
              <a:rPr lang="es-ES" sz="1033" dirty="0"/>
              <a:t>, </a:t>
            </a:r>
            <a:r>
              <a:rPr lang="es-ES" sz="1033" dirty="0" err="1"/>
              <a:t>Book_number</a:t>
            </a:r>
            <a:r>
              <a:rPr lang="es-ES" sz="1033" dirty="0"/>
              <a:t>, </a:t>
            </a:r>
            <a:r>
              <a:rPr lang="es-ES" sz="1033" dirty="0" err="1"/>
              <a:t>ID_Payment</a:t>
            </a:r>
            <a:r>
              <a:rPr lang="es-ES" sz="1033" dirty="0"/>
              <a:t>, </a:t>
            </a:r>
            <a:r>
              <a:rPr lang="es-ES" sz="1033" dirty="0" err="1"/>
              <a:t>ID_Agent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Identifier</a:t>
            </a:r>
            <a:r>
              <a:rPr lang="es-ES" sz="1033" dirty="0"/>
              <a:t>, </a:t>
            </a:r>
            <a:r>
              <a:rPr lang="es-ES" sz="1033" dirty="0" err="1"/>
              <a:t>Book_number</a:t>
            </a:r>
            <a:r>
              <a:rPr lang="es-ES" sz="1033" dirty="0"/>
              <a:t>, </a:t>
            </a:r>
            <a:r>
              <a:rPr lang="es-ES" sz="1033" dirty="0" err="1"/>
              <a:t>ID_Payment</a:t>
            </a:r>
            <a:r>
              <a:rPr lang="es-ES" sz="1033" dirty="0"/>
              <a:t>, </a:t>
            </a:r>
            <a:r>
              <a:rPr lang="es-ES" sz="1033" dirty="0" err="1"/>
              <a:t>ID_Agent</a:t>
            </a:r>
            <a:endParaRPr lang="es-ES" sz="1033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00709" y="5300510"/>
            <a:ext cx="1340457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Payments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ID_Payment</a:t>
            </a:r>
            <a:r>
              <a:rPr lang="es-ES" sz="1033" dirty="0"/>
              <a:t>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763815" y="1841498"/>
            <a:ext cx="2844874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Travel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Book_number</a:t>
            </a:r>
            <a:r>
              <a:rPr lang="es-ES" sz="1033" dirty="0"/>
              <a:t>, </a:t>
            </a:r>
            <a:r>
              <a:rPr lang="es-ES" sz="1033" dirty="0" err="1"/>
              <a:t>ID_Prodcut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ID_Product</a:t>
            </a:r>
            <a:r>
              <a:rPr lang="es-ES" sz="1033" dirty="0"/>
              <a:t>, </a:t>
            </a:r>
            <a:r>
              <a:rPr lang="es-ES" sz="1033" dirty="0" err="1"/>
              <a:t>ID_Season</a:t>
            </a:r>
            <a:r>
              <a:rPr lang="es-ES" sz="1033" dirty="0"/>
              <a:t>, </a:t>
            </a:r>
            <a:r>
              <a:rPr lang="es-ES" sz="1033" dirty="0" err="1"/>
              <a:t>Booking_type</a:t>
            </a:r>
            <a:endParaRPr lang="es-ES" sz="1033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63815" y="2576222"/>
            <a:ext cx="2844874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Travel_Documents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Book_number</a:t>
            </a:r>
            <a:r>
              <a:rPr lang="es-ES" sz="1033" dirty="0"/>
              <a:t>, </a:t>
            </a:r>
            <a:r>
              <a:rPr lang="es-ES" sz="1033" dirty="0" err="1"/>
              <a:t>ID_Docu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Book_Number</a:t>
            </a:r>
            <a:endParaRPr lang="es-ES" sz="1033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63814" y="3291490"/>
            <a:ext cx="2188996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Languages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ID_Docu</a:t>
            </a:r>
            <a:r>
              <a:rPr lang="es-ES" sz="1033" dirty="0"/>
              <a:t>, </a:t>
            </a:r>
            <a:r>
              <a:rPr lang="es-ES" sz="1033" dirty="0" err="1"/>
              <a:t>Book_Number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ID_Docu</a:t>
            </a:r>
            <a:r>
              <a:rPr lang="es-ES" sz="1033" dirty="0"/>
              <a:t>, </a:t>
            </a:r>
            <a:r>
              <a:rPr lang="es-ES" sz="1033" dirty="0" err="1"/>
              <a:t>Book_Number</a:t>
            </a:r>
            <a:endParaRPr lang="es-ES" sz="1033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763815" y="4021296"/>
            <a:ext cx="1237973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Product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ID_Prodcut</a:t>
            </a:r>
            <a:endParaRPr lang="es-ES" sz="1033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763815" y="4577616"/>
            <a:ext cx="2844874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Season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ID_Prodcut</a:t>
            </a:r>
            <a:endParaRPr lang="es-ES" sz="1033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763814" y="5133931"/>
            <a:ext cx="1410143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Locations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ID_Season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ID_Season</a:t>
            </a:r>
            <a:endParaRPr lang="es-ES" sz="1033" b="1" dirty="0"/>
          </a:p>
        </p:txBody>
      </p:sp>
      <p:sp>
        <p:nvSpPr>
          <p:cNvPr id="20" name="Marcador de número de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3</a:t>
            </a:fld>
            <a:endParaRPr lang="es-ES"/>
          </a:p>
        </p:txBody>
      </p:sp>
      <p:pic>
        <p:nvPicPr>
          <p:cNvPr id="24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1456" y="434416"/>
            <a:ext cx="1114994" cy="811650"/>
          </a:xfrm>
          <a:prstGeom prst="rect">
            <a:avLst/>
          </a:prstGeom>
        </p:spPr>
      </p:pic>
      <p:pic>
        <p:nvPicPr>
          <p:cNvPr id="25" name="Imagen 24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28" y="606584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1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1408" y="1852832"/>
            <a:ext cx="2844874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Buys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ID_Prodcut</a:t>
            </a:r>
            <a:r>
              <a:rPr lang="es-ES" sz="1033" dirty="0"/>
              <a:t>, </a:t>
            </a:r>
            <a:r>
              <a:rPr lang="es-ES" sz="1033" dirty="0" err="1"/>
              <a:t>ID_Sub</a:t>
            </a:r>
            <a:r>
              <a:rPr lang="es-ES" sz="1033" dirty="0"/>
              <a:t>, </a:t>
            </a:r>
            <a:r>
              <a:rPr lang="es-ES" sz="1033" dirty="0" err="1"/>
              <a:t>Buy_Date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ID_Prodcut</a:t>
            </a:r>
            <a:r>
              <a:rPr lang="es-ES" sz="1033" dirty="0"/>
              <a:t>, </a:t>
            </a:r>
            <a:r>
              <a:rPr lang="es-ES" sz="1033" dirty="0" err="1"/>
              <a:t>ID_Sub</a:t>
            </a:r>
            <a:endParaRPr lang="es-ES" sz="1033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51409" y="2568102"/>
            <a:ext cx="1492128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Subcharter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ID_Sub</a:t>
            </a:r>
            <a:endParaRPr lang="es-ES" sz="1033" dirty="0"/>
          </a:p>
        </p:txBody>
      </p:sp>
      <p:sp>
        <p:nvSpPr>
          <p:cNvPr id="6" name="CuadroTexto 5"/>
          <p:cNvSpPr txBox="1"/>
          <p:nvPr/>
        </p:nvSpPr>
        <p:spPr>
          <a:xfrm>
            <a:off x="451407" y="3124419"/>
            <a:ext cx="4919096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Seats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Type_Seat</a:t>
            </a:r>
            <a:r>
              <a:rPr lang="es-ES" sz="1033" dirty="0"/>
              <a:t>, </a:t>
            </a:r>
            <a:r>
              <a:rPr lang="es-ES" sz="1033" dirty="0" err="1"/>
              <a:t>ID_Transport</a:t>
            </a:r>
            <a:r>
              <a:rPr lang="es-ES" sz="1033" dirty="0"/>
              <a:t>, </a:t>
            </a:r>
            <a:r>
              <a:rPr lang="es-ES" sz="1033" dirty="0" err="1"/>
              <a:t>Origin_Dest</a:t>
            </a:r>
            <a:r>
              <a:rPr lang="es-ES" sz="1033" dirty="0"/>
              <a:t>, </a:t>
            </a:r>
            <a:r>
              <a:rPr lang="es-ES" sz="1033" dirty="0" err="1"/>
              <a:t>Date_Seat</a:t>
            </a:r>
            <a:r>
              <a:rPr lang="es-ES" sz="1033" dirty="0"/>
              <a:t>, </a:t>
            </a:r>
            <a:r>
              <a:rPr lang="es-ES" sz="1033" dirty="0" err="1"/>
              <a:t>Time_Seat</a:t>
            </a:r>
            <a:r>
              <a:rPr lang="es-ES" sz="1033" dirty="0"/>
              <a:t>, </a:t>
            </a:r>
            <a:r>
              <a:rPr lang="es-ES" sz="1033" dirty="0" err="1"/>
              <a:t>ID_Product</a:t>
            </a:r>
            <a:endParaRPr lang="es-ES" sz="1033" dirty="0"/>
          </a:p>
        </p:txBody>
      </p:sp>
      <p:sp>
        <p:nvSpPr>
          <p:cNvPr id="7" name="CuadroTexto 6"/>
          <p:cNvSpPr txBox="1"/>
          <p:nvPr/>
        </p:nvSpPr>
        <p:spPr>
          <a:xfrm>
            <a:off x="451406" y="3680736"/>
            <a:ext cx="4675874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/>
              <a:t>Train</a:t>
            </a:r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ID_Train</a:t>
            </a:r>
            <a:r>
              <a:rPr lang="es-ES" sz="1033" dirty="0"/>
              <a:t>, </a:t>
            </a:r>
            <a:r>
              <a:rPr lang="es-ES" sz="1033" dirty="0" err="1"/>
              <a:t>Dep_Station</a:t>
            </a:r>
            <a:r>
              <a:rPr lang="es-ES" sz="1033" dirty="0"/>
              <a:t>, </a:t>
            </a:r>
            <a:r>
              <a:rPr lang="es-ES" sz="1033" dirty="0" err="1"/>
              <a:t>Arr_Station</a:t>
            </a:r>
            <a:r>
              <a:rPr lang="es-ES" sz="1033" dirty="0"/>
              <a:t>, </a:t>
            </a:r>
            <a:r>
              <a:rPr lang="es-ES" sz="1033" dirty="0" err="1"/>
              <a:t>Dep_Date</a:t>
            </a:r>
            <a:r>
              <a:rPr lang="es-ES" sz="1033" dirty="0"/>
              <a:t>, </a:t>
            </a:r>
            <a:r>
              <a:rPr lang="es-ES" sz="1033" dirty="0" err="1"/>
              <a:t>Dep_Time</a:t>
            </a:r>
            <a:r>
              <a:rPr lang="es-ES" sz="1033" dirty="0"/>
              <a:t>, </a:t>
            </a:r>
            <a:r>
              <a:rPr lang="es-ES" sz="1033" dirty="0" err="1"/>
              <a:t>ID_Product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ID_Train</a:t>
            </a:r>
            <a:r>
              <a:rPr lang="es-ES" sz="1033" dirty="0"/>
              <a:t>, </a:t>
            </a:r>
            <a:r>
              <a:rPr lang="es-ES" sz="1033" dirty="0" err="1"/>
              <a:t>Dep_Station</a:t>
            </a:r>
            <a:r>
              <a:rPr lang="es-ES" sz="1033" dirty="0"/>
              <a:t>, </a:t>
            </a:r>
            <a:r>
              <a:rPr lang="es-ES" sz="1033" dirty="0" err="1"/>
              <a:t>Arr_Station</a:t>
            </a:r>
            <a:r>
              <a:rPr lang="es-ES" sz="1033" dirty="0"/>
              <a:t>, </a:t>
            </a:r>
            <a:r>
              <a:rPr lang="es-ES" sz="1033" dirty="0" err="1"/>
              <a:t>Dep_Date</a:t>
            </a:r>
            <a:r>
              <a:rPr lang="es-ES" sz="1033" dirty="0"/>
              <a:t>, </a:t>
            </a:r>
            <a:r>
              <a:rPr lang="es-ES" sz="1033" dirty="0" err="1"/>
              <a:t>Dep_Time</a:t>
            </a:r>
            <a:r>
              <a:rPr lang="es-ES" sz="1033" dirty="0"/>
              <a:t>, </a:t>
            </a:r>
            <a:r>
              <a:rPr lang="es-ES" sz="1033" dirty="0" err="1"/>
              <a:t>ID_Product</a:t>
            </a:r>
            <a:endParaRPr lang="es-ES" sz="1033" dirty="0"/>
          </a:p>
        </p:txBody>
      </p:sp>
      <p:sp>
        <p:nvSpPr>
          <p:cNvPr id="8" name="CuadroTexto 7"/>
          <p:cNvSpPr txBox="1"/>
          <p:nvPr/>
        </p:nvSpPr>
        <p:spPr>
          <a:xfrm>
            <a:off x="451409" y="4396003"/>
            <a:ext cx="4413521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/>
              <a:t>Flight</a:t>
            </a:r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ID_Flight</a:t>
            </a:r>
            <a:r>
              <a:rPr lang="es-ES" sz="1033" dirty="0"/>
              <a:t>, </a:t>
            </a:r>
            <a:r>
              <a:rPr lang="es-ES" sz="1033" dirty="0" err="1"/>
              <a:t>Iata_Dep</a:t>
            </a:r>
            <a:r>
              <a:rPr lang="es-ES" sz="1033" dirty="0"/>
              <a:t>, </a:t>
            </a:r>
            <a:r>
              <a:rPr lang="es-ES" sz="1033" dirty="0" err="1"/>
              <a:t>Iata_Arr</a:t>
            </a:r>
            <a:r>
              <a:rPr lang="es-ES" sz="1033" dirty="0"/>
              <a:t>, </a:t>
            </a:r>
            <a:r>
              <a:rPr lang="es-ES" sz="1033" dirty="0" err="1"/>
              <a:t>Dep_Date</a:t>
            </a:r>
            <a:r>
              <a:rPr lang="es-ES" sz="1033" dirty="0"/>
              <a:t>, </a:t>
            </a:r>
            <a:r>
              <a:rPr lang="es-ES" sz="1033" dirty="0" err="1"/>
              <a:t>Dep_Time</a:t>
            </a:r>
            <a:r>
              <a:rPr lang="es-ES" sz="1033" dirty="0"/>
              <a:t>, </a:t>
            </a:r>
            <a:r>
              <a:rPr lang="es-ES" sz="1033" dirty="0" err="1"/>
              <a:t>ID_Prodcut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ID_Flight</a:t>
            </a:r>
            <a:r>
              <a:rPr lang="es-ES" sz="1033" dirty="0"/>
              <a:t>, </a:t>
            </a:r>
            <a:r>
              <a:rPr lang="es-ES" sz="1033" dirty="0" err="1"/>
              <a:t>Iata_Dep</a:t>
            </a:r>
            <a:r>
              <a:rPr lang="es-ES" sz="1033" dirty="0"/>
              <a:t>, </a:t>
            </a:r>
            <a:r>
              <a:rPr lang="es-ES" sz="1033" dirty="0" err="1"/>
              <a:t>Iata_Arr</a:t>
            </a:r>
            <a:r>
              <a:rPr lang="es-ES" sz="1033" dirty="0"/>
              <a:t>, </a:t>
            </a:r>
            <a:r>
              <a:rPr lang="es-ES" sz="1033" dirty="0" err="1"/>
              <a:t>Dep_Date</a:t>
            </a:r>
            <a:r>
              <a:rPr lang="es-ES" sz="1033" dirty="0"/>
              <a:t>, </a:t>
            </a:r>
            <a:r>
              <a:rPr lang="es-ES" sz="1033" dirty="0" err="1"/>
              <a:t>Dep_Time</a:t>
            </a:r>
            <a:r>
              <a:rPr lang="es-ES" sz="1033" dirty="0"/>
              <a:t>, </a:t>
            </a:r>
            <a:r>
              <a:rPr lang="es-ES" sz="1033" dirty="0" err="1"/>
              <a:t>ID_Prodcut</a:t>
            </a:r>
            <a:endParaRPr lang="es-ES" sz="1033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93945" y="1852832"/>
            <a:ext cx="2582522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Rooms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ID_Product</a:t>
            </a:r>
            <a:r>
              <a:rPr lang="es-ES" sz="1033" dirty="0"/>
              <a:t>, </a:t>
            </a:r>
            <a:r>
              <a:rPr lang="es-ES" sz="1033" dirty="0" err="1"/>
              <a:t>ID_Allot</a:t>
            </a:r>
            <a:r>
              <a:rPr lang="es-ES" sz="1033" dirty="0"/>
              <a:t>, </a:t>
            </a:r>
            <a:r>
              <a:rPr lang="es-ES" sz="1033" dirty="0" err="1"/>
              <a:t>Type_Room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ID_Product</a:t>
            </a:r>
            <a:endParaRPr lang="es-ES" sz="1033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93943" y="3294381"/>
            <a:ext cx="1986767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/>
              <a:t>Hotel</a:t>
            </a:r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ID_Hotel</a:t>
            </a:r>
            <a:r>
              <a:rPr lang="es-ES" sz="1033" dirty="0"/>
              <a:t>, </a:t>
            </a:r>
            <a:r>
              <a:rPr lang="es-ES" sz="1033" dirty="0" err="1"/>
              <a:t>ID_Product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ID_Hotel</a:t>
            </a:r>
            <a:r>
              <a:rPr lang="es-ES" sz="1033" dirty="0"/>
              <a:t>, </a:t>
            </a:r>
            <a:r>
              <a:rPr lang="es-ES" sz="1033" dirty="0" err="1"/>
              <a:t>ID_Produc</a:t>
            </a:r>
            <a:endParaRPr lang="es-ES" sz="1033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93948" y="2579116"/>
            <a:ext cx="1888385" cy="88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Cruise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ID_Cruise</a:t>
            </a:r>
            <a:r>
              <a:rPr lang="es-ES" sz="1033" dirty="0"/>
              <a:t>, </a:t>
            </a:r>
            <a:r>
              <a:rPr lang="es-ES" sz="1033" dirty="0" err="1"/>
              <a:t>ID_Product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ID_Cruise</a:t>
            </a:r>
            <a:r>
              <a:rPr lang="es-ES" sz="1033" dirty="0"/>
              <a:t>, </a:t>
            </a:r>
            <a:r>
              <a:rPr lang="es-ES" sz="1033" dirty="0" err="1"/>
              <a:t>ID_Product</a:t>
            </a:r>
            <a:endParaRPr lang="es-ES" sz="1033" dirty="0"/>
          </a:p>
          <a:p>
            <a:endParaRPr lang="es-ES" sz="1033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88479" y="3998631"/>
            <a:ext cx="1983124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b="1" u="sng" dirty="0" err="1"/>
              <a:t>Port_Calls</a:t>
            </a:r>
            <a:endParaRPr lang="es-ES" sz="1033" b="1" u="sng" dirty="0"/>
          </a:p>
          <a:p>
            <a:endParaRPr lang="es-ES" sz="1033" b="1" dirty="0"/>
          </a:p>
          <a:p>
            <a:r>
              <a:rPr lang="es-ES" sz="1033" b="1" dirty="0"/>
              <a:t>PK -&gt; </a:t>
            </a:r>
            <a:r>
              <a:rPr lang="es-ES" sz="1033" dirty="0" err="1"/>
              <a:t>ID_Cruise</a:t>
            </a:r>
            <a:r>
              <a:rPr lang="es-ES" sz="1033" dirty="0"/>
              <a:t>, </a:t>
            </a:r>
            <a:r>
              <a:rPr lang="es-ES" sz="1033" dirty="0" err="1"/>
              <a:t>ID_Product</a:t>
            </a:r>
            <a:endParaRPr lang="es-ES" sz="1033" dirty="0"/>
          </a:p>
          <a:p>
            <a:r>
              <a:rPr lang="es-ES" sz="1033" b="1" dirty="0"/>
              <a:t>FK -&gt; </a:t>
            </a:r>
            <a:r>
              <a:rPr lang="es-ES" sz="1033" dirty="0" err="1"/>
              <a:t>ID_Cruise</a:t>
            </a:r>
            <a:r>
              <a:rPr lang="es-ES" sz="1033" dirty="0"/>
              <a:t>, </a:t>
            </a:r>
            <a:r>
              <a:rPr lang="es-ES" sz="1033" dirty="0" err="1"/>
              <a:t>ID_Product</a:t>
            </a:r>
            <a:endParaRPr lang="es-ES" sz="1033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>
          <a:xfrm>
            <a:off x="7435761" y="7967657"/>
            <a:ext cx="588173" cy="314276"/>
          </a:xfrm>
        </p:spPr>
        <p:txBody>
          <a:bodyPr/>
          <a:lstStyle/>
          <a:p>
            <a:fld id="{A4E92068-E5F7-4AB3-80B0-54108BED3DE4}" type="slidenum">
              <a:rPr lang="es-ES" smtClean="0"/>
              <a:t>4</a:t>
            </a:fld>
            <a:endParaRPr lang="es-ES"/>
          </a:p>
        </p:txBody>
      </p:sp>
      <p:pic>
        <p:nvPicPr>
          <p:cNvPr id="18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1456" y="434416"/>
            <a:ext cx="1114994" cy="811650"/>
          </a:xfrm>
          <a:prstGeom prst="rect">
            <a:avLst/>
          </a:prstGeom>
        </p:spPr>
      </p:pic>
      <p:pic>
        <p:nvPicPr>
          <p:cNvPr id="19" name="Imagen 18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28" y="606584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7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9" y="435698"/>
            <a:ext cx="8392153" cy="6296390"/>
          </a:xfrm>
          <a:prstGeom prst="rect">
            <a:avLst/>
          </a:prstGeom>
        </p:spPr>
      </p:pic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4504536" y="961041"/>
            <a:ext cx="3776432" cy="1048721"/>
          </a:xfrm>
        </p:spPr>
        <p:txBody>
          <a:bodyPr>
            <a:normAutofit/>
          </a:bodyPr>
          <a:lstStyle/>
          <a:p>
            <a:pPr algn="ctr"/>
            <a:r>
              <a:rPr lang="es-ES" sz="2066" dirty="0">
                <a:solidFill>
                  <a:schemeClr val="accent2">
                    <a:lumMod val="50000"/>
                  </a:schemeClr>
                </a:solidFill>
              </a:rPr>
              <a:t>RELATIONAL MODEL IN </a:t>
            </a:r>
            <a:r>
              <a:rPr lang="es-ES" sz="2066" dirty="0" err="1">
                <a:solidFill>
                  <a:schemeClr val="accent2">
                    <a:lumMod val="50000"/>
                  </a:schemeClr>
                </a:solidFill>
              </a:rPr>
              <a:t>MySQL</a:t>
            </a:r>
            <a:endParaRPr lang="es-ES" sz="2066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5</a:t>
            </a:fld>
            <a:endParaRPr lang="es-ES"/>
          </a:p>
        </p:txBody>
      </p:sp>
      <p:pic>
        <p:nvPicPr>
          <p:cNvPr id="8" name="Imagen 7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28" y="606584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5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2751849" y="826247"/>
            <a:ext cx="3776432" cy="1048721"/>
          </a:xfrm>
        </p:spPr>
        <p:txBody>
          <a:bodyPr>
            <a:normAutofit/>
          </a:bodyPr>
          <a:lstStyle/>
          <a:p>
            <a:pPr algn="ctr"/>
            <a:r>
              <a:rPr lang="es-ES" sz="2066" dirty="0">
                <a:solidFill>
                  <a:schemeClr val="accent2">
                    <a:lumMod val="50000"/>
                  </a:schemeClr>
                </a:solidFill>
              </a:rPr>
              <a:t>THE SQL SCRIPT</a:t>
            </a:r>
            <a:endParaRPr lang="es-ES" sz="2066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6</a:t>
            </a:fld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636111" y="1747760"/>
            <a:ext cx="4668804" cy="64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932" indent="-245932">
              <a:buFont typeface="Arial" panose="020B0604020202020204" pitchFamily="34" charset="0"/>
              <a:buChar char="•"/>
            </a:pPr>
            <a:r>
              <a:rPr lang="es-ES" sz="1204" dirty="0" err="1"/>
              <a:t>Generate</a:t>
            </a:r>
            <a:r>
              <a:rPr lang="es-ES" sz="1204" dirty="0"/>
              <a:t> </a:t>
            </a:r>
            <a:r>
              <a:rPr lang="es-ES" sz="1204" dirty="0" err="1"/>
              <a:t>atomatically</a:t>
            </a:r>
            <a:r>
              <a:rPr lang="es-ES" sz="1204" dirty="0"/>
              <a:t> </a:t>
            </a:r>
            <a:r>
              <a:rPr lang="es-ES" sz="1204" dirty="0" err="1"/>
              <a:t>the</a:t>
            </a:r>
            <a:r>
              <a:rPr lang="es-ES" sz="1204" dirty="0"/>
              <a:t> script </a:t>
            </a:r>
            <a:r>
              <a:rPr lang="en-US" sz="1204" dirty="0"/>
              <a:t>importing </a:t>
            </a:r>
            <a:r>
              <a:rPr lang="en-US" sz="1204" dirty="0"/>
              <a:t>the model using the reverse engineer to create a SQL script with the different tables of our database.</a:t>
            </a:r>
            <a:endParaRPr lang="es-ES" sz="1204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5" y="2185941"/>
            <a:ext cx="6457976" cy="349918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34" y="3292647"/>
            <a:ext cx="2779286" cy="257559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839" y="3592066"/>
            <a:ext cx="2597984" cy="300064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871" y="4198757"/>
            <a:ext cx="2332129" cy="253333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5270" y="7654878"/>
            <a:ext cx="5466561" cy="25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33" dirty="0"/>
              <a:t>* </a:t>
            </a:r>
            <a:r>
              <a:rPr lang="en-US" sz="1033" dirty="0"/>
              <a:t>For </a:t>
            </a:r>
            <a:r>
              <a:rPr lang="en-US" sz="1033" dirty="0"/>
              <a:t>more information, consult the attached </a:t>
            </a:r>
            <a:r>
              <a:rPr lang="en-US" sz="1033" dirty="0"/>
              <a:t>document </a:t>
            </a:r>
            <a:r>
              <a:rPr lang="en-US" sz="1033" b="1" dirty="0" err="1"/>
              <a:t>script_create_touroperator.cql</a:t>
            </a:r>
            <a:endParaRPr lang="es-ES" sz="1033" b="1" dirty="0"/>
          </a:p>
        </p:txBody>
      </p:sp>
      <p:pic>
        <p:nvPicPr>
          <p:cNvPr id="16" name="1 Imagen" descr="logo UMA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721456" y="434416"/>
            <a:ext cx="1114994" cy="811650"/>
          </a:xfrm>
          <a:prstGeom prst="rect">
            <a:avLst/>
          </a:prstGeom>
        </p:spPr>
      </p:pic>
      <p:pic>
        <p:nvPicPr>
          <p:cNvPr id="17" name="Imagen 16" descr="C:\Users\inmav\OneDrive\Escritorio\MASTER\big-data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3" y="606584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2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7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22533" y="1654652"/>
            <a:ext cx="3623735" cy="64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932" indent="-245932">
              <a:buFont typeface="Arial" panose="020B0604020202020204" pitchFamily="34" charset="0"/>
              <a:buChar char="•"/>
            </a:pPr>
            <a:r>
              <a:rPr lang="es-ES" sz="1204" dirty="0" err="1"/>
              <a:t>Opening</a:t>
            </a:r>
            <a:r>
              <a:rPr lang="es-ES" sz="1204" dirty="0"/>
              <a:t> </a:t>
            </a:r>
            <a:r>
              <a:rPr lang="es-ES" sz="1204" dirty="0" err="1"/>
              <a:t>the</a:t>
            </a:r>
            <a:r>
              <a:rPr lang="es-ES" sz="1204" dirty="0"/>
              <a:t> script </a:t>
            </a:r>
            <a:r>
              <a:rPr lang="es-ES" sz="1204" dirty="0"/>
              <a:t>SQL </a:t>
            </a:r>
            <a:r>
              <a:rPr lang="es-ES" sz="1204" dirty="0" err="1"/>
              <a:t>Document</a:t>
            </a:r>
            <a:r>
              <a:rPr lang="es-ES" sz="1204" dirty="0"/>
              <a:t> and </a:t>
            </a:r>
            <a:r>
              <a:rPr lang="es-ES" sz="1204" dirty="0" err="1"/>
              <a:t>executing</a:t>
            </a:r>
            <a:r>
              <a:rPr lang="es-ES" sz="1204" dirty="0"/>
              <a:t> </a:t>
            </a:r>
            <a:r>
              <a:rPr lang="es-ES" sz="1204" dirty="0" err="1"/>
              <a:t>the</a:t>
            </a:r>
            <a:r>
              <a:rPr lang="es-ES" sz="1204" dirty="0"/>
              <a:t> </a:t>
            </a:r>
            <a:r>
              <a:rPr lang="es-ES" sz="1204" dirty="0" err="1"/>
              <a:t>code</a:t>
            </a:r>
            <a:r>
              <a:rPr lang="es-ES" sz="1204" dirty="0"/>
              <a:t>, </a:t>
            </a:r>
            <a:r>
              <a:rPr lang="es-ES" sz="1204" dirty="0" err="1"/>
              <a:t>the</a:t>
            </a:r>
            <a:r>
              <a:rPr lang="es-ES" sz="1204" dirty="0"/>
              <a:t> </a:t>
            </a:r>
            <a:r>
              <a:rPr lang="es-ES" sz="1204" dirty="0" err="1"/>
              <a:t>database</a:t>
            </a:r>
            <a:r>
              <a:rPr lang="es-ES" sz="1204" dirty="0"/>
              <a:t> </a:t>
            </a:r>
            <a:r>
              <a:rPr lang="es-ES" sz="1204" dirty="0" err="1"/>
              <a:t>is</a:t>
            </a:r>
            <a:r>
              <a:rPr lang="es-ES" sz="1204" dirty="0"/>
              <a:t> </a:t>
            </a:r>
            <a:r>
              <a:rPr lang="es-ES" sz="1204" dirty="0" err="1"/>
              <a:t>already</a:t>
            </a:r>
            <a:r>
              <a:rPr lang="es-ES" sz="1204" dirty="0"/>
              <a:t> </a:t>
            </a:r>
            <a:r>
              <a:rPr lang="es-ES" sz="1204" dirty="0" err="1"/>
              <a:t>created</a:t>
            </a:r>
            <a:r>
              <a:rPr lang="es-ES" sz="1204" dirty="0"/>
              <a:t> (</a:t>
            </a:r>
            <a:r>
              <a:rPr lang="es-ES" sz="1204" dirty="0" err="1"/>
              <a:t>without</a:t>
            </a:r>
            <a:r>
              <a:rPr lang="es-ES" sz="1204" dirty="0"/>
              <a:t> data). </a:t>
            </a:r>
            <a:endParaRPr lang="es-ES" sz="1204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7" y="2629540"/>
            <a:ext cx="2156201" cy="364832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404111" y="1572700"/>
            <a:ext cx="3648330" cy="648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5932" indent="-245932">
              <a:buFont typeface="Arial" panose="020B0604020202020204" pitchFamily="34" charset="0"/>
              <a:buChar char="•"/>
            </a:pPr>
            <a:r>
              <a:rPr lang="es-ES" sz="1204" dirty="0"/>
              <a:t>To </a:t>
            </a:r>
            <a:r>
              <a:rPr lang="es-ES" sz="1204" dirty="0" err="1"/>
              <a:t>check</a:t>
            </a:r>
            <a:r>
              <a:rPr lang="es-ES" sz="1204" dirty="0"/>
              <a:t> </a:t>
            </a:r>
            <a:r>
              <a:rPr lang="es-ES" sz="1204" dirty="0" err="1"/>
              <a:t>the</a:t>
            </a:r>
            <a:r>
              <a:rPr lang="es-ES" sz="1204" dirty="0"/>
              <a:t> </a:t>
            </a:r>
            <a:r>
              <a:rPr lang="es-ES" sz="1204" dirty="0" err="1"/>
              <a:t>relational</a:t>
            </a:r>
            <a:r>
              <a:rPr lang="es-ES" sz="1204" dirty="0"/>
              <a:t> </a:t>
            </a:r>
            <a:r>
              <a:rPr lang="es-ES" sz="1204" dirty="0" err="1"/>
              <a:t>model</a:t>
            </a:r>
            <a:r>
              <a:rPr lang="es-ES" sz="1204" dirty="0"/>
              <a:t> of </a:t>
            </a:r>
            <a:r>
              <a:rPr lang="es-ES" sz="1204" dirty="0" err="1"/>
              <a:t>our</a:t>
            </a:r>
            <a:r>
              <a:rPr lang="es-ES" sz="1204" dirty="0"/>
              <a:t> </a:t>
            </a:r>
            <a:r>
              <a:rPr lang="es-ES" sz="1204" dirty="0" err="1"/>
              <a:t>database</a:t>
            </a:r>
            <a:r>
              <a:rPr lang="es-ES" sz="1204" dirty="0"/>
              <a:t> </a:t>
            </a:r>
            <a:r>
              <a:rPr lang="es-ES" sz="1204" dirty="0" err="1"/>
              <a:t>we</a:t>
            </a:r>
            <a:r>
              <a:rPr lang="es-ES" sz="1204" dirty="0"/>
              <a:t> </a:t>
            </a:r>
            <a:r>
              <a:rPr lang="es-ES" sz="1204" dirty="0" err="1"/>
              <a:t>created</a:t>
            </a:r>
            <a:r>
              <a:rPr lang="es-ES" sz="1204" dirty="0"/>
              <a:t> a CSV file </a:t>
            </a:r>
            <a:r>
              <a:rPr lang="es-ES" sz="1204" dirty="0" err="1"/>
              <a:t>with</a:t>
            </a:r>
            <a:r>
              <a:rPr lang="es-ES" sz="1204" dirty="0"/>
              <a:t> data </a:t>
            </a:r>
            <a:r>
              <a:rPr lang="es-ES" sz="1204" dirty="0" err="1"/>
              <a:t>information</a:t>
            </a:r>
            <a:r>
              <a:rPr lang="es-ES" sz="1204" dirty="0"/>
              <a:t> </a:t>
            </a:r>
            <a:r>
              <a:rPr lang="es-ES" sz="1204" dirty="0" err="1"/>
              <a:t>invented</a:t>
            </a:r>
            <a:r>
              <a:rPr lang="es-ES" sz="1204" dirty="0"/>
              <a:t> </a:t>
            </a:r>
            <a:r>
              <a:rPr lang="es-ES" sz="1204" dirty="0" err="1"/>
              <a:t>by</a:t>
            </a:r>
            <a:r>
              <a:rPr lang="es-ES" sz="1204" dirty="0"/>
              <a:t> </a:t>
            </a:r>
            <a:r>
              <a:rPr lang="es-ES" sz="1204" dirty="0" err="1"/>
              <a:t>us</a:t>
            </a:r>
            <a:r>
              <a:rPr lang="es-ES" sz="1204" dirty="0"/>
              <a:t>: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08" y="2473770"/>
            <a:ext cx="1688888" cy="3959868"/>
          </a:xfrm>
          <a:prstGeom prst="rect">
            <a:avLst/>
          </a:prstGeom>
        </p:spPr>
      </p:pic>
      <p:pic>
        <p:nvPicPr>
          <p:cNvPr id="11" name="1 Imagen" descr="logo UMA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21456" y="434416"/>
            <a:ext cx="1114994" cy="811650"/>
          </a:xfrm>
          <a:prstGeom prst="rect">
            <a:avLst/>
          </a:prstGeom>
        </p:spPr>
      </p:pic>
      <p:pic>
        <p:nvPicPr>
          <p:cNvPr id="12" name="Imagen 11" descr="C:\Users\inmav\OneDrive\Escritorio\MASTER\big-data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3" y="606584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6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8</a:t>
            </a:fld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598983" y="1680197"/>
            <a:ext cx="5247030" cy="27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5932" indent="-245932">
              <a:buFont typeface="Arial" panose="020B0604020202020204" pitchFamily="34" charset="0"/>
              <a:buChar char="•"/>
            </a:pPr>
            <a:r>
              <a:rPr lang="es-ES" sz="1204" dirty="0"/>
              <a:t>Load </a:t>
            </a:r>
            <a:r>
              <a:rPr lang="es-ES" sz="1204" dirty="0" err="1"/>
              <a:t>all</a:t>
            </a:r>
            <a:r>
              <a:rPr lang="es-ES" sz="1204" dirty="0"/>
              <a:t> data file.csv </a:t>
            </a:r>
            <a:r>
              <a:rPr lang="es-ES" sz="1204" dirty="0" err="1"/>
              <a:t>with</a:t>
            </a:r>
            <a:r>
              <a:rPr lang="es-ES" sz="1204" dirty="0"/>
              <a:t> </a:t>
            </a:r>
            <a:r>
              <a:rPr lang="es-ES" sz="1204" dirty="0" err="1"/>
              <a:t>the</a:t>
            </a:r>
            <a:r>
              <a:rPr lang="es-ES" sz="1204" dirty="0"/>
              <a:t> </a:t>
            </a:r>
            <a:r>
              <a:rPr lang="es-ES" sz="1204" dirty="0" err="1"/>
              <a:t>code</a:t>
            </a:r>
            <a:r>
              <a:rPr lang="es-ES" sz="1204" dirty="0"/>
              <a:t> </a:t>
            </a:r>
            <a:r>
              <a:rPr lang="es-ES" sz="1204" dirty="0" err="1"/>
              <a:t>following</a:t>
            </a:r>
            <a:r>
              <a:rPr lang="es-ES" sz="1204" dirty="0"/>
              <a:t>:</a:t>
            </a:r>
            <a:endParaRPr lang="es-ES" sz="1204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3" y="2275265"/>
            <a:ext cx="4517366" cy="32024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04" y="3248528"/>
            <a:ext cx="3276372" cy="309492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41591" y="7579024"/>
            <a:ext cx="3640132" cy="41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33" dirty="0"/>
              <a:t>* </a:t>
            </a:r>
            <a:r>
              <a:rPr lang="en-US" sz="1033" dirty="0"/>
              <a:t>For </a:t>
            </a:r>
            <a:r>
              <a:rPr lang="en-US" sz="1033" dirty="0"/>
              <a:t>more information, consult the attached </a:t>
            </a:r>
            <a:r>
              <a:rPr lang="en-US" sz="1033" dirty="0"/>
              <a:t>document </a:t>
            </a:r>
            <a:r>
              <a:rPr lang="en-US" sz="1033" b="1" dirty="0"/>
              <a:t>load data </a:t>
            </a:r>
            <a:r>
              <a:rPr lang="en-US" sz="1033" b="1" dirty="0" err="1"/>
              <a:t>touroperator.cql</a:t>
            </a:r>
            <a:endParaRPr lang="es-ES" sz="1033" b="1" dirty="0"/>
          </a:p>
        </p:txBody>
      </p:sp>
      <p:pic>
        <p:nvPicPr>
          <p:cNvPr id="9" name="1 Imagen" descr="logo UMA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21456" y="434416"/>
            <a:ext cx="1114994" cy="811650"/>
          </a:xfrm>
          <a:prstGeom prst="rect">
            <a:avLst/>
          </a:prstGeom>
        </p:spPr>
      </p:pic>
      <p:pic>
        <p:nvPicPr>
          <p:cNvPr id="10" name="Imagen 9" descr="C:\Users\inmav\OneDrive\Escritorio\MASTER\big-data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3" y="606584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2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88" y="2615094"/>
            <a:ext cx="7632936" cy="328894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9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98983" y="1890831"/>
            <a:ext cx="5247030" cy="462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5932" indent="-245932">
              <a:buFont typeface="Arial" panose="020B0604020202020204" pitchFamily="34" charset="0"/>
              <a:buChar char="•"/>
            </a:pPr>
            <a:r>
              <a:rPr lang="es-ES" sz="1204" dirty="0" err="1"/>
              <a:t>Create</a:t>
            </a:r>
            <a:r>
              <a:rPr lang="es-ES" sz="1204" dirty="0"/>
              <a:t> </a:t>
            </a:r>
            <a:r>
              <a:rPr lang="es-ES" sz="1204" dirty="0" err="1"/>
              <a:t>the</a:t>
            </a:r>
            <a:r>
              <a:rPr lang="es-ES" sz="1204" dirty="0"/>
              <a:t> </a:t>
            </a:r>
            <a:r>
              <a:rPr lang="es-ES" sz="1204" dirty="0" err="1"/>
              <a:t>table</a:t>
            </a:r>
            <a:r>
              <a:rPr lang="es-ES" sz="1204" dirty="0"/>
              <a:t> of </a:t>
            </a:r>
            <a:r>
              <a:rPr lang="es-ES" sz="1204" dirty="0" err="1"/>
              <a:t>customer</a:t>
            </a:r>
            <a:r>
              <a:rPr lang="es-ES" sz="1204" dirty="0"/>
              <a:t> .</a:t>
            </a:r>
          </a:p>
          <a:p>
            <a:pPr marL="245932" indent="-245932">
              <a:buFont typeface="Arial" panose="020B0604020202020204" pitchFamily="34" charset="0"/>
              <a:buChar char="•"/>
            </a:pPr>
            <a:r>
              <a:rPr lang="es-ES" sz="1204" dirty="0"/>
              <a:t>Do </a:t>
            </a:r>
            <a:r>
              <a:rPr lang="es-ES" sz="1204" dirty="0" err="1"/>
              <a:t>that</a:t>
            </a:r>
            <a:r>
              <a:rPr lang="es-ES" sz="1204" dirty="0"/>
              <a:t> </a:t>
            </a:r>
            <a:r>
              <a:rPr lang="es-ES" sz="1204" dirty="0" err="1"/>
              <a:t>for</a:t>
            </a:r>
            <a:r>
              <a:rPr lang="es-ES" sz="1204" dirty="0"/>
              <a:t> </a:t>
            </a:r>
            <a:r>
              <a:rPr lang="es-ES" sz="1204" dirty="0" err="1"/>
              <a:t>each</a:t>
            </a:r>
            <a:r>
              <a:rPr lang="es-ES" sz="1204" dirty="0"/>
              <a:t> </a:t>
            </a:r>
            <a:r>
              <a:rPr lang="es-ES" sz="1204" dirty="0" err="1"/>
              <a:t>table</a:t>
            </a:r>
            <a:r>
              <a:rPr lang="es-ES" sz="1204" dirty="0"/>
              <a:t> of </a:t>
            </a:r>
            <a:r>
              <a:rPr lang="es-ES" sz="1204" dirty="0" err="1"/>
              <a:t>the</a:t>
            </a:r>
            <a:r>
              <a:rPr lang="es-ES" sz="1204" dirty="0"/>
              <a:t> </a:t>
            </a:r>
            <a:r>
              <a:rPr lang="es-ES" sz="1204" dirty="0" err="1"/>
              <a:t>Database</a:t>
            </a:r>
            <a:r>
              <a:rPr lang="es-ES" sz="1204" dirty="0"/>
              <a:t>.</a:t>
            </a:r>
            <a:endParaRPr lang="es-ES" sz="1204" dirty="0"/>
          </a:p>
        </p:txBody>
      </p:sp>
      <p:sp>
        <p:nvSpPr>
          <p:cNvPr id="10" name="Rectángulo 9"/>
          <p:cNvSpPr/>
          <p:nvPr/>
        </p:nvSpPr>
        <p:spPr>
          <a:xfrm>
            <a:off x="1738575" y="4395522"/>
            <a:ext cx="6737891" cy="16336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50"/>
          </a:p>
        </p:txBody>
      </p:sp>
      <p:sp>
        <p:nvSpPr>
          <p:cNvPr id="11" name="Rectángulo 10"/>
          <p:cNvSpPr/>
          <p:nvPr/>
        </p:nvSpPr>
        <p:spPr>
          <a:xfrm>
            <a:off x="2099309" y="2761863"/>
            <a:ext cx="1631498" cy="2891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50"/>
          </a:p>
        </p:txBody>
      </p:sp>
      <p:pic>
        <p:nvPicPr>
          <p:cNvPr id="12" name="1 Imagen" descr="logo UMA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1456" y="434416"/>
            <a:ext cx="1114994" cy="811650"/>
          </a:xfrm>
          <a:prstGeom prst="rect">
            <a:avLst/>
          </a:prstGeom>
        </p:spPr>
      </p:pic>
      <p:pic>
        <p:nvPicPr>
          <p:cNvPr id="13" name="Imagen 12" descr="C:\Users\inmav\OneDrive\Escritorio\MASTER\big-dat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03" y="606584"/>
            <a:ext cx="1922818" cy="6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6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373</Words>
  <Application>Microsoft Office PowerPoint</Application>
  <PresentationFormat>Personalizado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RELATIONAL MODEL   TOUROPERATOR</vt:lpstr>
      <vt:lpstr>RELATIONAL MODEL TOUROPERATOR</vt:lpstr>
      <vt:lpstr>Presentación de PowerPoint</vt:lpstr>
      <vt:lpstr>Presentación de PowerPoint</vt:lpstr>
      <vt:lpstr>RELATIONAL MODEL IN MySQL</vt:lpstr>
      <vt:lpstr>THE SQL SCRIPT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  TOUROPERATOR</dc:title>
  <dc:creator>inmavalerofrias@outlook.es</dc:creator>
  <cp:lastModifiedBy>inmavalerofrias@outlook.es</cp:lastModifiedBy>
  <cp:revision>29</cp:revision>
  <cp:lastPrinted>2020-01-14T21:25:49Z</cp:lastPrinted>
  <dcterms:created xsi:type="dcterms:W3CDTF">2020-01-11T08:51:30Z</dcterms:created>
  <dcterms:modified xsi:type="dcterms:W3CDTF">2020-01-14T21:31:17Z</dcterms:modified>
</cp:coreProperties>
</file>