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2.jpeg" ContentType="image/jpeg"/>
  <Override PartName="/ppt/media/image16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7551720" y="6375240"/>
            <a:ext cx="189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</a:t>
            </a:r>
            <a:fld id="{607A4D5D-D7B7-4169-BFC4-96CA9AD9B380}" type="slidenum">
              <a:rPr b="1" lang="es-VE" sz="1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</a:t>
            </a:fld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7551720" y="6375240"/>
            <a:ext cx="189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</a:t>
            </a:r>
            <a:fld id="{2668FCAD-8E2B-42FD-BF50-759FC8120670}" type="slidenum">
              <a:rPr b="1" lang="es-VE" sz="1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&lt;número&gt;</a:t>
            </a:fld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611280" y="3978360"/>
            <a:ext cx="8206920" cy="18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/>
          <a:p>
            <a:pPr algn="ctr">
              <a:lnSpc>
                <a:spcPct val="100000"/>
              </a:lnSpc>
            </a:pPr>
            <a:r>
              <a:rPr b="1" lang="es-VE" sz="4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 de Evaluación UNEG</a:t>
            </a:r>
            <a:endParaRPr b="0" lang="es-VE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2" descr=""/>
          <p:cNvPicPr/>
          <p:nvPr/>
        </p:nvPicPr>
        <p:blipFill>
          <a:blip r:embed="rId2"/>
          <a:stretch/>
        </p:blipFill>
        <p:spPr>
          <a:xfrm>
            <a:off x="3591000" y="2685960"/>
            <a:ext cx="2247480" cy="1485720"/>
          </a:xfrm>
          <a:prstGeom prst="rect">
            <a:avLst/>
          </a:prstGeom>
          <a:ln>
            <a:noFill/>
          </a:ln>
        </p:spPr>
      </p:pic>
      <p:sp>
        <p:nvSpPr>
          <p:cNvPr id="83" name="CustomShape 2"/>
          <p:cNvSpPr/>
          <p:nvPr/>
        </p:nvSpPr>
        <p:spPr>
          <a:xfrm>
            <a:off x="5256360" y="6017400"/>
            <a:ext cx="3887280" cy="6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/>
          <a:p>
            <a:pPr algn="ctr">
              <a:lnSpc>
                <a:spcPct val="100000"/>
              </a:lnSpc>
            </a:pPr>
            <a:r>
              <a:rPr b="1" lang="es-VE" sz="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COORDINACIÓN GENERAL DE PREGRADO</a:t>
            </a:r>
            <a:endParaRPr b="0" lang="es-V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Coordinación Informática y Estadística</a:t>
            </a:r>
            <a:endParaRPr b="0" lang="es-VE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wipe dir="l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083480" y="2671560"/>
            <a:ext cx="1763640" cy="2057760"/>
          </a:xfrm>
          <a:prstGeom prst="ellipse">
            <a:avLst/>
          </a:prstGeom>
          <a:gradFill>
            <a:gsLst>
              <a:gs pos="0">
                <a:srgbClr val="00b0f0"/>
              </a:gs>
              <a:gs pos="100000">
                <a:srgbClr val="00518e"/>
              </a:gs>
            </a:gsLst>
            <a:lin ang="0"/>
          </a:gra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  <a:scene3d>
            <a:camera prst="orthographicFront"/>
            <a:lightRig dir="t" rig="threePt"/>
          </a:scene3d>
          <a:sp3d>
            <a:bevelT w="330200" h="260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 rot="312000">
            <a:off x="4868640" y="2007360"/>
            <a:ext cx="1600920" cy="1603440"/>
          </a:xfrm>
          <a:custGeom>
            <a:avLst/>
            <a:gdLst/>
            <a:ahLst/>
            <a:rect l="l" t="t" r="r" b="b"/>
            <a:pathLst>
              <a:path w="1865417" h="1605219">
                <a:moveTo>
                  <a:pt x="0" y="8030"/>
                </a:moveTo>
                <a:lnTo>
                  <a:pt x="159028" y="0"/>
                </a:lnTo>
                <a:cubicBezTo>
                  <a:pt x="991199" y="0"/>
                  <a:pt x="1687907" y="579987"/>
                  <a:pt x="1865417" y="1358146"/>
                </a:cubicBezTo>
                <a:lnTo>
                  <a:pt x="1639259" y="1605219"/>
                </a:lnTo>
                <a:lnTo>
                  <a:pt x="1368670" y="1389100"/>
                </a:lnTo>
                <a:cubicBezTo>
                  <a:pt x="1213037" y="868500"/>
                  <a:pt x="730317" y="489291"/>
                  <a:pt x="159028" y="489291"/>
                </a:cubicBezTo>
                <a:cubicBezTo>
                  <a:pt x="108852" y="489291"/>
                  <a:pt x="59358" y="492216"/>
                  <a:pt x="10805" y="498722"/>
                </a:cubicBezTo>
                <a:lnTo>
                  <a:pt x="237769" y="25908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 rot="10660200">
            <a:off x="3481560" y="3373560"/>
            <a:ext cx="1632240" cy="2103120"/>
          </a:xfrm>
          <a:custGeom>
            <a:avLst/>
            <a:gdLst/>
            <a:ahLst/>
            <a:rect l="l" t="t" r="r" b="b"/>
            <a:pathLst>
              <a:path w="1903797" h="2103239">
                <a:moveTo>
                  <a:pt x="1651489" y="1817409"/>
                </a:moveTo>
                <a:lnTo>
                  <a:pt x="1408194" y="1573498"/>
                </a:lnTo>
                <a:cubicBezTo>
                  <a:pt x="1322635" y="960503"/>
                  <a:pt x="795860" y="489291"/>
                  <a:pt x="159028" y="489291"/>
                </a:cubicBezTo>
                <a:cubicBezTo>
                  <a:pt x="108852" y="489291"/>
                  <a:pt x="59358" y="492216"/>
                  <a:pt x="10805" y="498722"/>
                </a:cubicBezTo>
                <a:lnTo>
                  <a:pt x="237769" y="259080"/>
                </a:lnTo>
                <a:lnTo>
                  <a:pt x="0" y="8030"/>
                </a:lnTo>
                <a:lnTo>
                  <a:pt x="159028" y="0"/>
                </a:lnTo>
                <a:cubicBezTo>
                  <a:pt x="1074672" y="0"/>
                  <a:pt x="1826314" y="702176"/>
                  <a:pt x="1903797" y="1597521"/>
                </a:cubicBezTo>
                <a:close/>
                <a:moveTo>
                  <a:pt x="1374645" y="2103239"/>
                </a:moveTo>
                <a:lnTo>
                  <a:pt x="1371400" y="2092516"/>
                </a:lnTo>
                <a:lnTo>
                  <a:pt x="1375661" y="20741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 rot="14864400">
            <a:off x="3624480" y="1986120"/>
            <a:ext cx="1229400" cy="2029320"/>
          </a:xfrm>
          <a:custGeom>
            <a:avLst/>
            <a:gdLst/>
            <a:ahLst/>
            <a:rect l="l" t="t" r="r" b="b"/>
            <a:pathLst>
              <a:path w="1260828" h="2308204">
                <a:moveTo>
                  <a:pt x="1146334" y="2234615"/>
                </a:moveTo>
                <a:lnTo>
                  <a:pt x="838482" y="2308204"/>
                </a:lnTo>
                <a:lnTo>
                  <a:pt x="728791" y="1939226"/>
                </a:lnTo>
                <a:cubicBezTo>
                  <a:pt x="757047" y="1836418"/>
                  <a:pt x="771537" y="1728126"/>
                  <a:pt x="771537" y="1616449"/>
                </a:cubicBezTo>
                <a:cubicBezTo>
                  <a:pt x="771537" y="1093183"/>
                  <a:pt x="453402" y="644221"/>
                  <a:pt x="0" y="452434"/>
                </a:cubicBezTo>
                <a:lnTo>
                  <a:pt x="292806" y="337768"/>
                </a:lnTo>
                <a:lnTo>
                  <a:pt x="186110" y="0"/>
                </a:lnTo>
                <a:cubicBezTo>
                  <a:pt x="817477" y="264850"/>
                  <a:pt x="1260828" y="888875"/>
                  <a:pt x="1260828" y="1616449"/>
                </a:cubicBezTo>
                <a:cubicBezTo>
                  <a:pt x="1260828" y="1834342"/>
                  <a:pt x="1221065" y="2042949"/>
                  <a:pt x="1146334" y="2234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 rot="5452200">
            <a:off x="4823280" y="3810240"/>
            <a:ext cx="1865520" cy="1375920"/>
          </a:xfrm>
          <a:custGeom>
            <a:avLst/>
            <a:gdLst/>
            <a:ahLst/>
            <a:rect l="l" t="t" r="r" b="b"/>
            <a:pathLst>
              <a:path w="1865417" h="1605219">
                <a:moveTo>
                  <a:pt x="0" y="8030"/>
                </a:moveTo>
                <a:lnTo>
                  <a:pt x="159028" y="0"/>
                </a:lnTo>
                <a:cubicBezTo>
                  <a:pt x="991199" y="0"/>
                  <a:pt x="1687907" y="579987"/>
                  <a:pt x="1865417" y="1358146"/>
                </a:cubicBezTo>
                <a:lnTo>
                  <a:pt x="1639259" y="1605219"/>
                </a:lnTo>
                <a:lnTo>
                  <a:pt x="1368670" y="1389100"/>
                </a:lnTo>
                <a:cubicBezTo>
                  <a:pt x="1213037" y="868500"/>
                  <a:pt x="730317" y="489291"/>
                  <a:pt x="159028" y="489291"/>
                </a:cubicBezTo>
                <a:cubicBezTo>
                  <a:pt x="108852" y="489291"/>
                  <a:pt x="59358" y="492216"/>
                  <a:pt x="10805" y="498722"/>
                </a:cubicBezTo>
                <a:lnTo>
                  <a:pt x="237769" y="259080"/>
                </a:lnTo>
                <a:close/>
              </a:path>
            </a:pathLst>
          </a:custGeom>
          <a:solidFill>
            <a:srgbClr val="d60000"/>
          </a:solidFill>
          <a:ln>
            <a:noFill/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4189320" y="3209760"/>
            <a:ext cx="15444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VE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Sistema de Evaluación UNEG </a:t>
            </a:r>
            <a:endParaRPr b="0" lang="es-V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7"/>
          <p:cNvSpPr/>
          <p:nvPr/>
        </p:nvSpPr>
        <p:spPr>
          <a:xfrm flipV="1">
            <a:off x="1979640" y="2147040"/>
            <a:ext cx="2304720" cy="536040"/>
          </a:xfrm>
          <a:prstGeom prst="bentConnector3">
            <a:avLst>
              <a:gd name="adj1" fmla="val 64430"/>
            </a:avLst>
          </a:prstGeom>
          <a:noFill/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1730520" y="1684440"/>
            <a:ext cx="2595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s-VE" sz="2800" spc="-1" strike="noStrike">
                <a:solidFill>
                  <a:srgbClr val="4597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Actas de Notas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1547640" y="2096280"/>
            <a:ext cx="1908360" cy="17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Automatizar el cálculo de la nota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del estudiante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Reportes por Sección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Carreras, Sedes.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5943600" y="2198520"/>
            <a:ext cx="2750760" cy="523440"/>
          </a:xfrm>
          <a:prstGeom prst="bentConnector3">
            <a:avLst>
              <a:gd name="adj1" fmla="val 20518"/>
            </a:avLst>
          </a:prstGeom>
          <a:noFill/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1"/>
          <p:cNvSpPr/>
          <p:nvPr/>
        </p:nvSpPr>
        <p:spPr>
          <a:xfrm>
            <a:off x="5864760" y="1630440"/>
            <a:ext cx="3229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VE" sz="2800" spc="-1" strike="noStrike">
                <a:solidFill>
                  <a:srgbClr val="4597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Plan de Evaluación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6629400" y="2153520"/>
            <a:ext cx="213804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Definir Productos o Evidencias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Actividades o rutas de Aprendizaje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Instrumentos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Criterios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Ponderación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Semana  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3"/>
          <p:cNvSpPr/>
          <p:nvPr/>
        </p:nvSpPr>
        <p:spPr>
          <a:xfrm flipV="1">
            <a:off x="1676520" y="4352760"/>
            <a:ext cx="2174400" cy="482400"/>
          </a:xfrm>
          <a:prstGeom prst="bentConnector3">
            <a:avLst>
              <a:gd name="adj1" fmla="val 88951"/>
            </a:avLst>
          </a:prstGeom>
          <a:noFill/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4"/>
          <p:cNvSpPr/>
          <p:nvPr/>
        </p:nvSpPr>
        <p:spPr>
          <a:xfrm>
            <a:off x="1008360" y="3913200"/>
            <a:ext cx="2555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VE" sz="2800" spc="-1" strike="noStrike">
                <a:solidFill>
                  <a:srgbClr val="4597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Evaluación 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5"/>
          <p:cNvSpPr/>
          <p:nvPr/>
        </p:nvSpPr>
        <p:spPr>
          <a:xfrm>
            <a:off x="1007640" y="4502160"/>
            <a:ext cx="28432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Seguimiento del rendimiento académico del estudiante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Registro de las Notas de las Evidencias o productos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6"/>
          <p:cNvSpPr/>
          <p:nvPr/>
        </p:nvSpPr>
        <p:spPr>
          <a:xfrm>
            <a:off x="6451560" y="4467240"/>
            <a:ext cx="2242800" cy="523440"/>
          </a:xfrm>
          <a:prstGeom prst="bentConnector3">
            <a:avLst>
              <a:gd name="adj1" fmla="val 9884"/>
            </a:avLst>
          </a:prstGeom>
          <a:noFill/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7"/>
          <p:cNvSpPr/>
          <p:nvPr/>
        </p:nvSpPr>
        <p:spPr>
          <a:xfrm>
            <a:off x="6251400" y="4502160"/>
            <a:ext cx="2134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VE" sz="2800" spc="-1" strike="noStrike">
                <a:solidFill>
                  <a:srgbClr val="4597a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Asistencias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8"/>
          <p:cNvSpPr/>
          <p:nvPr/>
        </p:nvSpPr>
        <p:spPr>
          <a:xfrm>
            <a:off x="6130800" y="5009040"/>
            <a:ext cx="237600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Registrar asistencias de la sección.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V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Otros eventos de la sección</a:t>
            </a:r>
            <a:endParaRPr b="0" lang="es-VE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9"/>
          <p:cNvSpPr/>
          <p:nvPr/>
        </p:nvSpPr>
        <p:spPr>
          <a:xfrm>
            <a:off x="2495520" y="260640"/>
            <a:ext cx="614772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VE" sz="32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 DE EVALUACIÓN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32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UNEG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882520" y="306360"/>
            <a:ext cx="53733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VE" sz="32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ACCESO AL SISTEMA 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32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 EVALUACIÓN UNEG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774800" y="1628640"/>
            <a:ext cx="723708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457200" indent="-4568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V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 de Web de Pregrado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600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V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Sección Principal</a:t>
            </a:r>
            <a:endParaRPr b="0" lang="es-V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3" descr=""/>
          <p:cNvPicPr/>
          <p:nvPr/>
        </p:nvPicPr>
        <p:blipFill>
          <a:blip r:embed="rId1"/>
          <a:srcRect l="0" t="0" r="77146" b="69675"/>
          <a:stretch/>
        </p:blipFill>
        <p:spPr>
          <a:xfrm>
            <a:off x="2843640" y="2853000"/>
            <a:ext cx="4563720" cy="340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54320" y="306360"/>
            <a:ext cx="66304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 DE EVALUACIÓN UNEG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Módulo Plan de Evaluación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rcRect l="0" t="0" r="0" b="68189"/>
          <a:stretch/>
        </p:blipFill>
        <p:spPr>
          <a:xfrm>
            <a:off x="2123640" y="1772640"/>
            <a:ext cx="6696360" cy="327312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 flipH="1" flipV="1">
            <a:off x="7092360" y="4508280"/>
            <a:ext cx="7668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70c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"/>
          <p:cNvSpPr/>
          <p:nvPr/>
        </p:nvSpPr>
        <p:spPr>
          <a:xfrm>
            <a:off x="5046840" y="5445360"/>
            <a:ext cx="4245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Hacer Clic en la imagen se despliega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plan de evaluación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254320" y="306360"/>
            <a:ext cx="66304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 DE EVALUACIÓN UNEG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Módulo Plan de Evaluación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rcRect l="0" t="0" r="0" b="5261"/>
          <a:stretch/>
        </p:blipFill>
        <p:spPr>
          <a:xfrm>
            <a:off x="2229480" y="1260720"/>
            <a:ext cx="6833520" cy="40402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1877040" y="5309640"/>
            <a:ext cx="7010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Mínimo 4 Evaluaciones Base. 25% cada uno.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planifica por semana académica. Semana 1 – Semana 16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Ponderaciones de cada evaluación 1% - 25%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254320" y="306360"/>
            <a:ext cx="66304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 DE EVALUACIÓN UNEG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Módulo Plan de Evaluación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24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Comandos</a:t>
            </a:r>
            <a:endParaRPr b="0" lang="es-V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rcRect l="30115" t="29350" r="67085" b="66457"/>
          <a:stretch/>
        </p:blipFill>
        <p:spPr>
          <a:xfrm>
            <a:off x="2699640" y="1848960"/>
            <a:ext cx="1007640" cy="84816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3727800" y="1950120"/>
            <a:ext cx="4196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Agregar una evaluación. (Sin límites)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2"/>
          <a:srcRect l="42803" t="29178" r="54369" b="66260"/>
          <a:stretch/>
        </p:blipFill>
        <p:spPr>
          <a:xfrm>
            <a:off x="2699640" y="2721240"/>
            <a:ext cx="872640" cy="79164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3768120" y="2932560"/>
            <a:ext cx="3686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Guardar todas las evaluaciones.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3"/>
          <a:srcRect l="90241" t="36452" r="7512" b="58893"/>
          <a:stretch/>
        </p:blipFill>
        <p:spPr>
          <a:xfrm>
            <a:off x="2765880" y="3717000"/>
            <a:ext cx="740520" cy="863640"/>
          </a:xfrm>
          <a:prstGeom prst="rect">
            <a:avLst/>
          </a:prstGeom>
          <a:ln>
            <a:noFill/>
          </a:ln>
        </p:spPr>
      </p:pic>
      <p:pic>
        <p:nvPicPr>
          <p:cNvPr id="119" name="Picture 4" descr=""/>
          <p:cNvPicPr/>
          <p:nvPr/>
        </p:nvPicPr>
        <p:blipFill>
          <a:blip r:embed="rId4"/>
          <a:srcRect l="90241" t="41093" r="7512" b="54252"/>
          <a:stretch/>
        </p:blipFill>
        <p:spPr>
          <a:xfrm>
            <a:off x="2860920" y="4653000"/>
            <a:ext cx="711360" cy="829800"/>
          </a:xfrm>
          <a:prstGeom prst="rect">
            <a:avLst/>
          </a:prstGeom>
          <a:ln>
            <a:noFill/>
          </a:ln>
        </p:spPr>
      </p:pic>
      <p:sp>
        <p:nvSpPr>
          <p:cNvPr id="120" name="CustomShape 4"/>
          <p:cNvSpPr/>
          <p:nvPr/>
        </p:nvSpPr>
        <p:spPr>
          <a:xfrm>
            <a:off x="3729240" y="3964320"/>
            <a:ext cx="3332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Guardar una sola Evaluación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3732120" y="5068440"/>
            <a:ext cx="5034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Borrar el contenido de una Evaluación Base.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5"/>
          <a:srcRect l="90133" t="74921" r="7086" b="19409"/>
          <a:stretch/>
        </p:blipFill>
        <p:spPr>
          <a:xfrm>
            <a:off x="2955960" y="5666400"/>
            <a:ext cx="685080" cy="786600"/>
          </a:xfrm>
          <a:prstGeom prst="rect">
            <a:avLst/>
          </a:prstGeom>
          <a:ln>
            <a:noFill/>
          </a:ln>
        </p:spPr>
      </p:pic>
      <p:sp>
        <p:nvSpPr>
          <p:cNvPr id="123" name="CustomShape 6"/>
          <p:cNvSpPr/>
          <p:nvPr/>
        </p:nvSpPr>
        <p:spPr>
          <a:xfrm>
            <a:off x="3735000" y="6059880"/>
            <a:ext cx="4757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Borrar Fila y contenido de una Evaluación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254320" y="306360"/>
            <a:ext cx="66304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 DE EVALUACIÓN UNEG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Módulo Asistencias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73080" y="5085360"/>
            <a:ext cx="69022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Docente selecciona el Número de Encuentros Semanales.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defecto todos los estudiantes están asistentes.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verifica la asistencia colocando la fecha del encuentro.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puede bajar el documento de control de asistencias.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verificar el encuentro no se puede actualizar.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11808" t="11195" r="0" b="0"/>
          <a:stretch/>
        </p:blipFill>
        <p:spPr>
          <a:xfrm>
            <a:off x="2088000" y="1246320"/>
            <a:ext cx="6984000" cy="372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254320" y="306360"/>
            <a:ext cx="66304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SISTEMA DE EVALUACIÓN UNEG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28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Módulo Asistencias</a:t>
            </a:r>
            <a:endParaRPr b="0" lang="es-V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VE" sz="2400" spc="-1" strike="noStrike">
                <a:solidFill>
                  <a:srgbClr val="486da2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Comandos</a:t>
            </a:r>
            <a:endParaRPr b="0" lang="es-V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367080" y="1950120"/>
            <a:ext cx="347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Fecha de Encuentro Asignado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312000" y="2875320"/>
            <a:ext cx="372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 Asignar Fecha de Encuentro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300840" y="3672000"/>
            <a:ext cx="4818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Guarda Asistencias sólo a los Encuentros 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 tengan asignado fecha de Encuentro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752560" y="2016000"/>
            <a:ext cx="432000" cy="4320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736000" y="2880000"/>
            <a:ext cx="432000" cy="4320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2709720" y="3806280"/>
            <a:ext cx="441720" cy="44172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>
          <a:xfrm>
            <a:off x="7975440" y="3799440"/>
            <a:ext cx="448560" cy="44856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2664000" y="4824000"/>
            <a:ext cx="504000" cy="50400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3396960" y="4896000"/>
            <a:ext cx="452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V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Exportar Control manual de Asistencias</a:t>
            </a:r>
            <a:endParaRPr b="0" lang="es-V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</TotalTime>
  <Application>LibreOffice/5.3.2.2$Linux_x86 LibreOffice_project/6cd4f1ef626f15116896b1d8e1398b56da0d0ee1</Application>
  <Words>247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2009-03-23T15:23:24Z</dcterms:created>
  <dc:creator>www.powerpointstyles.com</dc:creator>
  <dc:description/>
  <dc:language>es-VE</dc:language>
  <cp:lastModifiedBy/>
  <dcterms:modified xsi:type="dcterms:W3CDTF">2018-05-22T11:27:03Z</dcterms:modified>
  <cp:revision>107</cp:revision>
  <dc:subject/>
  <dc:title>Side Arrows Background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