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D330"/>
    <a:srgbClr val="00CC00"/>
    <a:srgbClr val="0C7CD2"/>
    <a:srgbClr val="1F7EE7"/>
    <a:srgbClr val="AE1517"/>
    <a:srgbClr val="CC0000"/>
    <a:srgbClr val="486DA2"/>
    <a:srgbClr val="4F7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69" d="100"/>
          <a:sy n="6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5451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4516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537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5122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206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364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523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3574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75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27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69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9" descr="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/>
          <p:cNvSpPr txBox="1">
            <a:spLocks noChangeArrowheads="1"/>
          </p:cNvSpPr>
          <p:nvPr userDrawn="1"/>
        </p:nvSpPr>
        <p:spPr bwMode="auto">
          <a:xfrm>
            <a:off x="7962900" y="63754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b="1">
                <a:solidFill>
                  <a:srgbClr val="486DA2"/>
                </a:solidFill>
              </a:rPr>
              <a:t>Page </a:t>
            </a:r>
            <a:fld id="{99CE948A-EEAB-48D3-B7B7-1323C4E7F397}" type="slidenum">
              <a:rPr lang="fr-FR" b="1">
                <a:solidFill>
                  <a:srgbClr val="486DA2"/>
                </a:solidFill>
              </a:rPr>
              <a:pPr eaLnBrk="1" hangingPunct="1"/>
              <a:t>‹Nº›</a:t>
            </a:fld>
            <a:endParaRPr lang="fr-FR" b="1">
              <a:solidFill>
                <a:srgbClr val="486DA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3978275"/>
            <a:ext cx="8207375" cy="184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sz="4800" b="1" dirty="0" err="1" smtClean="0">
                <a:solidFill>
                  <a:srgbClr val="486DA2"/>
                </a:solidFill>
                <a:latin typeface="Verdana" panose="020B0604030504040204" pitchFamily="34" charset="0"/>
              </a:rPr>
              <a:t>Sistema</a:t>
            </a:r>
            <a:r>
              <a:rPr lang="fr-FR" sz="48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 de </a:t>
            </a:r>
            <a:r>
              <a:rPr lang="fr-FR" sz="4800" b="1" dirty="0" err="1" smtClean="0">
                <a:solidFill>
                  <a:srgbClr val="486DA2"/>
                </a:solidFill>
                <a:latin typeface="Verdana" panose="020B0604030504040204" pitchFamily="34" charset="0"/>
              </a:rPr>
              <a:t>Evaluación</a:t>
            </a:r>
            <a:r>
              <a:rPr lang="fr-FR" sz="48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 UNEG</a:t>
            </a:r>
            <a:endParaRPr lang="fr-FR" sz="4800" b="1" dirty="0">
              <a:solidFill>
                <a:srgbClr val="486DA2"/>
              </a:solidFill>
              <a:latin typeface="Verdana" panose="020B0604030504040204" pitchFamily="34" charset="0"/>
            </a:endParaRPr>
          </a:p>
        </p:txBody>
      </p:sp>
      <p:pic>
        <p:nvPicPr>
          <p:cNvPr id="15362" name="Picture 2" descr="Resultado de imagen para un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2686050"/>
            <a:ext cx="2247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256336" y="6017558"/>
            <a:ext cx="3887664" cy="6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sz="8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COORDINACIÓN GENERAL DE PREGRADO</a:t>
            </a:r>
          </a:p>
          <a:p>
            <a:pPr algn="ctr" eaLnBrk="1" hangingPunct="1"/>
            <a:r>
              <a:rPr lang="fr-FR" sz="800" b="1" dirty="0" err="1" smtClean="0">
                <a:solidFill>
                  <a:srgbClr val="486DA2"/>
                </a:solidFill>
                <a:latin typeface="Verdana" panose="020B0604030504040204" pitchFamily="34" charset="0"/>
              </a:rPr>
              <a:t>Coordinación</a:t>
            </a:r>
            <a:r>
              <a:rPr lang="fr-FR" sz="8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 </a:t>
            </a:r>
            <a:r>
              <a:rPr lang="fr-FR" sz="800" b="1" dirty="0" err="1" smtClean="0">
                <a:solidFill>
                  <a:srgbClr val="486DA2"/>
                </a:solidFill>
                <a:latin typeface="Verdana" panose="020B0604030504040204" pitchFamily="34" charset="0"/>
              </a:rPr>
              <a:t>Informática</a:t>
            </a:r>
            <a:r>
              <a:rPr lang="fr-FR" sz="8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 y </a:t>
            </a:r>
            <a:r>
              <a:rPr lang="fr-FR" sz="800" b="1" dirty="0" err="1" smtClean="0">
                <a:solidFill>
                  <a:srgbClr val="486DA2"/>
                </a:solidFill>
                <a:latin typeface="Verdana" panose="020B0604030504040204" pitchFamily="34" charset="0"/>
              </a:rPr>
              <a:t>Estadística</a:t>
            </a:r>
            <a:endParaRPr lang="fr-FR" sz="800" b="1" dirty="0">
              <a:solidFill>
                <a:srgbClr val="486DA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8"/>
          <p:cNvGrpSpPr>
            <a:grpSpLocks/>
          </p:cNvGrpSpPr>
          <p:nvPr/>
        </p:nvGrpSpPr>
        <p:grpSpPr bwMode="auto">
          <a:xfrm>
            <a:off x="3203575" y="2008188"/>
            <a:ext cx="3284538" cy="3468687"/>
            <a:chOff x="2656546" y="1695118"/>
            <a:chExt cx="3830909" cy="3467764"/>
          </a:xfrm>
        </p:grpSpPr>
        <p:sp>
          <p:nvSpPr>
            <p:cNvPr id="3" name="Oval 2"/>
            <p:cNvSpPr/>
            <p:nvPr/>
          </p:nvSpPr>
          <p:spPr>
            <a:xfrm>
              <a:off x="3682748" y="2358369"/>
              <a:ext cx="2057400" cy="20574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100000">
                  <a:srgbClr val="00518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30200" h="260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" name="Donut 13"/>
            <p:cNvSpPr/>
            <p:nvPr/>
          </p:nvSpPr>
          <p:spPr>
            <a:xfrm rot="267487">
              <a:off x="4622038" y="1695118"/>
              <a:ext cx="1865417" cy="1605219"/>
            </a:xfrm>
            <a:custGeom>
              <a:avLst/>
              <a:gdLst/>
              <a:ahLst/>
              <a:cxnLst/>
              <a:rect l="l" t="t" r="r" b="b"/>
              <a:pathLst>
                <a:path w="1865417" h="1605219">
                  <a:moveTo>
                    <a:pt x="0" y="8030"/>
                  </a:moveTo>
                  <a:lnTo>
                    <a:pt x="159028" y="0"/>
                  </a:lnTo>
                  <a:cubicBezTo>
                    <a:pt x="991199" y="0"/>
                    <a:pt x="1687907" y="579987"/>
                    <a:pt x="1865417" y="1358146"/>
                  </a:cubicBezTo>
                  <a:lnTo>
                    <a:pt x="1639259" y="1605219"/>
                  </a:lnTo>
                  <a:lnTo>
                    <a:pt x="1368670" y="1389100"/>
                  </a:lnTo>
                  <a:cubicBezTo>
                    <a:pt x="1213037" y="868500"/>
                    <a:pt x="730317" y="489291"/>
                    <a:pt x="159028" y="489291"/>
                  </a:cubicBezTo>
                  <a:cubicBezTo>
                    <a:pt x="108852" y="489291"/>
                    <a:pt x="59358" y="492216"/>
                    <a:pt x="10805" y="498722"/>
                  </a:cubicBezTo>
                  <a:lnTo>
                    <a:pt x="237769" y="25908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Donut 13"/>
            <p:cNvSpPr/>
            <p:nvPr/>
          </p:nvSpPr>
          <p:spPr>
            <a:xfrm rot="10680000">
              <a:off x="2993653" y="3059643"/>
              <a:ext cx="1903797" cy="2103239"/>
            </a:xfrm>
            <a:custGeom>
              <a:avLst/>
              <a:gdLst/>
              <a:ahLst/>
              <a:cxnLst/>
              <a:rect l="l" t="t" r="r" b="b"/>
              <a:pathLst>
                <a:path w="1903797" h="2103239">
                  <a:moveTo>
                    <a:pt x="1651489" y="1817409"/>
                  </a:moveTo>
                  <a:lnTo>
                    <a:pt x="1408194" y="1573498"/>
                  </a:lnTo>
                  <a:cubicBezTo>
                    <a:pt x="1322635" y="960503"/>
                    <a:pt x="795860" y="489291"/>
                    <a:pt x="159028" y="489291"/>
                  </a:cubicBezTo>
                  <a:cubicBezTo>
                    <a:pt x="108852" y="489291"/>
                    <a:pt x="59358" y="492216"/>
                    <a:pt x="10805" y="498722"/>
                  </a:cubicBezTo>
                  <a:lnTo>
                    <a:pt x="237769" y="259080"/>
                  </a:lnTo>
                  <a:lnTo>
                    <a:pt x="0" y="8030"/>
                  </a:lnTo>
                  <a:lnTo>
                    <a:pt x="159028" y="0"/>
                  </a:lnTo>
                  <a:cubicBezTo>
                    <a:pt x="1074672" y="0"/>
                    <a:pt x="1826314" y="702176"/>
                    <a:pt x="1903797" y="1597521"/>
                  </a:cubicBezTo>
                  <a:close/>
                  <a:moveTo>
                    <a:pt x="1374645" y="2103239"/>
                  </a:moveTo>
                  <a:lnTo>
                    <a:pt x="1371400" y="2092516"/>
                  </a:lnTo>
                  <a:lnTo>
                    <a:pt x="1375661" y="20741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onut 13"/>
            <p:cNvSpPr/>
            <p:nvPr/>
          </p:nvSpPr>
          <p:spPr>
            <a:xfrm rot="14667487">
              <a:off x="3180234" y="1420094"/>
              <a:ext cx="1260828" cy="2308204"/>
            </a:xfrm>
            <a:custGeom>
              <a:avLst/>
              <a:gdLst/>
              <a:ahLst/>
              <a:cxnLst/>
              <a:rect l="l" t="t" r="r" b="b"/>
              <a:pathLst>
                <a:path w="1260828" h="2308204">
                  <a:moveTo>
                    <a:pt x="1146334" y="2234615"/>
                  </a:moveTo>
                  <a:lnTo>
                    <a:pt x="838482" y="2308204"/>
                  </a:lnTo>
                  <a:lnTo>
                    <a:pt x="728791" y="1939226"/>
                  </a:lnTo>
                  <a:cubicBezTo>
                    <a:pt x="757047" y="1836418"/>
                    <a:pt x="771537" y="1728126"/>
                    <a:pt x="771537" y="1616449"/>
                  </a:cubicBezTo>
                  <a:cubicBezTo>
                    <a:pt x="771537" y="1093183"/>
                    <a:pt x="453402" y="644221"/>
                    <a:pt x="0" y="452434"/>
                  </a:cubicBezTo>
                  <a:lnTo>
                    <a:pt x="292806" y="337768"/>
                  </a:lnTo>
                  <a:lnTo>
                    <a:pt x="186110" y="0"/>
                  </a:lnTo>
                  <a:cubicBezTo>
                    <a:pt x="817477" y="264850"/>
                    <a:pt x="1260828" y="888875"/>
                    <a:pt x="1260828" y="1616449"/>
                  </a:cubicBezTo>
                  <a:cubicBezTo>
                    <a:pt x="1260828" y="1834342"/>
                    <a:pt x="1221065" y="2042949"/>
                    <a:pt x="1146334" y="2234615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13"/>
            <p:cNvSpPr/>
            <p:nvPr/>
          </p:nvSpPr>
          <p:spPr>
            <a:xfrm rot="5460000">
              <a:off x="4700905" y="3378379"/>
              <a:ext cx="1865417" cy="1605219"/>
            </a:xfrm>
            <a:custGeom>
              <a:avLst/>
              <a:gdLst/>
              <a:ahLst/>
              <a:cxnLst/>
              <a:rect l="l" t="t" r="r" b="b"/>
              <a:pathLst>
                <a:path w="1865417" h="1605219">
                  <a:moveTo>
                    <a:pt x="0" y="8030"/>
                  </a:moveTo>
                  <a:lnTo>
                    <a:pt x="159028" y="0"/>
                  </a:lnTo>
                  <a:cubicBezTo>
                    <a:pt x="991199" y="0"/>
                    <a:pt x="1687907" y="579987"/>
                    <a:pt x="1865417" y="1358146"/>
                  </a:cubicBezTo>
                  <a:lnTo>
                    <a:pt x="1639259" y="1605219"/>
                  </a:lnTo>
                  <a:lnTo>
                    <a:pt x="1368670" y="1389100"/>
                  </a:lnTo>
                  <a:cubicBezTo>
                    <a:pt x="1213037" y="868500"/>
                    <a:pt x="730317" y="489291"/>
                    <a:pt x="159028" y="489291"/>
                  </a:cubicBezTo>
                  <a:cubicBezTo>
                    <a:pt x="108852" y="489291"/>
                    <a:pt x="59358" y="492216"/>
                    <a:pt x="10805" y="498722"/>
                  </a:cubicBezTo>
                  <a:lnTo>
                    <a:pt x="237769" y="259080"/>
                  </a:lnTo>
                  <a:close/>
                </a:path>
              </a:pathLst>
            </a:custGeom>
            <a:solidFill>
              <a:srgbClr val="D6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6375" y="2896535"/>
              <a:ext cx="1801582" cy="10153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dirty="0" err="1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rial" charset="0"/>
                  <a:cs typeface="Arial" charset="0"/>
                </a:rPr>
                <a:t>Sistema</a:t>
              </a:r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rial" charset="0"/>
                  <a:cs typeface="Arial" charset="0"/>
                </a:rPr>
                <a:t> de </a:t>
              </a:r>
              <a:r>
                <a:rPr lang="en-US" sz="2000" b="1" dirty="0" err="1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rial" charset="0"/>
                  <a:cs typeface="Arial" charset="0"/>
                </a:rPr>
                <a:t>Evaluación</a:t>
              </a:r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rial" charset="0"/>
                  <a:cs typeface="Arial" charset="0"/>
                </a:rPr>
                <a:t> UNEG </a:t>
              </a:r>
            </a:p>
          </p:txBody>
        </p:sp>
      </p:grpSp>
      <p:cxnSp>
        <p:nvCxnSpPr>
          <p:cNvPr id="10" name="Elbow Connector 9"/>
          <p:cNvCxnSpPr/>
          <p:nvPr/>
        </p:nvCxnSpPr>
        <p:spPr>
          <a:xfrm flipV="1">
            <a:off x="1979613" y="2147888"/>
            <a:ext cx="2305050" cy="536575"/>
          </a:xfrm>
          <a:prstGeom prst="bentConnector3">
            <a:avLst>
              <a:gd name="adj1" fmla="val 64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17775" y="1684561"/>
            <a:ext cx="26212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Arial" charset="0"/>
                <a:cs typeface="Arial" charset="0"/>
              </a:rPr>
              <a:t>Actas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cs typeface="Arial" charset="0"/>
              </a:rPr>
              <a:t>de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Arial" charset="0"/>
                <a:cs typeface="Arial" charset="0"/>
              </a:rPr>
              <a:t>Notas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6149" name="TextBox 11"/>
          <p:cNvSpPr txBox="1">
            <a:spLocks noChangeArrowheads="1"/>
          </p:cNvSpPr>
          <p:nvPr/>
        </p:nvSpPr>
        <p:spPr bwMode="auto">
          <a:xfrm>
            <a:off x="1547664" y="2096106"/>
            <a:ext cx="190872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sz="1600" dirty="0" smtClean="0"/>
              <a:t>Automatizar el cálculo de la nota</a:t>
            </a:r>
          </a:p>
          <a:p>
            <a:pPr eaLnBrk="1" hangingPunct="1"/>
            <a:r>
              <a:rPr lang="es-VE" sz="1600" dirty="0"/>
              <a:t>f</a:t>
            </a:r>
            <a:r>
              <a:rPr lang="es-VE" sz="1600" dirty="0" smtClean="0"/>
              <a:t>inal del estudiante</a:t>
            </a:r>
          </a:p>
          <a:p>
            <a:pPr eaLnBrk="1" hangingPunct="1"/>
            <a:endParaRPr lang="es-VE" sz="1600" dirty="0" smtClean="0"/>
          </a:p>
          <a:p>
            <a:pPr eaLnBrk="1" hangingPunct="1"/>
            <a:r>
              <a:rPr lang="es-VE" sz="1600" dirty="0" smtClean="0"/>
              <a:t>Reportes por Sección</a:t>
            </a:r>
          </a:p>
          <a:p>
            <a:pPr eaLnBrk="1" hangingPunct="1"/>
            <a:r>
              <a:rPr lang="es-VE" sz="1600" dirty="0" smtClean="0"/>
              <a:t>Carreras, Sedes.</a:t>
            </a:r>
            <a:endParaRPr lang="en-US" sz="1600" dirty="0" smtClean="0"/>
          </a:p>
        </p:txBody>
      </p:sp>
      <p:cxnSp>
        <p:nvCxnSpPr>
          <p:cNvPr id="17" name="Elbow Connector 16"/>
          <p:cNvCxnSpPr/>
          <p:nvPr/>
        </p:nvCxnSpPr>
        <p:spPr>
          <a:xfrm>
            <a:off x="5943600" y="2198688"/>
            <a:ext cx="2751138" cy="523875"/>
          </a:xfrm>
          <a:prstGeom prst="bentConnector3">
            <a:avLst>
              <a:gd name="adj1" fmla="val 205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47388" y="1630290"/>
            <a:ext cx="326403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cs typeface="Arial" charset="0"/>
              </a:rPr>
              <a:t>Plan de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Arial" charset="0"/>
                <a:cs typeface="Arial" charset="0"/>
              </a:rPr>
              <a:t>Evaluación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6152" name="TextBox 18"/>
          <p:cNvSpPr txBox="1">
            <a:spLocks noChangeArrowheads="1"/>
          </p:cNvSpPr>
          <p:nvPr/>
        </p:nvSpPr>
        <p:spPr bwMode="auto">
          <a:xfrm>
            <a:off x="6629557" y="2153510"/>
            <a:ext cx="213842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dirty="0" err="1" smtClean="0"/>
              <a:t>Definir</a:t>
            </a:r>
            <a:r>
              <a:rPr lang="en-US" sz="1600" dirty="0" smtClean="0"/>
              <a:t> </a:t>
            </a:r>
            <a:r>
              <a:rPr lang="en-US" sz="1600" dirty="0" err="1" smtClean="0"/>
              <a:t>Productos</a:t>
            </a:r>
            <a:r>
              <a:rPr lang="en-US" sz="1600" dirty="0" smtClean="0"/>
              <a:t> o </a:t>
            </a:r>
            <a:r>
              <a:rPr lang="en-US" sz="1600" dirty="0" err="1" smtClean="0"/>
              <a:t>Evidencias</a:t>
            </a:r>
            <a:endParaRPr lang="en-US" sz="1600" dirty="0" smtClean="0"/>
          </a:p>
          <a:p>
            <a:pPr eaLnBrk="1" hangingPunct="1"/>
            <a:r>
              <a:rPr lang="es-VE" sz="1600" dirty="0" smtClean="0"/>
              <a:t>Actividades o rutas de Aprendizaje</a:t>
            </a:r>
          </a:p>
          <a:p>
            <a:pPr eaLnBrk="1" hangingPunct="1"/>
            <a:r>
              <a:rPr lang="es-VE" sz="1600" dirty="0" smtClean="0"/>
              <a:t>Instrumentos</a:t>
            </a:r>
          </a:p>
          <a:p>
            <a:pPr eaLnBrk="1" hangingPunct="1"/>
            <a:r>
              <a:rPr lang="es-VE" sz="1600" dirty="0" smtClean="0"/>
              <a:t>Criterios</a:t>
            </a:r>
          </a:p>
          <a:p>
            <a:pPr eaLnBrk="1" hangingPunct="1"/>
            <a:r>
              <a:rPr lang="es-VE" sz="1600" dirty="0" smtClean="0"/>
              <a:t>Ponderación</a:t>
            </a:r>
          </a:p>
          <a:p>
            <a:pPr eaLnBrk="1" hangingPunct="1"/>
            <a:r>
              <a:rPr lang="es-VE" sz="1600" dirty="0" smtClean="0"/>
              <a:t>Semana  </a:t>
            </a:r>
          </a:p>
          <a:p>
            <a:pPr eaLnBrk="1" hangingPunct="1"/>
            <a:endParaRPr lang="en-US" sz="1600" dirty="0"/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1676400" y="4352925"/>
            <a:ext cx="2174875" cy="482600"/>
          </a:xfrm>
          <a:prstGeom prst="bentConnector3">
            <a:avLst>
              <a:gd name="adj1" fmla="val 889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8394" y="3913188"/>
            <a:ext cx="25554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VE" sz="28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cs typeface="Arial" charset="0"/>
              </a:rPr>
              <a:t>Evaluación 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6155" name="TextBox 29"/>
          <p:cNvSpPr txBox="1">
            <a:spLocks noChangeArrowheads="1"/>
          </p:cNvSpPr>
          <p:nvPr/>
        </p:nvSpPr>
        <p:spPr bwMode="auto">
          <a:xfrm>
            <a:off x="1007600" y="4502308"/>
            <a:ext cx="28436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sz="1600" dirty="0" smtClean="0"/>
              <a:t>Seguimiento del rendimiento académico del estudiante</a:t>
            </a:r>
          </a:p>
          <a:p>
            <a:pPr eaLnBrk="1" hangingPunct="1"/>
            <a:r>
              <a:rPr lang="es-VE" sz="1600" dirty="0" smtClean="0"/>
              <a:t>Registro de las Notas de las Evidencias o productos</a:t>
            </a:r>
            <a:endParaRPr lang="en-US" sz="1600" dirty="0"/>
          </a:p>
        </p:txBody>
      </p:sp>
      <p:cxnSp>
        <p:nvCxnSpPr>
          <p:cNvPr id="40" name="Elbow Connector 39"/>
          <p:cNvCxnSpPr/>
          <p:nvPr/>
        </p:nvCxnSpPr>
        <p:spPr>
          <a:xfrm>
            <a:off x="6451600" y="4467225"/>
            <a:ext cx="2243138" cy="523875"/>
          </a:xfrm>
          <a:prstGeom prst="bentConnector3">
            <a:avLst>
              <a:gd name="adj1" fmla="val 9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51563" y="4502308"/>
            <a:ext cx="2135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Arial" charset="0"/>
                <a:cs typeface="Arial" charset="0"/>
              </a:rPr>
              <a:t>Asistencias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6158" name="TextBox 41"/>
          <p:cNvSpPr txBox="1">
            <a:spLocks noChangeArrowheads="1"/>
          </p:cNvSpPr>
          <p:nvPr/>
        </p:nvSpPr>
        <p:spPr bwMode="auto">
          <a:xfrm>
            <a:off x="6130926" y="5008894"/>
            <a:ext cx="237648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dirty="0" smtClean="0"/>
              <a:t>Registrar </a:t>
            </a:r>
            <a:r>
              <a:rPr lang="en-US" sz="1600" dirty="0" err="1" smtClean="0"/>
              <a:t>asistencias</a:t>
            </a:r>
            <a:r>
              <a:rPr lang="en-US" sz="1600" dirty="0" smtClean="0"/>
              <a:t> de la </a:t>
            </a:r>
            <a:r>
              <a:rPr lang="en-US" sz="1600" dirty="0" err="1" smtClean="0"/>
              <a:t>sección</a:t>
            </a:r>
            <a:r>
              <a:rPr lang="en-US" sz="1600" dirty="0" smtClean="0"/>
              <a:t>.</a:t>
            </a:r>
          </a:p>
          <a:p>
            <a:pPr eaLnBrk="1" hangingPunct="1"/>
            <a:r>
              <a:rPr lang="es-VE" sz="1600" dirty="0" smtClean="0"/>
              <a:t>Otros eventos de la sección</a:t>
            </a: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2463747" y="260648"/>
            <a:ext cx="62119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sz="32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SISTEMA DE EVALUACIÓN</a:t>
            </a:r>
          </a:p>
          <a:p>
            <a:pPr algn="ctr" eaLnBrk="1" hangingPunct="1"/>
            <a:r>
              <a:rPr lang="fr-FR" sz="32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UNEG</a:t>
            </a:r>
            <a:endParaRPr lang="fr-FR" sz="3200" b="1" dirty="0">
              <a:solidFill>
                <a:srgbClr val="486DA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854890" y="306532"/>
            <a:ext cx="542969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sz="32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ACCESO AL SISTEMA </a:t>
            </a:r>
          </a:p>
          <a:p>
            <a:pPr algn="ctr" eaLnBrk="1" hangingPunct="1"/>
            <a:r>
              <a:rPr lang="fr-FR" sz="32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DE EVALUACI</a:t>
            </a:r>
            <a:r>
              <a:rPr lang="es-VE" sz="32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ÓN UNEG</a:t>
            </a:r>
            <a:endParaRPr lang="fr-FR" sz="3200" b="1" dirty="0">
              <a:solidFill>
                <a:srgbClr val="486DA2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739343" y="1628800"/>
            <a:ext cx="73084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indent="-457200" algn="ctr" eaLnBrk="1" hangingPunct="1">
              <a:buFont typeface="Arial" pitchFamily="34" charset="0"/>
              <a:buChar char="•"/>
            </a:pPr>
            <a:r>
              <a:rPr lang="es-VE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Sistema de Web de Pregrado</a:t>
            </a:r>
          </a:p>
          <a:p>
            <a:pPr marL="1600200" lvl="2" indent="-457200" eaLnBrk="1" hangingPunct="1">
              <a:buFont typeface="Arial" pitchFamily="34" charset="0"/>
              <a:buChar char="•"/>
            </a:pPr>
            <a:r>
              <a:rPr lang="es-VE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Sección Principal</a:t>
            </a:r>
            <a:endParaRPr lang="fr-FR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53" b="69687"/>
          <a:stretch/>
        </p:blipFill>
        <p:spPr bwMode="auto">
          <a:xfrm>
            <a:off x="2843808" y="2852936"/>
            <a:ext cx="4564126" cy="340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1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215288" y="306532"/>
            <a:ext cx="67088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sz="28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SISTEMA DE EVALUACIÓN UNEG</a:t>
            </a:r>
          </a:p>
          <a:p>
            <a:pPr algn="ctr" eaLnBrk="1" hangingPunct="1"/>
            <a:r>
              <a:rPr lang="fr-FR" sz="2800" b="1" dirty="0" err="1" smtClean="0">
                <a:solidFill>
                  <a:srgbClr val="486DA2"/>
                </a:solidFill>
                <a:latin typeface="Verdana" panose="020B0604030504040204" pitchFamily="34" charset="0"/>
              </a:rPr>
              <a:t>Módulo</a:t>
            </a:r>
            <a:r>
              <a:rPr lang="fr-FR" sz="28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 </a:t>
            </a:r>
            <a:r>
              <a:rPr lang="fr-FR" sz="28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Plan </a:t>
            </a:r>
            <a:r>
              <a:rPr lang="fr-FR" sz="28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de </a:t>
            </a:r>
            <a:r>
              <a:rPr lang="fr-FR" sz="2800" b="1" dirty="0" err="1" smtClean="0">
                <a:solidFill>
                  <a:srgbClr val="486DA2"/>
                </a:solidFill>
                <a:latin typeface="Verdana" panose="020B0604030504040204" pitchFamily="34" charset="0"/>
              </a:rPr>
              <a:t>Evaluación</a:t>
            </a:r>
            <a:endParaRPr lang="fr-FR" sz="2800" b="1" dirty="0">
              <a:solidFill>
                <a:srgbClr val="486DA2"/>
              </a:solidFill>
              <a:latin typeface="Verdan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01"/>
          <a:stretch/>
        </p:blipFill>
        <p:spPr bwMode="auto">
          <a:xfrm>
            <a:off x="2123728" y="1772816"/>
            <a:ext cx="6696744" cy="327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6 Conector recto de flecha"/>
          <p:cNvCxnSpPr>
            <a:stCxn id="8" idx="0"/>
          </p:cNvCxnSpPr>
          <p:nvPr/>
        </p:nvCxnSpPr>
        <p:spPr>
          <a:xfrm flipH="1" flipV="1">
            <a:off x="7093141" y="4509120"/>
            <a:ext cx="76944" cy="93610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5013084" y="5445224"/>
            <a:ext cx="431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Hacer Clic en la imagen se despliega </a:t>
            </a:r>
          </a:p>
          <a:p>
            <a:r>
              <a:rPr lang="es-VE" b="1" dirty="0" smtClean="0"/>
              <a:t>el plan de evaluación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33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215288" y="306532"/>
            <a:ext cx="67088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sz="28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SISTEMA DE EVALUACIÓN UNEG</a:t>
            </a:r>
          </a:p>
          <a:p>
            <a:pPr algn="ctr" eaLnBrk="1" hangingPunct="1"/>
            <a:r>
              <a:rPr lang="fr-FR" sz="2800" b="1" dirty="0" err="1" smtClean="0">
                <a:solidFill>
                  <a:srgbClr val="486DA2"/>
                </a:solidFill>
                <a:latin typeface="Verdana" panose="020B0604030504040204" pitchFamily="34" charset="0"/>
              </a:rPr>
              <a:t>Módulo</a:t>
            </a:r>
            <a:r>
              <a:rPr lang="fr-FR" sz="28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 </a:t>
            </a:r>
            <a:r>
              <a:rPr lang="fr-FR" sz="28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Plan </a:t>
            </a:r>
            <a:r>
              <a:rPr lang="fr-FR" sz="28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de </a:t>
            </a:r>
            <a:r>
              <a:rPr lang="fr-FR" sz="2800" b="1" dirty="0" err="1" smtClean="0">
                <a:solidFill>
                  <a:srgbClr val="486DA2"/>
                </a:solidFill>
                <a:latin typeface="Verdana" panose="020B0604030504040204" pitchFamily="34" charset="0"/>
              </a:rPr>
              <a:t>Evaluación</a:t>
            </a:r>
            <a:endParaRPr lang="fr-FR" sz="2800" b="1" dirty="0">
              <a:solidFill>
                <a:srgbClr val="486DA2"/>
              </a:solidFill>
              <a:latin typeface="Verdana" panose="020B060403050404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3"/>
          <a:stretch/>
        </p:blipFill>
        <p:spPr bwMode="auto">
          <a:xfrm>
            <a:off x="2229499" y="1260639"/>
            <a:ext cx="6834032" cy="404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840185" y="5309801"/>
            <a:ext cx="7083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b="1" dirty="0" smtClean="0"/>
              <a:t>Mínimo 4 Evaluaciones Base. 25% cada uno.</a:t>
            </a:r>
          </a:p>
          <a:p>
            <a:pPr marL="342900" indent="-342900">
              <a:buFont typeface="+mj-lt"/>
              <a:buAutoNum type="arabicPeriod"/>
            </a:pPr>
            <a:r>
              <a:rPr lang="es-VE" b="1" dirty="0" smtClean="0"/>
              <a:t>Se planifica por semana académica. Semana 1 – Semana 16</a:t>
            </a:r>
          </a:p>
          <a:p>
            <a:pPr marL="342900" indent="-342900">
              <a:buFont typeface="+mj-lt"/>
              <a:buAutoNum type="arabicPeriod"/>
            </a:pPr>
            <a:r>
              <a:rPr lang="es-VE" b="1" dirty="0" smtClean="0"/>
              <a:t>Ponderaciones de cada evaluación 1% - 25%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0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215288" y="306532"/>
            <a:ext cx="67088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sz="28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SISTEMA DE EVALUACIÓN UNEG</a:t>
            </a:r>
          </a:p>
          <a:p>
            <a:pPr algn="ctr" eaLnBrk="1" hangingPunct="1"/>
            <a:r>
              <a:rPr lang="fr-FR" sz="2800" b="1" dirty="0" err="1" smtClean="0">
                <a:solidFill>
                  <a:srgbClr val="486DA2"/>
                </a:solidFill>
                <a:latin typeface="Verdana" panose="020B0604030504040204" pitchFamily="34" charset="0"/>
              </a:rPr>
              <a:t>Módulo</a:t>
            </a:r>
            <a:r>
              <a:rPr lang="fr-FR" sz="28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 </a:t>
            </a:r>
            <a:r>
              <a:rPr lang="fr-FR" sz="28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Plan de </a:t>
            </a:r>
            <a:r>
              <a:rPr lang="fr-FR" sz="2800" b="1" dirty="0" err="1" smtClean="0">
                <a:solidFill>
                  <a:srgbClr val="486DA2"/>
                </a:solidFill>
                <a:latin typeface="Verdana" panose="020B0604030504040204" pitchFamily="34" charset="0"/>
              </a:rPr>
              <a:t>Evaluación</a:t>
            </a:r>
            <a:endParaRPr lang="fr-FR" sz="2800" b="1" dirty="0" smtClean="0">
              <a:solidFill>
                <a:srgbClr val="486DA2"/>
              </a:solidFill>
              <a:latin typeface="Verdana" panose="020B0604030504040204" pitchFamily="34" charset="0"/>
            </a:endParaRPr>
          </a:p>
          <a:p>
            <a:pPr algn="ctr" eaLnBrk="1" hangingPunct="1"/>
            <a:r>
              <a:rPr lang="fr-FR" sz="2400" b="1" dirty="0" err="1" smtClean="0">
                <a:solidFill>
                  <a:srgbClr val="486DA2"/>
                </a:solidFill>
                <a:latin typeface="Verdana" panose="020B0604030504040204" pitchFamily="34" charset="0"/>
              </a:rPr>
              <a:t>Comandos</a:t>
            </a:r>
            <a:endParaRPr lang="fr-FR" sz="2800" b="1" dirty="0">
              <a:solidFill>
                <a:srgbClr val="486DA2"/>
              </a:solidFill>
              <a:latin typeface="Verdan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9" t="29356" r="67092" b="66468"/>
          <a:stretch/>
        </p:blipFill>
        <p:spPr bwMode="auto">
          <a:xfrm>
            <a:off x="2699792" y="1848921"/>
            <a:ext cx="1008112" cy="84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707904" y="1950077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Agregar una evaluación. </a:t>
            </a:r>
            <a:r>
              <a:rPr lang="en-US" b="1" dirty="0" smtClean="0"/>
              <a:t>(Sin l</a:t>
            </a:r>
            <a:r>
              <a:rPr lang="es-VE" b="1" dirty="0" err="1" smtClean="0"/>
              <a:t>ímites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7" t="29182" r="54375" b="66270"/>
          <a:stretch/>
        </p:blipFill>
        <p:spPr bwMode="auto">
          <a:xfrm>
            <a:off x="2699792" y="2721172"/>
            <a:ext cx="87285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749290" y="2932550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Guardar todas las evaluaciones.</a:t>
            </a:r>
            <a:endParaRPr lang="en-US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50" t="36459" r="7514" b="58901"/>
          <a:stretch/>
        </p:blipFill>
        <p:spPr bwMode="auto">
          <a:xfrm>
            <a:off x="2765860" y="3717032"/>
            <a:ext cx="74072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50" t="41099" r="7514" b="54262"/>
          <a:stretch/>
        </p:blipFill>
        <p:spPr bwMode="auto">
          <a:xfrm>
            <a:off x="2860922" y="4653136"/>
            <a:ext cx="711727" cy="83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713375" y="3964414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Guardar una sola Evaluación</a:t>
            </a:r>
            <a:endParaRPr lang="en-U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707904" y="5068273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Borrar el contenido de una Evaluación Base.</a:t>
            </a:r>
            <a:endParaRPr lang="en-US" b="1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44" t="74934" r="7087" b="19413"/>
          <a:stretch/>
        </p:blipFill>
        <p:spPr bwMode="auto">
          <a:xfrm>
            <a:off x="2956110" y="5666508"/>
            <a:ext cx="685325" cy="786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3713375" y="605992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Borrar Fila y contenido de una Evaluación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07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215288" y="306532"/>
            <a:ext cx="67088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sz="28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SISTEMA DE EVALUACIÓN UNEG</a:t>
            </a:r>
          </a:p>
          <a:p>
            <a:pPr algn="ctr" eaLnBrk="1" hangingPunct="1"/>
            <a:r>
              <a:rPr lang="fr-FR" sz="2800" b="1" dirty="0" err="1" smtClean="0">
                <a:solidFill>
                  <a:srgbClr val="486DA2"/>
                </a:solidFill>
                <a:latin typeface="Verdana" panose="020B0604030504040204" pitchFamily="34" charset="0"/>
              </a:rPr>
              <a:t>Módulo</a:t>
            </a:r>
            <a:r>
              <a:rPr lang="fr-FR" sz="2800" b="1" dirty="0" smtClean="0">
                <a:solidFill>
                  <a:srgbClr val="486DA2"/>
                </a:solidFill>
                <a:latin typeface="Verdana" panose="020B0604030504040204" pitchFamily="34" charset="0"/>
              </a:rPr>
              <a:t> </a:t>
            </a:r>
            <a:r>
              <a:rPr lang="fr-FR" sz="2800" b="1" dirty="0" err="1" smtClean="0">
                <a:solidFill>
                  <a:srgbClr val="486DA2"/>
                </a:solidFill>
                <a:latin typeface="Verdana" panose="020B0604030504040204" pitchFamily="34" charset="0"/>
              </a:rPr>
              <a:t>Asistencias</a:t>
            </a:r>
            <a:endParaRPr lang="fr-FR" sz="2800" b="1" dirty="0">
              <a:solidFill>
                <a:srgbClr val="486DA2"/>
              </a:solidFill>
              <a:latin typeface="Verdana" panose="020B060403050404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840185" y="5085184"/>
            <a:ext cx="6968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b="1" dirty="0" smtClean="0"/>
              <a:t>Docente selecciona el Número de Encuentros Semanales.</a:t>
            </a:r>
          </a:p>
          <a:p>
            <a:pPr marL="342900" indent="-342900">
              <a:buFont typeface="+mj-lt"/>
              <a:buAutoNum type="arabicPeriod"/>
            </a:pPr>
            <a:r>
              <a:rPr lang="es-VE" b="1" dirty="0" smtClean="0"/>
              <a:t>Por defecto todos los estudiantes están asistentes.</a:t>
            </a:r>
          </a:p>
          <a:p>
            <a:pPr marL="342900" indent="-342900">
              <a:buFont typeface="+mj-lt"/>
              <a:buAutoNum type="arabicPeriod"/>
            </a:pPr>
            <a:r>
              <a:rPr lang="es-VE" b="1" dirty="0" smtClean="0"/>
              <a:t>Se verifica la asistencia colocando la fecha del encuentro. </a:t>
            </a:r>
          </a:p>
          <a:p>
            <a:pPr marL="342900" indent="-342900">
              <a:buFont typeface="+mj-lt"/>
              <a:buAutoNum type="arabicPeriod"/>
            </a:pPr>
            <a:r>
              <a:rPr lang="es-VE" b="1" dirty="0" smtClean="0"/>
              <a:t>Se puede bajar el documento de control de asistencias.</a:t>
            </a:r>
          </a:p>
          <a:p>
            <a:pPr marL="342900" indent="-342900">
              <a:buFont typeface="+mj-lt"/>
              <a:buAutoNum type="arabicPeriod"/>
            </a:pPr>
            <a:r>
              <a:rPr lang="es-VE" b="1" dirty="0" smtClean="0"/>
              <a:t>Al verificar el encuentro no se puede actualizar.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2182506" y="1260639"/>
            <a:ext cx="6961494" cy="368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0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247</Words>
  <Application>Microsoft Office PowerPoint</Application>
  <PresentationFormat>Presentación en pantalla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Modèle par défaut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 Arrows Background</dc:title>
  <dc:creator>www.powerpointstyles.com</dc:creator>
  <cp:lastModifiedBy>ruben pulido</cp:lastModifiedBy>
  <cp:revision>106</cp:revision>
  <dcterms:created xsi:type="dcterms:W3CDTF">2009-03-23T15:23:24Z</dcterms:created>
  <dcterms:modified xsi:type="dcterms:W3CDTF">2018-05-14T23:30:12Z</dcterms:modified>
</cp:coreProperties>
</file>