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1" r:id="rId4"/>
    <p:sldId id="257" r:id="rId5"/>
    <p:sldId id="259" r:id="rId6"/>
    <p:sldId id="260" r:id="rId7"/>
    <p:sldId id="265" r:id="rId8"/>
    <p:sldId id="262" r:id="rId9"/>
    <p:sldId id="263" r:id="rId10"/>
    <p:sldId id="267" r:id="rId11"/>
    <p:sldId id="268" r:id="rId12"/>
    <p:sldId id="269"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2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D65C3-A86E-4388-837B-38831D011FD2}" type="datetimeFigureOut">
              <a:rPr lang="es-ES" smtClean="0"/>
              <a:t>13/03/2023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0BE4-559F-4D7D-9239-9B8752604E38}" type="slidenum">
              <a:rPr lang="es-ES" smtClean="0"/>
              <a:t>‹Nº›</a:t>
            </a:fld>
            <a:endParaRPr lang="es-ES"/>
          </a:p>
        </p:txBody>
      </p:sp>
    </p:spTree>
    <p:extLst>
      <p:ext uri="{BB962C8B-B14F-4D97-AF65-F5344CB8AC3E}">
        <p14:creationId xmlns:p14="http://schemas.microsoft.com/office/powerpoint/2010/main" val="414728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r>
              <a:rPr lang="es-ES" dirty="0" err="1"/>
              <a:t>etc</a:t>
            </a:r>
            <a:r>
              <a:rPr lang="es-ES" dirty="0"/>
              <a:t>/</a:t>
            </a:r>
            <a:r>
              <a:rPr lang="es-ES" dirty="0" err="1"/>
              <a:t>ulogd.conf</a:t>
            </a:r>
            <a:endParaRPr lang="es-ES" dirty="0"/>
          </a:p>
          <a:p>
            <a:endParaRPr lang="es-ES" dirty="0"/>
          </a:p>
          <a:p>
            <a:r>
              <a:rPr lang="es-ES" dirty="0"/>
              <a:t>[global]</a:t>
            </a:r>
          </a:p>
          <a:p>
            <a:r>
              <a:rPr lang="es-ES" dirty="0"/>
              <a:t>plugin = /usr/lib/x86_64-linux-gnu/ulogd/ulogd_inppkt_NFLOG.so</a:t>
            </a:r>
          </a:p>
          <a:p>
            <a:endParaRPr lang="es-ES" dirty="0"/>
          </a:p>
          <a:p>
            <a:r>
              <a:rPr lang="es-ES" dirty="0"/>
              <a:t>[log1]</a:t>
            </a:r>
          </a:p>
          <a:p>
            <a:r>
              <a:rPr lang="es-ES" dirty="0" err="1"/>
              <a:t>group</a:t>
            </a:r>
            <a:r>
              <a:rPr lang="es-ES" dirty="0"/>
              <a:t> = 1</a:t>
            </a:r>
          </a:p>
          <a:p>
            <a:r>
              <a:rPr lang="es-ES" dirty="0" err="1"/>
              <a:t>mode</a:t>
            </a:r>
            <a:r>
              <a:rPr lang="es-ES" dirty="0"/>
              <a:t> = </a:t>
            </a:r>
            <a:r>
              <a:rPr lang="es-ES" dirty="0" err="1"/>
              <a:t>copy</a:t>
            </a:r>
            <a:endParaRPr lang="es-ES" dirty="0"/>
          </a:p>
          <a:p>
            <a:r>
              <a:rPr lang="es-ES" dirty="0" err="1"/>
              <a:t>filename</a:t>
            </a:r>
            <a:r>
              <a:rPr lang="es-ES" dirty="0"/>
              <a:t> = /</a:t>
            </a:r>
            <a:r>
              <a:rPr lang="es-ES" dirty="0" err="1"/>
              <a:t>var</a:t>
            </a:r>
            <a:r>
              <a:rPr lang="es-ES" dirty="0"/>
              <a:t>/log/iptables.log</a:t>
            </a:r>
          </a:p>
          <a:p>
            <a:endParaRPr lang="es-ES" dirty="0"/>
          </a:p>
        </p:txBody>
      </p:sp>
      <p:sp>
        <p:nvSpPr>
          <p:cNvPr id="4" name="Marcador de número de diapositiva 3"/>
          <p:cNvSpPr>
            <a:spLocks noGrp="1"/>
          </p:cNvSpPr>
          <p:nvPr>
            <p:ph type="sldNum" sz="quarter" idx="5"/>
          </p:nvPr>
        </p:nvSpPr>
        <p:spPr/>
        <p:txBody>
          <a:bodyPr/>
          <a:lstStyle/>
          <a:p>
            <a:fld id="{0DFF0BE4-559F-4D7D-9239-9B8752604E38}" type="slidenum">
              <a:rPr lang="es-ES" smtClean="0"/>
              <a:t>12</a:t>
            </a:fld>
            <a:endParaRPr lang="es-ES"/>
          </a:p>
        </p:txBody>
      </p:sp>
    </p:spTree>
    <p:extLst>
      <p:ext uri="{BB962C8B-B14F-4D97-AF65-F5344CB8AC3E}">
        <p14:creationId xmlns:p14="http://schemas.microsoft.com/office/powerpoint/2010/main" val="828070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593FDDA-1DED-410A-B557-367FF8A00774}" type="datetimeFigureOut">
              <a:rPr lang="es-ES" smtClean="0"/>
              <a:t>13/03/2023</a:t>
            </a:fld>
            <a:endParaRPr lang="es-ES"/>
          </a:p>
        </p:txBody>
      </p:sp>
      <p:sp>
        <p:nvSpPr>
          <p:cNvPr id="5" name="Footer Placeholder 4"/>
          <p:cNvSpPr>
            <a:spLocks noGrp="1"/>
          </p:cNvSpPr>
          <p:nvPr>
            <p:ph type="ftr" sz="quarter" idx="11"/>
          </p:nvPr>
        </p:nvSpPr>
        <p:spPr>
          <a:xfrm>
            <a:off x="1371600" y="4323845"/>
            <a:ext cx="6400800" cy="365125"/>
          </a:xfrm>
        </p:spPr>
        <p:txBody>
          <a:bodyPr/>
          <a:lstStyle/>
          <a:p>
            <a:endParaRPr lang="es-ES"/>
          </a:p>
        </p:txBody>
      </p:sp>
      <p:sp>
        <p:nvSpPr>
          <p:cNvPr id="6" name="Slide Number Placeholder 5"/>
          <p:cNvSpPr>
            <a:spLocks noGrp="1"/>
          </p:cNvSpPr>
          <p:nvPr>
            <p:ph type="sldNum" sz="quarter" idx="12"/>
          </p:nvPr>
        </p:nvSpPr>
        <p:spPr>
          <a:xfrm>
            <a:off x="8077200" y="1430866"/>
            <a:ext cx="2743200"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62841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38339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438914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a:xfrm>
            <a:off x="685800" y="379941"/>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781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a:xfrm>
            <a:off x="685800" y="378883"/>
            <a:ext cx="6991492" cy="365125"/>
          </a:xfrm>
        </p:spPr>
        <p:txBody>
          <a:bodyPr/>
          <a:lstStyle/>
          <a:p>
            <a:endParaRPr lang="es-ES"/>
          </a:p>
        </p:txBody>
      </p:sp>
      <p:sp>
        <p:nvSpPr>
          <p:cNvPr id="7" name="Slide Number Placeholder 6"/>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73996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593FDDA-1DED-410A-B557-367FF8A00774}" type="datetimeFigureOut">
              <a:rPr lang="es-ES" smtClean="0"/>
              <a:t>13/03/2023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684841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593FDDA-1DED-410A-B557-367FF8A00774}" type="datetimeFigureOut">
              <a:rPr lang="es-ES" smtClean="0"/>
              <a:t>13/03/2023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673455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3FDDA-1DED-410A-B557-367FF8A00774}" type="datetimeFigureOut">
              <a:rPr lang="es-ES" smtClean="0"/>
              <a:t>13/03/2023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413946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593FDDA-1DED-410A-B557-367FF8A00774}" type="datetimeFigureOut">
              <a:rPr lang="es-ES" smtClean="0"/>
              <a:t>13/03/2023</a:t>
            </a:fld>
            <a:endParaRPr lang="es-ES"/>
          </a:p>
        </p:txBody>
      </p:sp>
      <p:sp>
        <p:nvSpPr>
          <p:cNvPr id="5" name="Footer Placeholder 4"/>
          <p:cNvSpPr>
            <a:spLocks noGrp="1"/>
          </p:cNvSpPr>
          <p:nvPr>
            <p:ph type="ftr" sz="quarter" idx="11"/>
          </p:nvPr>
        </p:nvSpPr>
        <p:spPr>
          <a:xfrm>
            <a:off x="685800" y="381000"/>
            <a:ext cx="6991492" cy="36512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48435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3FDDA-1DED-410A-B557-367FF8A00774}" type="datetimeFigureOut">
              <a:rPr lang="es-ES" smtClean="0"/>
              <a:t>13/03/2023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3667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593FDDA-1DED-410A-B557-367FF8A00774}" type="datetimeFigureOut">
              <a:rPr lang="es-ES" smtClean="0"/>
              <a:t>13/03/2023</a:t>
            </a:fld>
            <a:endParaRPr lang="es-ES"/>
          </a:p>
        </p:txBody>
      </p:sp>
      <p:sp>
        <p:nvSpPr>
          <p:cNvPr id="5" name="Footer Placeholder 4"/>
          <p:cNvSpPr>
            <a:spLocks noGrp="1"/>
          </p:cNvSpPr>
          <p:nvPr>
            <p:ph type="ftr" sz="quarter" idx="11"/>
          </p:nvPr>
        </p:nvSpPr>
        <p:spPr>
          <a:xfrm>
            <a:off x="685800" y="381001"/>
            <a:ext cx="6991492" cy="364065"/>
          </a:xfrm>
        </p:spPr>
        <p:txBody>
          <a:bodyPr/>
          <a:lstStyle/>
          <a:p>
            <a:endParaRPr lang="es-ES"/>
          </a:p>
        </p:txBody>
      </p:sp>
      <p:sp>
        <p:nvSpPr>
          <p:cNvPr id="6" name="Slide Number Placeholder 5"/>
          <p:cNvSpPr>
            <a:spLocks noGrp="1"/>
          </p:cNvSpPr>
          <p:nvPr>
            <p:ph type="sldNum" sz="quarter" idx="12"/>
          </p:nvPr>
        </p:nvSpPr>
        <p:spPr>
          <a:xfrm>
            <a:off x="10862452" y="381000"/>
            <a:ext cx="643748" cy="365125"/>
          </a:xfrm>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26370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420554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93FDDA-1DED-410A-B557-367FF8A00774}" type="datetimeFigureOut">
              <a:rPr lang="es-ES" smtClean="0"/>
              <a:t>13/03/2023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394276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593FDDA-1DED-410A-B557-367FF8A00774}" type="datetimeFigureOut">
              <a:rPr lang="es-ES" smtClean="0"/>
              <a:t>13/03/2023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292543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3FDDA-1DED-410A-B557-367FF8A00774}" type="datetimeFigureOut">
              <a:rPr lang="es-ES" smtClean="0"/>
              <a:t>13/03/2023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40154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1411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93FDDA-1DED-410A-B557-367FF8A00774}" type="datetimeFigureOut">
              <a:rPr lang="es-ES" smtClean="0"/>
              <a:t>13/03/2023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647D8AF-1025-4346-ACEE-47F195102F5D}" type="slidenum">
              <a:rPr lang="es-ES" smtClean="0"/>
              <a:t>‹Nº›</a:t>
            </a:fld>
            <a:endParaRPr lang="es-ES"/>
          </a:p>
        </p:txBody>
      </p:sp>
    </p:spTree>
    <p:extLst>
      <p:ext uri="{BB962C8B-B14F-4D97-AF65-F5344CB8AC3E}">
        <p14:creationId xmlns:p14="http://schemas.microsoft.com/office/powerpoint/2010/main" val="128055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3FDDA-1DED-410A-B557-367FF8A00774}" type="datetimeFigureOut">
              <a:rPr lang="es-ES" smtClean="0"/>
              <a:t>13/03/2023</a:t>
            </a:fld>
            <a:endParaRPr lang="es-E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47D8AF-1025-4346-ACEE-47F195102F5D}" type="slidenum">
              <a:rPr lang="es-ES" smtClean="0"/>
              <a:t>‹Nº›</a:t>
            </a:fld>
            <a:endParaRPr lang="es-ES"/>
          </a:p>
        </p:txBody>
      </p:sp>
    </p:spTree>
    <p:extLst>
      <p:ext uri="{BB962C8B-B14F-4D97-AF65-F5344CB8AC3E}">
        <p14:creationId xmlns:p14="http://schemas.microsoft.com/office/powerpoint/2010/main" val="1891474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www.hostinger.es/tutoriales/iptables-asegurar-ubuntu-vps-linux-firewall/" TargetMode="External"/><Relationship Id="rId1" Type="http://schemas.openxmlformats.org/officeDocument/2006/relationships/slideLayout" Target="../slideLayouts/slideLayout2.xml"/><Relationship Id="rId5" Type="http://schemas.openxmlformats.org/officeDocument/2006/relationships/hyperlink" Target="https://www.redeszone.net/tutoriales/seguridad/iptables-firewall-linux-configuracion/" TargetMode="External"/><Relationship Id="rId4" Type="http://schemas.openxmlformats.org/officeDocument/2006/relationships/hyperlink" Target="http://es.tldp.org/Manuales-LuCAS/doc-iptables-firewall/doc-iptables-firewall.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B1A11-0D54-EDB3-24BD-524082B71A75}"/>
              </a:ext>
            </a:extLst>
          </p:cNvPr>
          <p:cNvSpPr>
            <a:spLocks noGrp="1"/>
          </p:cNvSpPr>
          <p:nvPr>
            <p:ph type="ctrTitle"/>
          </p:nvPr>
        </p:nvSpPr>
        <p:spPr>
          <a:xfrm>
            <a:off x="1371600" y="1603904"/>
            <a:ext cx="9448800" cy="1825096"/>
          </a:xfrm>
        </p:spPr>
        <p:txBody>
          <a:bodyPr/>
          <a:lstStyle/>
          <a:p>
            <a:r>
              <a:rPr lang="es-ES" dirty="0"/>
              <a:t>Network Security</a:t>
            </a:r>
          </a:p>
        </p:txBody>
      </p:sp>
      <p:sp>
        <p:nvSpPr>
          <p:cNvPr id="3" name="Subtítulo 2">
            <a:extLst>
              <a:ext uri="{FF2B5EF4-FFF2-40B4-BE49-F238E27FC236}">
                <a16:creationId xmlns:a16="http://schemas.microsoft.com/office/drawing/2014/main" id="{44259E5F-14E7-D1EC-781A-D26A89CC9DCD}"/>
              </a:ext>
            </a:extLst>
          </p:cNvPr>
          <p:cNvSpPr>
            <a:spLocks noGrp="1"/>
          </p:cNvSpPr>
          <p:nvPr>
            <p:ph type="subTitle" idx="1"/>
          </p:nvPr>
        </p:nvSpPr>
        <p:spPr/>
        <p:txBody>
          <a:bodyPr/>
          <a:lstStyle/>
          <a:p>
            <a:r>
              <a:rPr lang="es-ES" dirty="0"/>
              <a:t>Ángel Serrano Cruz - </a:t>
            </a:r>
            <a:r>
              <a:rPr lang="es-ES" dirty="0" err="1"/>
              <a:t>Ruben</a:t>
            </a:r>
            <a:r>
              <a:rPr lang="es-ES" dirty="0"/>
              <a:t> Romero </a:t>
            </a:r>
            <a:br>
              <a:rPr lang="es-ES" dirty="0"/>
            </a:br>
            <a:r>
              <a:rPr lang="es-ES" dirty="0" err="1"/>
              <a:t>Fernandez</a:t>
            </a:r>
            <a:r>
              <a:rPr lang="es-ES" dirty="0"/>
              <a:t>-Monge</a:t>
            </a:r>
          </a:p>
        </p:txBody>
      </p:sp>
    </p:spTree>
    <p:extLst>
      <p:ext uri="{BB962C8B-B14F-4D97-AF65-F5344CB8AC3E}">
        <p14:creationId xmlns:p14="http://schemas.microsoft.com/office/powerpoint/2010/main" val="122438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1E1B8-514A-2E54-5508-7DDEED339FDB}"/>
              </a:ext>
            </a:extLst>
          </p:cNvPr>
          <p:cNvSpPr>
            <a:spLocks noGrp="1"/>
          </p:cNvSpPr>
          <p:nvPr>
            <p:ph type="title"/>
          </p:nvPr>
        </p:nvSpPr>
        <p:spPr>
          <a:xfrm>
            <a:off x="2413819" y="-140194"/>
            <a:ext cx="8610600" cy="1293028"/>
          </a:xfrm>
        </p:spPr>
        <p:txBody>
          <a:bodyPr/>
          <a:lstStyle/>
          <a:p>
            <a:r>
              <a:rPr lang="es-ES" dirty="0"/>
              <a:t>Alternativas</a:t>
            </a:r>
          </a:p>
        </p:txBody>
      </p:sp>
      <p:sp>
        <p:nvSpPr>
          <p:cNvPr id="3" name="Marcador de contenido 2">
            <a:extLst>
              <a:ext uri="{FF2B5EF4-FFF2-40B4-BE49-F238E27FC236}">
                <a16:creationId xmlns:a16="http://schemas.microsoft.com/office/drawing/2014/main" id="{E62F34A3-DDBC-0A7E-F378-3097A26504F8}"/>
              </a:ext>
            </a:extLst>
          </p:cNvPr>
          <p:cNvSpPr>
            <a:spLocks noGrp="1"/>
          </p:cNvSpPr>
          <p:nvPr>
            <p:ph idx="1"/>
          </p:nvPr>
        </p:nvSpPr>
        <p:spPr>
          <a:xfrm>
            <a:off x="452284" y="1563330"/>
            <a:ext cx="11053916" cy="4871666"/>
          </a:xfrm>
        </p:spPr>
        <p:txBody>
          <a:bodyPr>
            <a:normAutofit fontScale="92500" lnSpcReduction="20000"/>
          </a:bodyPr>
          <a:lstStyle/>
          <a:p>
            <a:r>
              <a:rPr lang="es-ES" sz="2000" dirty="0" err="1"/>
              <a:t>nftables</a:t>
            </a:r>
            <a:r>
              <a:rPr lang="es-ES" sz="2000" dirty="0"/>
              <a:t>: Es el sucesor de </a:t>
            </a:r>
            <a:r>
              <a:rPr lang="es-ES" sz="2000" dirty="0" err="1"/>
              <a:t>iptables</a:t>
            </a:r>
            <a:r>
              <a:rPr lang="es-ES" sz="2000" dirty="0"/>
              <a:t> y está integrado en el </a:t>
            </a:r>
            <a:r>
              <a:rPr lang="es-ES" sz="2000" dirty="0" err="1"/>
              <a:t>kernel</a:t>
            </a:r>
            <a:r>
              <a:rPr lang="es-ES" sz="2000" dirty="0"/>
              <a:t> de Linux desde la versión 3.13. </a:t>
            </a:r>
            <a:r>
              <a:rPr lang="es-ES" sz="2000" dirty="0" err="1"/>
              <a:t>nftables</a:t>
            </a:r>
            <a:r>
              <a:rPr lang="es-ES" sz="2000" dirty="0"/>
              <a:t> ofrece un mejor rendimiento y flexibilidad que </a:t>
            </a:r>
            <a:r>
              <a:rPr lang="es-ES" sz="2000" dirty="0" err="1"/>
              <a:t>iptables</a:t>
            </a:r>
            <a:r>
              <a:rPr lang="es-ES" sz="2000" dirty="0"/>
              <a:t>.</a:t>
            </a:r>
          </a:p>
          <a:p>
            <a:endParaRPr lang="es-ES" sz="2000" dirty="0"/>
          </a:p>
          <a:p>
            <a:r>
              <a:rPr lang="es-ES" sz="2000" dirty="0" err="1"/>
              <a:t>firewalld</a:t>
            </a:r>
            <a:r>
              <a:rPr lang="es-ES" sz="2000" dirty="0"/>
              <a:t>: Es un demonio de firewall dinámico para Linux que utiliza </a:t>
            </a:r>
            <a:r>
              <a:rPr lang="es-ES" sz="2000" dirty="0" err="1"/>
              <a:t>nftables</a:t>
            </a:r>
            <a:r>
              <a:rPr lang="es-ES" sz="2000" dirty="0"/>
              <a:t> en lugar de </a:t>
            </a:r>
            <a:r>
              <a:rPr lang="es-ES" sz="2000" dirty="0" err="1"/>
              <a:t>iptables</a:t>
            </a:r>
            <a:r>
              <a:rPr lang="es-ES" sz="2000" dirty="0"/>
              <a:t>. Proporciona una interfaz de línea de comandos (CLI) y una interfaz gráfica de usuario (GUI) para la configuración del firewall.</a:t>
            </a:r>
          </a:p>
          <a:p>
            <a:endParaRPr lang="es-ES" sz="2000" dirty="0"/>
          </a:p>
          <a:p>
            <a:r>
              <a:rPr lang="es-ES" sz="2000" dirty="0" err="1"/>
              <a:t>ufw</a:t>
            </a:r>
            <a:r>
              <a:rPr lang="es-ES" sz="2000" dirty="0"/>
              <a:t>: Es un firewall de Linux que utiliza </a:t>
            </a:r>
            <a:r>
              <a:rPr lang="es-ES" sz="2000" dirty="0" err="1"/>
              <a:t>iptables</a:t>
            </a:r>
            <a:r>
              <a:rPr lang="es-ES" sz="2000" dirty="0"/>
              <a:t> como </a:t>
            </a:r>
            <a:r>
              <a:rPr lang="es-ES" sz="2000" dirty="0" err="1"/>
              <a:t>backend</a:t>
            </a:r>
            <a:r>
              <a:rPr lang="es-ES" sz="2000" dirty="0"/>
              <a:t>. Proporciona una interfaz de línea de comandos fácil de usar para la configuración del firewall.</a:t>
            </a:r>
          </a:p>
          <a:p>
            <a:endParaRPr lang="es-ES" sz="2000" dirty="0"/>
          </a:p>
          <a:p>
            <a:r>
              <a:rPr lang="es-ES" sz="2000" dirty="0" err="1"/>
              <a:t>Shorewall</a:t>
            </a:r>
            <a:r>
              <a:rPr lang="es-ES" sz="2000" dirty="0"/>
              <a:t>: Es un conjunto de scripts de firewall de alto nivel para Linux que utiliza </a:t>
            </a:r>
            <a:r>
              <a:rPr lang="es-ES" sz="2000" dirty="0" err="1"/>
              <a:t>iptables</a:t>
            </a:r>
            <a:r>
              <a:rPr lang="es-ES" sz="2000" dirty="0"/>
              <a:t> como </a:t>
            </a:r>
            <a:r>
              <a:rPr lang="es-ES" sz="2000" dirty="0" err="1"/>
              <a:t>backend</a:t>
            </a:r>
            <a:r>
              <a:rPr lang="es-ES" sz="2000" dirty="0"/>
              <a:t>. Proporciona una interfaz de línea de comandos fácil de usar y se puede configurar para permitir o denegar el tráfico de red específico.</a:t>
            </a:r>
          </a:p>
          <a:p>
            <a:endParaRPr lang="es-ES" sz="2000" dirty="0"/>
          </a:p>
          <a:p>
            <a:r>
              <a:rPr lang="es-ES" sz="2000" dirty="0" err="1"/>
              <a:t>pfSense</a:t>
            </a:r>
            <a:r>
              <a:rPr lang="es-ES" sz="2000" dirty="0"/>
              <a:t>: Es un sistema operativo de firewall de código abierto que se ejecuta en hardware dedicado o en máquinas virtuales. Proporciona una interfaz web fácil de usar para la configuración del firewall.</a:t>
            </a:r>
          </a:p>
        </p:txBody>
      </p:sp>
    </p:spTree>
    <p:extLst>
      <p:ext uri="{BB962C8B-B14F-4D97-AF65-F5344CB8AC3E}">
        <p14:creationId xmlns:p14="http://schemas.microsoft.com/office/powerpoint/2010/main" val="250364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47CAED-29F9-2512-81E9-782222DFA339}"/>
              </a:ext>
            </a:extLst>
          </p:cNvPr>
          <p:cNvSpPr>
            <a:spLocks noGrp="1"/>
          </p:cNvSpPr>
          <p:nvPr>
            <p:ph idx="1"/>
          </p:nvPr>
        </p:nvSpPr>
        <p:spPr>
          <a:xfrm>
            <a:off x="49161" y="1425677"/>
            <a:ext cx="11398045" cy="6012426"/>
          </a:xfrm>
        </p:spPr>
        <p:txBody>
          <a:bodyPr/>
          <a:lstStyle/>
          <a:p>
            <a:r>
              <a:rPr lang="es-ES" dirty="0"/>
              <a:t>Aceptar todo el tráfico:</a:t>
            </a:r>
          </a:p>
          <a:p>
            <a:pPr lvl="1"/>
            <a:r>
              <a:rPr lang="es-ES" sz="1800" dirty="0" err="1"/>
              <a:t>iptables</a:t>
            </a:r>
            <a:r>
              <a:rPr lang="es-ES" sz="1800" dirty="0"/>
              <a:t> -P INPUT ACCEPT</a:t>
            </a:r>
          </a:p>
          <a:p>
            <a:pPr lvl="1"/>
            <a:r>
              <a:rPr lang="es-ES" sz="1800" dirty="0" err="1"/>
              <a:t>iptables</a:t>
            </a:r>
            <a:r>
              <a:rPr lang="es-ES" sz="1800" dirty="0"/>
              <a:t> -P FORWARD ACCEPT</a:t>
            </a:r>
          </a:p>
          <a:p>
            <a:pPr lvl="1"/>
            <a:r>
              <a:rPr lang="es-ES" sz="1800" dirty="0" err="1"/>
              <a:t>iptables</a:t>
            </a:r>
            <a:r>
              <a:rPr lang="es-ES" sz="1800" dirty="0"/>
              <a:t> -P OUTPUT ACCEPT</a:t>
            </a:r>
          </a:p>
          <a:p>
            <a:r>
              <a:rPr lang="es-ES" dirty="0"/>
              <a:t>Para rechazar todo el tráfico:</a:t>
            </a:r>
          </a:p>
          <a:p>
            <a:pPr lvl="1"/>
            <a:r>
              <a:rPr lang="es-ES" b="0" i="0" dirty="0" err="1">
                <a:solidFill>
                  <a:srgbClr val="FFFFFF"/>
                </a:solidFill>
                <a:effectLst/>
                <a:latin typeface="Söhne Mono"/>
              </a:rPr>
              <a:t>iptables</a:t>
            </a:r>
            <a:r>
              <a:rPr lang="es-ES" b="0" i="0" dirty="0">
                <a:solidFill>
                  <a:srgbClr val="FFFFFF"/>
                </a:solidFill>
                <a:effectLst/>
                <a:latin typeface="Söhne Mono"/>
              </a:rPr>
              <a:t> -P INPUT DROP </a:t>
            </a:r>
          </a:p>
          <a:p>
            <a:pPr lvl="1"/>
            <a:r>
              <a:rPr lang="es-ES" b="0" i="0" dirty="0" err="1">
                <a:solidFill>
                  <a:srgbClr val="FFFFFF"/>
                </a:solidFill>
                <a:effectLst/>
                <a:latin typeface="Söhne Mono"/>
              </a:rPr>
              <a:t>iptables</a:t>
            </a:r>
            <a:r>
              <a:rPr lang="es-ES" b="0" i="0" dirty="0">
                <a:solidFill>
                  <a:srgbClr val="FFFFFF"/>
                </a:solidFill>
                <a:effectLst/>
                <a:latin typeface="Söhne Mono"/>
              </a:rPr>
              <a:t> -P FORWARD DROP</a:t>
            </a:r>
          </a:p>
          <a:p>
            <a:pPr lvl="1"/>
            <a:r>
              <a:rPr lang="es-ES" b="0" i="0" dirty="0" err="1">
                <a:solidFill>
                  <a:srgbClr val="FFFFFF"/>
                </a:solidFill>
                <a:effectLst/>
                <a:latin typeface="Söhne Mono"/>
              </a:rPr>
              <a:t>Iptables</a:t>
            </a:r>
            <a:r>
              <a:rPr lang="es-ES" b="0" i="0" dirty="0">
                <a:solidFill>
                  <a:srgbClr val="FFFFFF"/>
                </a:solidFill>
                <a:effectLst/>
                <a:latin typeface="Söhne Mono"/>
              </a:rPr>
              <a:t> -P OUTPUT DROP</a:t>
            </a:r>
          </a:p>
          <a:p>
            <a:r>
              <a:rPr lang="es-ES" b="0" i="0" dirty="0">
                <a:solidFill>
                  <a:srgbClr val="FFFFFF"/>
                </a:solidFill>
                <a:effectLst/>
                <a:latin typeface="Söhne Mono"/>
              </a:rPr>
              <a:t>Aceptar Trafico con cierto origen (NET)</a:t>
            </a:r>
          </a:p>
          <a:p>
            <a:pPr lvl="1"/>
            <a:r>
              <a:rPr lang="es-ES" b="0" i="0" dirty="0" err="1">
                <a:solidFill>
                  <a:srgbClr val="FFFFFF"/>
                </a:solidFill>
                <a:effectLst/>
                <a:latin typeface="Söhne Mono"/>
              </a:rPr>
              <a:t>iptables</a:t>
            </a:r>
            <a:r>
              <a:rPr lang="es-ES" b="0" i="0" dirty="0">
                <a:solidFill>
                  <a:srgbClr val="FFFFFF"/>
                </a:solidFill>
                <a:effectLst/>
                <a:latin typeface="Söhne Mono"/>
              </a:rPr>
              <a:t> -A INPUT -s &lt;</a:t>
            </a:r>
            <a:r>
              <a:rPr lang="es-ES" b="0" i="0" dirty="0" err="1">
                <a:solidFill>
                  <a:srgbClr val="FFFFFF"/>
                </a:solidFill>
                <a:effectLst/>
                <a:latin typeface="Söhne Mono"/>
              </a:rPr>
              <a:t>dirección_IP_de_origen</a:t>
            </a:r>
            <a:r>
              <a:rPr lang="es-ES" b="0" i="0" dirty="0">
                <a:solidFill>
                  <a:srgbClr val="FFFFFF"/>
                </a:solidFill>
                <a:effectLst/>
                <a:latin typeface="Söhne Mono"/>
              </a:rPr>
              <a:t>&gt; -j ACCEPT</a:t>
            </a:r>
          </a:p>
          <a:p>
            <a:r>
              <a:rPr lang="es-ES" dirty="0">
                <a:solidFill>
                  <a:srgbClr val="FFFFFF"/>
                </a:solidFill>
                <a:latin typeface="Söhne Mono"/>
              </a:rPr>
              <a:t>Aceptar tráfico con destino a cierto puerto (TCP/UDP)</a:t>
            </a:r>
          </a:p>
          <a:p>
            <a:pPr lvl="1"/>
            <a:r>
              <a:rPr lang="es-ES" b="0" i="0" dirty="0" err="1">
                <a:solidFill>
                  <a:srgbClr val="FFFFFF"/>
                </a:solidFill>
                <a:effectLst/>
                <a:latin typeface="Söhne Mono"/>
              </a:rPr>
              <a:t>iptables</a:t>
            </a:r>
            <a:r>
              <a:rPr lang="es-ES" b="0" i="0" dirty="0">
                <a:solidFill>
                  <a:srgbClr val="FFFFFF"/>
                </a:solidFill>
                <a:effectLst/>
                <a:latin typeface="Söhne Mono"/>
              </a:rPr>
              <a:t> -A INPUT -p &lt;protocolo&gt; --</a:t>
            </a:r>
            <a:r>
              <a:rPr lang="es-ES" b="0" i="0" dirty="0" err="1">
                <a:solidFill>
                  <a:srgbClr val="FFFFFF"/>
                </a:solidFill>
                <a:effectLst/>
                <a:latin typeface="Söhne Mono"/>
              </a:rPr>
              <a:t>dport</a:t>
            </a:r>
            <a:r>
              <a:rPr lang="es-ES" b="0" i="0" dirty="0">
                <a:solidFill>
                  <a:srgbClr val="FFFFFF"/>
                </a:solidFill>
                <a:effectLst/>
                <a:latin typeface="Söhne Mono"/>
              </a:rPr>
              <a:t> &lt;</a:t>
            </a:r>
            <a:r>
              <a:rPr lang="es-ES" b="0" i="0" dirty="0" err="1">
                <a:solidFill>
                  <a:srgbClr val="FFFFFF"/>
                </a:solidFill>
                <a:effectLst/>
                <a:latin typeface="Söhne Mono"/>
              </a:rPr>
              <a:t>número_de_puerto</a:t>
            </a:r>
            <a:r>
              <a:rPr lang="es-ES" b="0" i="0" dirty="0">
                <a:solidFill>
                  <a:srgbClr val="FFFFFF"/>
                </a:solidFill>
                <a:effectLst/>
                <a:latin typeface="Söhne Mono"/>
              </a:rPr>
              <a:t>&gt; -j ACCEPT</a:t>
            </a:r>
          </a:p>
          <a:p>
            <a:r>
              <a:rPr lang="es-ES" b="0" i="0" dirty="0">
                <a:solidFill>
                  <a:srgbClr val="FFFFFF"/>
                </a:solidFill>
                <a:effectLst/>
                <a:latin typeface="Söhne Mono"/>
              </a:rPr>
              <a:t>Ejemplo de </a:t>
            </a:r>
            <a:r>
              <a:rPr lang="es-ES" b="0" i="0" dirty="0" err="1">
                <a:solidFill>
                  <a:srgbClr val="FFFFFF"/>
                </a:solidFill>
                <a:effectLst/>
                <a:latin typeface="Söhne Mono"/>
              </a:rPr>
              <a:t>forwarding</a:t>
            </a:r>
            <a:r>
              <a:rPr lang="es-ES" dirty="0">
                <a:solidFill>
                  <a:srgbClr val="FFFFFF"/>
                </a:solidFill>
                <a:latin typeface="Söhne Mono"/>
              </a:rPr>
              <a:t>: Internet</a:t>
            </a:r>
          </a:p>
          <a:p>
            <a:pPr lvl="1"/>
            <a:r>
              <a:rPr lang="en-US" b="0" i="0" dirty="0">
                <a:solidFill>
                  <a:srgbClr val="FFFFFF"/>
                </a:solidFill>
                <a:effectLst/>
                <a:latin typeface="Söhne Mono"/>
              </a:rPr>
              <a:t>iptables -A FORWARD -</a:t>
            </a:r>
            <a:r>
              <a:rPr lang="en-US" b="0" i="0" dirty="0" err="1">
                <a:solidFill>
                  <a:srgbClr val="FFFFFF"/>
                </a:solidFill>
                <a:effectLst/>
                <a:latin typeface="Söhne Mono"/>
              </a:rPr>
              <a:t>i</a:t>
            </a:r>
            <a:r>
              <a:rPr lang="en-US" b="0" i="0" dirty="0">
                <a:solidFill>
                  <a:srgbClr val="FFFFFF"/>
                </a:solidFill>
                <a:effectLst/>
                <a:latin typeface="Söhne Mono"/>
              </a:rPr>
              <a:t> eth0 -o eth1 -j ACCEPT</a:t>
            </a:r>
            <a:endParaRPr lang="es-ES" b="0" i="0" dirty="0">
              <a:solidFill>
                <a:srgbClr val="FFFFFF"/>
              </a:solidFill>
              <a:effectLst/>
              <a:latin typeface="Söhne Mono"/>
            </a:endParaRPr>
          </a:p>
          <a:p>
            <a:pPr lvl="1"/>
            <a:endParaRPr lang="es-ES" b="0" i="0" dirty="0">
              <a:solidFill>
                <a:srgbClr val="FFFFFF"/>
              </a:solidFill>
              <a:effectLst/>
              <a:latin typeface="Söhne Mono"/>
            </a:endParaRPr>
          </a:p>
          <a:p>
            <a:endParaRPr lang="es-ES" b="0" i="0" dirty="0">
              <a:solidFill>
                <a:srgbClr val="FFFFFF"/>
              </a:solidFill>
              <a:effectLst/>
              <a:latin typeface="Söhne Mono"/>
            </a:endParaRPr>
          </a:p>
        </p:txBody>
      </p:sp>
    </p:spTree>
    <p:extLst>
      <p:ext uri="{BB962C8B-B14F-4D97-AF65-F5344CB8AC3E}">
        <p14:creationId xmlns:p14="http://schemas.microsoft.com/office/powerpoint/2010/main" val="295320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D14FB-E12A-21BA-72A2-87BB407E5AB2}"/>
              </a:ext>
            </a:extLst>
          </p:cNvPr>
          <p:cNvSpPr>
            <a:spLocks noGrp="1"/>
          </p:cNvSpPr>
          <p:nvPr>
            <p:ph type="title"/>
          </p:nvPr>
        </p:nvSpPr>
        <p:spPr/>
        <p:txBody>
          <a:bodyPr/>
          <a:lstStyle/>
          <a:p>
            <a:r>
              <a:rPr lang="es-ES" dirty="0"/>
              <a:t>Obtener registro de conexiones rechazadas</a:t>
            </a:r>
          </a:p>
        </p:txBody>
      </p:sp>
      <p:sp>
        <p:nvSpPr>
          <p:cNvPr id="3" name="Marcador de contenido 2">
            <a:extLst>
              <a:ext uri="{FF2B5EF4-FFF2-40B4-BE49-F238E27FC236}">
                <a16:creationId xmlns:a16="http://schemas.microsoft.com/office/drawing/2014/main" id="{9C603146-E672-453B-D8E7-A915493F77F8}"/>
              </a:ext>
            </a:extLst>
          </p:cNvPr>
          <p:cNvSpPr>
            <a:spLocks noGrp="1"/>
          </p:cNvSpPr>
          <p:nvPr>
            <p:ph idx="1"/>
          </p:nvPr>
        </p:nvSpPr>
        <p:spPr>
          <a:xfrm>
            <a:off x="685800" y="2194560"/>
            <a:ext cx="10820400" cy="4024125"/>
          </a:xfrm>
        </p:spPr>
        <p:txBody>
          <a:bodyPr/>
          <a:lstStyle/>
          <a:p>
            <a:r>
              <a:rPr lang="es-ES" dirty="0"/>
              <a:t>Instalar </a:t>
            </a:r>
            <a:r>
              <a:rPr lang="es-ES" dirty="0" err="1"/>
              <a:t>ulogd</a:t>
            </a:r>
            <a:r>
              <a:rPr lang="es-ES" dirty="0"/>
              <a:t> en tu sistema:</a:t>
            </a:r>
          </a:p>
          <a:p>
            <a:pPr lvl="1"/>
            <a:r>
              <a:rPr lang="es-ES" dirty="0"/>
              <a:t>sudo </a:t>
            </a:r>
            <a:r>
              <a:rPr lang="es-ES" dirty="0" err="1"/>
              <a:t>apt-get</a:t>
            </a:r>
            <a:r>
              <a:rPr lang="es-ES" dirty="0"/>
              <a:t> </a:t>
            </a:r>
            <a:r>
              <a:rPr lang="es-ES" dirty="0" err="1"/>
              <a:t>install</a:t>
            </a:r>
            <a:r>
              <a:rPr lang="es-ES" dirty="0"/>
              <a:t> </a:t>
            </a:r>
            <a:r>
              <a:rPr lang="es-ES" dirty="0" err="1"/>
              <a:t>ulogd</a:t>
            </a:r>
            <a:endParaRPr lang="es-ES" dirty="0"/>
          </a:p>
          <a:p>
            <a:r>
              <a:rPr lang="es-ES" dirty="0"/>
              <a:t>Crear un archivo de configuración de </a:t>
            </a:r>
            <a:r>
              <a:rPr lang="es-ES" dirty="0" err="1"/>
              <a:t>ulogd</a:t>
            </a:r>
            <a:r>
              <a:rPr lang="es-ES"/>
              <a:t>.</a:t>
            </a:r>
            <a:endParaRPr lang="es-ES" dirty="0"/>
          </a:p>
          <a:p>
            <a:r>
              <a:rPr lang="es-ES" dirty="0"/>
              <a:t>Agregar una regla a la cadena INPUT de </a:t>
            </a:r>
            <a:r>
              <a:rPr lang="es-ES" dirty="0" err="1"/>
              <a:t>iptables</a:t>
            </a:r>
            <a:r>
              <a:rPr lang="es-ES" dirty="0"/>
              <a:t> para rechazar el tráfico y enviarlo al grupo 1:</a:t>
            </a:r>
          </a:p>
          <a:p>
            <a:pPr lvl="1"/>
            <a:r>
              <a:rPr lang="es-ES" dirty="0"/>
              <a:t>sudo </a:t>
            </a:r>
            <a:r>
              <a:rPr lang="es-ES" dirty="0" err="1"/>
              <a:t>iptables</a:t>
            </a:r>
            <a:r>
              <a:rPr lang="es-ES" dirty="0"/>
              <a:t> -A INPUT -j NFLOG --</a:t>
            </a:r>
            <a:r>
              <a:rPr lang="es-ES" dirty="0" err="1"/>
              <a:t>nflog-group</a:t>
            </a:r>
            <a:r>
              <a:rPr lang="es-ES" dirty="0"/>
              <a:t> 1</a:t>
            </a:r>
          </a:p>
          <a:p>
            <a:pPr lvl="1"/>
            <a:r>
              <a:rPr lang="es-ES" dirty="0"/>
              <a:t>sudo </a:t>
            </a:r>
            <a:r>
              <a:rPr lang="es-ES" dirty="0" err="1"/>
              <a:t>iptables</a:t>
            </a:r>
            <a:r>
              <a:rPr lang="es-ES" dirty="0"/>
              <a:t> -A INPUT -j REJECT</a:t>
            </a:r>
          </a:p>
          <a:p>
            <a:r>
              <a:rPr lang="es-ES" dirty="0"/>
              <a:t>Verificar que las conexiones rechazadas se estén registrando en el archivo de log /</a:t>
            </a:r>
            <a:r>
              <a:rPr lang="es-ES" dirty="0" err="1"/>
              <a:t>var</a:t>
            </a:r>
            <a:r>
              <a:rPr lang="es-ES" dirty="0"/>
              <a:t>/log/iptables.log:</a:t>
            </a:r>
          </a:p>
          <a:p>
            <a:pPr lvl="1"/>
            <a:r>
              <a:rPr lang="da-DK" dirty="0"/>
              <a:t>tail -f /var/log/iptables.log</a:t>
            </a:r>
          </a:p>
          <a:p>
            <a:pPr marL="457200" lvl="1" indent="0">
              <a:buNone/>
            </a:pPr>
            <a:endParaRPr lang="es-ES" dirty="0"/>
          </a:p>
        </p:txBody>
      </p:sp>
    </p:spTree>
    <p:extLst>
      <p:ext uri="{BB962C8B-B14F-4D97-AF65-F5344CB8AC3E}">
        <p14:creationId xmlns:p14="http://schemas.microsoft.com/office/powerpoint/2010/main" val="3972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9490E-90B5-6BD1-944D-8A4A2D8BF344}"/>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CE9A5845-B7E1-0E8C-4A9E-46B79A6F5F08}"/>
              </a:ext>
            </a:extLst>
          </p:cNvPr>
          <p:cNvSpPr>
            <a:spLocks noGrp="1"/>
          </p:cNvSpPr>
          <p:nvPr>
            <p:ph idx="1"/>
          </p:nvPr>
        </p:nvSpPr>
        <p:spPr/>
        <p:txBody>
          <a:bodyPr/>
          <a:lstStyle/>
          <a:p>
            <a:r>
              <a:rPr lang="es-ES" dirty="0"/>
              <a:t>Es necesario entender este tema, ya que la seguridad es algo muy importante en cualquier proyecto algo que se debe tener muy en cuenta en el mundo que vivimos ya es algo mas básico.</a:t>
            </a:r>
          </a:p>
          <a:p>
            <a:r>
              <a:rPr lang="es-ES" dirty="0"/>
              <a:t>La seguridad de red es esencial para proteger la privacidad y la información sensible de las empresas, organizaciones y usuarios individuales. Las amenazas de seguridad de red están en constante evolución, lo que significa que las prácticas de seguridad de red también deben adaptarse y actualizarse regularmente para garantizar la protección adecuada contra las amenazas actuales y emergentes</a:t>
            </a:r>
          </a:p>
        </p:txBody>
      </p:sp>
    </p:spTree>
    <p:extLst>
      <p:ext uri="{BB962C8B-B14F-4D97-AF65-F5344CB8AC3E}">
        <p14:creationId xmlns:p14="http://schemas.microsoft.com/office/powerpoint/2010/main" val="179612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0B751-E49D-63A9-9748-57263C0ED725}"/>
              </a:ext>
            </a:extLst>
          </p:cNvPr>
          <p:cNvSpPr>
            <a:spLocks noGrp="1"/>
          </p:cNvSpPr>
          <p:nvPr>
            <p:ph type="title"/>
          </p:nvPr>
        </p:nvSpPr>
        <p:spPr/>
        <p:txBody>
          <a:bodyPr/>
          <a:lstStyle/>
          <a:p>
            <a:r>
              <a:rPr lang="es-ES" dirty="0" err="1"/>
              <a:t>bibliografia</a:t>
            </a:r>
            <a:endParaRPr lang="es-ES" dirty="0"/>
          </a:p>
        </p:txBody>
      </p:sp>
      <p:sp>
        <p:nvSpPr>
          <p:cNvPr id="3" name="Marcador de contenido 2">
            <a:extLst>
              <a:ext uri="{FF2B5EF4-FFF2-40B4-BE49-F238E27FC236}">
                <a16:creationId xmlns:a16="http://schemas.microsoft.com/office/drawing/2014/main" id="{7B37D5AF-B0E8-CB92-DBD1-53EBD40ECFE4}"/>
              </a:ext>
            </a:extLst>
          </p:cNvPr>
          <p:cNvSpPr>
            <a:spLocks noGrp="1"/>
          </p:cNvSpPr>
          <p:nvPr>
            <p:ph idx="1"/>
          </p:nvPr>
        </p:nvSpPr>
        <p:spPr/>
        <p:txBody>
          <a:bodyPr/>
          <a:lstStyle/>
          <a:p>
            <a:r>
              <a:rPr lang="es-ES" dirty="0">
                <a:hlinkClick r:id="rId2"/>
              </a:rPr>
              <a:t>https://www.hostinger.es/tutoriales/iptables-asegurar-ubuntu-vps-linux-firewall/</a:t>
            </a:r>
            <a:endParaRPr lang="es-ES" dirty="0"/>
          </a:p>
          <a:p>
            <a:r>
              <a:rPr lang="es-ES" dirty="0"/>
              <a:t>Para dudas concretas: </a:t>
            </a:r>
            <a:r>
              <a:rPr lang="es-ES" dirty="0">
                <a:hlinkClick r:id="rId3"/>
              </a:rPr>
              <a:t>https://chat.openai.com/</a:t>
            </a:r>
            <a:endParaRPr lang="es-ES" dirty="0"/>
          </a:p>
          <a:p>
            <a:r>
              <a:rPr lang="es-ES" dirty="0">
                <a:hlinkClick r:id="rId4"/>
              </a:rPr>
              <a:t>http://es.tldp.org/Manuales-LuCAS/doc-iptables-firewall/doc-iptables-firewall.pdf</a:t>
            </a:r>
            <a:endParaRPr lang="es-ES" dirty="0"/>
          </a:p>
          <a:p>
            <a:r>
              <a:rPr lang="es-ES" dirty="0">
                <a:hlinkClick r:id="rId5"/>
              </a:rPr>
              <a:t>https://www.redeszone.net/tutoriales/seguridad/iptables-firewall-linux-configuracion/</a:t>
            </a:r>
            <a:endParaRPr lang="es-ES" dirty="0"/>
          </a:p>
          <a:p>
            <a:endParaRPr lang="es-ES" dirty="0"/>
          </a:p>
        </p:txBody>
      </p:sp>
    </p:spTree>
    <p:extLst>
      <p:ext uri="{BB962C8B-B14F-4D97-AF65-F5344CB8AC3E}">
        <p14:creationId xmlns:p14="http://schemas.microsoft.com/office/powerpoint/2010/main" val="51658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ítulo 1">
            <a:extLst>
              <a:ext uri="{FF2B5EF4-FFF2-40B4-BE49-F238E27FC236}">
                <a16:creationId xmlns:a16="http://schemas.microsoft.com/office/drawing/2014/main" id="{97C19653-E1F6-5ACD-0F73-E3FA547BA17E}"/>
              </a:ext>
            </a:extLst>
          </p:cNvPr>
          <p:cNvSpPr>
            <a:spLocks noGrp="1"/>
          </p:cNvSpPr>
          <p:nvPr>
            <p:ph type="title"/>
          </p:nvPr>
        </p:nvSpPr>
        <p:spPr>
          <a:xfrm>
            <a:off x="722334" y="987286"/>
            <a:ext cx="3548269" cy="4697896"/>
          </a:xfrm>
        </p:spPr>
        <p:txBody>
          <a:bodyPr>
            <a:normAutofit/>
          </a:bodyPr>
          <a:lstStyle/>
          <a:p>
            <a:r>
              <a:rPr lang="es-ES" sz="3600" dirty="0"/>
              <a:t>Índice</a:t>
            </a:r>
          </a:p>
        </p:txBody>
      </p:sp>
      <p:sp>
        <p:nvSpPr>
          <p:cNvPr id="3" name="Marcador de contenido 2">
            <a:extLst>
              <a:ext uri="{FF2B5EF4-FFF2-40B4-BE49-F238E27FC236}">
                <a16:creationId xmlns:a16="http://schemas.microsoft.com/office/drawing/2014/main" id="{59F8C411-E02F-A938-2350-ACF9E2E69EED}"/>
              </a:ext>
            </a:extLst>
          </p:cNvPr>
          <p:cNvSpPr>
            <a:spLocks noGrp="1"/>
          </p:cNvSpPr>
          <p:nvPr>
            <p:ph idx="1"/>
          </p:nvPr>
        </p:nvSpPr>
        <p:spPr>
          <a:xfrm>
            <a:off x="5057825" y="987287"/>
            <a:ext cx="5755949" cy="4697895"/>
          </a:xfrm>
        </p:spPr>
        <p:txBody>
          <a:bodyPr anchor="ctr">
            <a:normAutofit/>
          </a:bodyPr>
          <a:lstStyle/>
          <a:p>
            <a:pPr marL="342900" indent="-342900">
              <a:buFont typeface="+mj-lt"/>
              <a:buAutoNum type="arabicPeriod"/>
            </a:pPr>
            <a:endParaRPr lang="es-ES" sz="1800" dirty="0"/>
          </a:p>
        </p:txBody>
      </p:sp>
      <p:pic>
        <p:nvPicPr>
          <p:cNvPr id="1026" name="Picture 2" descr="Resultado de imagen de iptables">
            <a:extLst>
              <a:ext uri="{FF2B5EF4-FFF2-40B4-BE49-F238E27FC236}">
                <a16:creationId xmlns:a16="http://schemas.microsoft.com/office/drawing/2014/main" id="{FF6C1CFF-6A2E-EBD8-1C57-D0A03AE24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16" y="1482725"/>
            <a:ext cx="32289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o básico de Iptables con ejemplos | NKSistemas">
            <a:extLst>
              <a:ext uri="{FF2B5EF4-FFF2-40B4-BE49-F238E27FC236}">
                <a16:creationId xmlns:a16="http://schemas.microsoft.com/office/drawing/2014/main" id="{55E04CFD-BC0E-E585-48AF-210D9F52D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16" y="3879711"/>
            <a:ext cx="3228975" cy="168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67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ECC12-B347-086B-5F60-D423763A3A92}"/>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3B36137-7809-5E13-BE7E-FE469A06103F}"/>
              </a:ext>
            </a:extLst>
          </p:cNvPr>
          <p:cNvSpPr>
            <a:spLocks noGrp="1"/>
          </p:cNvSpPr>
          <p:nvPr>
            <p:ph idx="1"/>
          </p:nvPr>
        </p:nvSpPr>
        <p:spPr/>
        <p:txBody>
          <a:bodyPr/>
          <a:lstStyle/>
          <a:p>
            <a:r>
              <a:rPr lang="es-ES" b="0" i="0" dirty="0">
                <a:solidFill>
                  <a:srgbClr val="D1D5DB"/>
                </a:solidFill>
                <a:effectLst/>
                <a:latin typeface="Söhne"/>
              </a:rPr>
              <a:t>La seguridad en redes es un tema crítico y una preocupación constante para cualquier administrador de sistemas. Uno de los elementos clave de la seguridad en redes es el firewall, que es responsable de filtrar y controlar el tráfico entrante y saliente de la red.</a:t>
            </a:r>
          </a:p>
          <a:p>
            <a:r>
              <a:rPr lang="es-ES" b="0" i="0" dirty="0">
                <a:solidFill>
                  <a:srgbClr val="D1D5DB"/>
                </a:solidFill>
                <a:effectLst/>
                <a:latin typeface="Söhne"/>
              </a:rPr>
              <a:t>La seguridad de red se refiere a las prácticas y medidas implementadas para proteger una red de computadoras y los sistemas conectados a ella de amenazas maliciosas, la seguridad de red incluye la implementación de políticas de seguridad, la identificación y evaluación de vulnerabilidades, la prevención de intrusiones y la detección de amenazas. También puede incluir el cifrado de datos y la gestión de claves, la autenticación y la autorización, el control de acceso y la monitorización de la red para detectar posibles ataques y tomar medidas preventivas y correctivas.</a:t>
            </a:r>
            <a:endParaRPr lang="es-ES" dirty="0"/>
          </a:p>
        </p:txBody>
      </p:sp>
    </p:spTree>
    <p:extLst>
      <p:ext uri="{BB962C8B-B14F-4D97-AF65-F5344CB8AC3E}">
        <p14:creationId xmlns:p14="http://schemas.microsoft.com/office/powerpoint/2010/main" val="363200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F6589-CCAE-8406-2BC1-53FADDE5F20F}"/>
              </a:ext>
            </a:extLst>
          </p:cNvPr>
          <p:cNvSpPr>
            <a:spLocks noGrp="1"/>
          </p:cNvSpPr>
          <p:nvPr>
            <p:ph type="title"/>
          </p:nvPr>
        </p:nvSpPr>
        <p:spPr>
          <a:xfrm>
            <a:off x="2776728" y="393192"/>
            <a:ext cx="8610600" cy="1293028"/>
          </a:xfrm>
        </p:spPr>
        <p:txBody>
          <a:bodyPr/>
          <a:lstStyle/>
          <a:p>
            <a:r>
              <a:rPr lang="es-ES" dirty="0"/>
              <a:t>¿Qué es?</a:t>
            </a:r>
          </a:p>
        </p:txBody>
      </p:sp>
      <p:sp>
        <p:nvSpPr>
          <p:cNvPr id="3" name="Marcador de contenido 2">
            <a:extLst>
              <a:ext uri="{FF2B5EF4-FFF2-40B4-BE49-F238E27FC236}">
                <a16:creationId xmlns:a16="http://schemas.microsoft.com/office/drawing/2014/main" id="{D9ACEFCC-338F-8345-A234-81801DB05343}"/>
              </a:ext>
            </a:extLst>
          </p:cNvPr>
          <p:cNvSpPr>
            <a:spLocks noGrp="1"/>
          </p:cNvSpPr>
          <p:nvPr>
            <p:ph idx="1"/>
          </p:nvPr>
        </p:nvSpPr>
        <p:spPr>
          <a:xfrm>
            <a:off x="320040" y="1901952"/>
            <a:ext cx="11186160" cy="4562856"/>
          </a:xfrm>
        </p:spPr>
        <p:txBody>
          <a:bodyPr/>
          <a:lstStyle/>
          <a:p>
            <a:r>
              <a:rPr lang="es-ES" b="0" i="0" dirty="0" err="1">
                <a:solidFill>
                  <a:srgbClr val="D1D5DB"/>
                </a:solidFill>
                <a:effectLst/>
                <a:latin typeface="Söhne"/>
              </a:rPr>
              <a:t>IPtables</a:t>
            </a:r>
            <a:r>
              <a:rPr lang="es-ES" b="0" i="0" dirty="0">
                <a:solidFill>
                  <a:srgbClr val="D1D5DB"/>
                </a:solidFill>
                <a:effectLst/>
                <a:latin typeface="Söhne"/>
              </a:rPr>
              <a:t> es una utilidad de línea de comandos en sistemas operativos basados en Linux que se utiliza para configurar y manipular el firewall </a:t>
            </a:r>
            <a:r>
              <a:rPr lang="es-ES" b="0" i="0" dirty="0" err="1">
                <a:solidFill>
                  <a:srgbClr val="D1D5DB"/>
                </a:solidFill>
                <a:effectLst/>
                <a:latin typeface="Söhne"/>
              </a:rPr>
              <a:t>netfilter</a:t>
            </a:r>
            <a:r>
              <a:rPr lang="es-ES" b="0" i="0" dirty="0">
                <a:solidFill>
                  <a:srgbClr val="D1D5DB"/>
                </a:solidFill>
                <a:effectLst/>
                <a:latin typeface="Söhne"/>
              </a:rPr>
              <a:t> que está integrado en el </a:t>
            </a:r>
            <a:r>
              <a:rPr lang="es-ES" b="0" i="0" dirty="0" err="1">
                <a:solidFill>
                  <a:srgbClr val="D1D5DB"/>
                </a:solidFill>
                <a:effectLst/>
                <a:latin typeface="Söhne"/>
              </a:rPr>
              <a:t>kernel</a:t>
            </a:r>
            <a:r>
              <a:rPr lang="es-ES" b="0" i="0" dirty="0">
                <a:solidFill>
                  <a:srgbClr val="D1D5DB"/>
                </a:solidFill>
                <a:effectLst/>
                <a:latin typeface="Söhne"/>
              </a:rPr>
              <a:t> de Linux. Permite a los administradores de red filtrar el tráfico de red en función de un conjunto de reglas.</a:t>
            </a:r>
          </a:p>
          <a:p>
            <a:r>
              <a:rPr lang="es-ES" b="0" i="0" dirty="0">
                <a:solidFill>
                  <a:srgbClr val="D1D5DB"/>
                </a:solidFill>
                <a:effectLst/>
                <a:latin typeface="Söhne"/>
              </a:rPr>
              <a:t>El firewall </a:t>
            </a:r>
            <a:r>
              <a:rPr lang="es-ES" b="0" i="0" dirty="0" err="1">
                <a:solidFill>
                  <a:srgbClr val="D1D5DB"/>
                </a:solidFill>
                <a:effectLst/>
                <a:latin typeface="Söhne"/>
              </a:rPr>
              <a:t>netfilter</a:t>
            </a:r>
            <a:r>
              <a:rPr lang="es-ES" b="0" i="0" dirty="0">
                <a:solidFill>
                  <a:srgbClr val="D1D5DB"/>
                </a:solidFill>
                <a:effectLst/>
                <a:latin typeface="Söhne"/>
              </a:rPr>
              <a:t> es un marco de filtrado de paquetes que permite a los sistemas basados en Linux realizar filtrado de paquetes con estado, traducción de direcciones de red (NAT) y otras tareas relacionadas con la red. </a:t>
            </a:r>
            <a:r>
              <a:rPr lang="es-ES" b="0" i="0" dirty="0" err="1">
                <a:solidFill>
                  <a:srgbClr val="D1D5DB"/>
                </a:solidFill>
                <a:effectLst/>
                <a:latin typeface="Söhne"/>
              </a:rPr>
              <a:t>IPtables</a:t>
            </a:r>
            <a:r>
              <a:rPr lang="es-ES" b="0" i="0" dirty="0">
                <a:solidFill>
                  <a:srgbClr val="D1D5DB"/>
                </a:solidFill>
                <a:effectLst/>
                <a:latin typeface="Söhne"/>
              </a:rPr>
              <a:t> es la herramienta de espacio de usuario principal utilizada para configurar el firewall </a:t>
            </a:r>
            <a:r>
              <a:rPr lang="es-ES" b="0" i="0" dirty="0" err="1">
                <a:solidFill>
                  <a:srgbClr val="D1D5DB"/>
                </a:solidFill>
                <a:effectLst/>
                <a:latin typeface="Söhne"/>
              </a:rPr>
              <a:t>netfilter</a:t>
            </a:r>
            <a:r>
              <a:rPr lang="es-ES" b="0" i="0" dirty="0">
                <a:solidFill>
                  <a:srgbClr val="D1D5DB"/>
                </a:solidFill>
                <a:effectLst/>
                <a:latin typeface="Söhne"/>
              </a:rPr>
              <a:t>.</a:t>
            </a:r>
          </a:p>
          <a:p>
            <a:r>
              <a:rPr lang="es-ES" b="0" i="0" dirty="0">
                <a:solidFill>
                  <a:srgbClr val="D1D5DB"/>
                </a:solidFill>
                <a:effectLst/>
                <a:latin typeface="Söhne"/>
              </a:rPr>
              <a:t>Con </a:t>
            </a:r>
            <a:r>
              <a:rPr lang="es-ES" b="0" i="0" dirty="0" err="1">
                <a:solidFill>
                  <a:srgbClr val="D1D5DB"/>
                </a:solidFill>
                <a:effectLst/>
                <a:latin typeface="Söhne"/>
              </a:rPr>
              <a:t>IPtables</a:t>
            </a:r>
            <a:r>
              <a:rPr lang="es-ES" b="0" i="0" dirty="0">
                <a:solidFill>
                  <a:srgbClr val="D1D5DB"/>
                </a:solidFill>
                <a:effectLst/>
                <a:latin typeface="Söhne"/>
              </a:rPr>
              <a:t>, los administradores de red pueden crear reglas para aceptar, rechazar o dejar caer paquetes en función de varios criterios como direcciones IP de origen y destino, puertos TCP / UDP y tipo de protocolo. </a:t>
            </a:r>
            <a:r>
              <a:rPr lang="es-ES" b="0" i="0" dirty="0" err="1">
                <a:solidFill>
                  <a:srgbClr val="D1D5DB"/>
                </a:solidFill>
                <a:effectLst/>
                <a:latin typeface="Söhne"/>
              </a:rPr>
              <a:t>IPtables</a:t>
            </a:r>
            <a:r>
              <a:rPr lang="es-ES" b="0" i="0" dirty="0">
                <a:solidFill>
                  <a:srgbClr val="D1D5DB"/>
                </a:solidFill>
                <a:effectLst/>
                <a:latin typeface="Söhne"/>
              </a:rPr>
              <a:t> también permite un filtrado más avanzado mediante módulos de coincidencia de paquetes.</a:t>
            </a:r>
            <a:endParaRPr lang="es-ES" dirty="0"/>
          </a:p>
        </p:txBody>
      </p:sp>
    </p:spTree>
    <p:extLst>
      <p:ext uri="{BB962C8B-B14F-4D97-AF65-F5344CB8AC3E}">
        <p14:creationId xmlns:p14="http://schemas.microsoft.com/office/powerpoint/2010/main" val="205571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90CAC6-DC15-1D9E-58F4-5E3D52F42336}"/>
              </a:ext>
            </a:extLst>
          </p:cNvPr>
          <p:cNvSpPr>
            <a:spLocks noGrp="1"/>
          </p:cNvSpPr>
          <p:nvPr>
            <p:ph idx="1"/>
          </p:nvPr>
        </p:nvSpPr>
        <p:spPr>
          <a:xfrm>
            <a:off x="448056" y="1691640"/>
            <a:ext cx="11622024" cy="5486399"/>
          </a:xfrm>
        </p:spPr>
        <p:txBody>
          <a:bodyPr>
            <a:normAutofit/>
          </a:bodyPr>
          <a:lstStyle/>
          <a:p>
            <a:r>
              <a:rPr lang="es-ES" dirty="0"/>
              <a:t>La sintaxis básica de una regla de </a:t>
            </a:r>
            <a:r>
              <a:rPr lang="es-ES" dirty="0" err="1"/>
              <a:t>IPtables</a:t>
            </a:r>
            <a:r>
              <a:rPr lang="es-ES" dirty="0"/>
              <a:t> es:</a:t>
            </a:r>
          </a:p>
          <a:p>
            <a:pPr lvl="1"/>
            <a:r>
              <a:rPr lang="es-ES" dirty="0"/>
              <a:t>-&gt;Server:#</a:t>
            </a:r>
            <a:r>
              <a:rPr lang="es-ES" dirty="0" err="1"/>
              <a:t>iptables</a:t>
            </a:r>
            <a:r>
              <a:rPr lang="es-ES" dirty="0"/>
              <a:t> [-t tabla] &lt;comando&gt; [cadena] [opciones]</a:t>
            </a:r>
          </a:p>
          <a:p>
            <a:r>
              <a:rPr lang="es-ES" dirty="0"/>
              <a:t>Aquí, la opción -t se utiliza para especificar la tabla (por ejemplo, filtro, </a:t>
            </a:r>
            <a:r>
              <a:rPr lang="es-ES" dirty="0" err="1"/>
              <a:t>nat</a:t>
            </a:r>
            <a:r>
              <a:rPr lang="es-ES" dirty="0"/>
              <a:t>, mangle), </a:t>
            </a:r>
          </a:p>
          <a:p>
            <a:r>
              <a:rPr lang="es-ES" dirty="0"/>
              <a:t>El &lt;comando&gt; es la acción a tomar (por ejemplo, -A para agregar una regla, -D para eliminar una regla) y la [cadena] es la cadena a la que se aplica la regla (por ejemplo, INPUT, OUTPUT, FORWARD). </a:t>
            </a:r>
          </a:p>
          <a:p>
            <a:r>
              <a:rPr lang="es-ES" dirty="0"/>
              <a:t>Las [opciones] especifican los criterios para la regla.</a:t>
            </a:r>
          </a:p>
          <a:p>
            <a:pPr marL="457200" lvl="1" indent="0">
              <a:buNone/>
            </a:pPr>
            <a:endParaRPr lang="es-ES" dirty="0"/>
          </a:p>
          <a:p>
            <a:r>
              <a:rPr lang="es-ES" b="0" i="0" dirty="0" err="1">
                <a:solidFill>
                  <a:srgbClr val="D1D5DB"/>
                </a:solidFill>
                <a:effectLst/>
                <a:latin typeface="Söhne"/>
              </a:rPr>
              <a:t>IPtables</a:t>
            </a:r>
            <a:r>
              <a:rPr lang="es-ES" b="0" i="0" dirty="0">
                <a:solidFill>
                  <a:srgbClr val="D1D5DB"/>
                </a:solidFill>
                <a:effectLst/>
                <a:latin typeface="Söhne"/>
              </a:rPr>
              <a:t> es una herramienta potente que requiere una buena comprensión de los protocolos de red y los conceptos de seguridad. A menudo se utiliza en combinación con otras herramientas como fail2ban y SELinux para proporcionar un enfoque en capas para la seguridad del sistema.</a:t>
            </a:r>
            <a:endParaRPr lang="es-ES" dirty="0"/>
          </a:p>
        </p:txBody>
      </p:sp>
      <p:sp>
        <p:nvSpPr>
          <p:cNvPr id="5" name="Rectangle 2">
            <a:extLst>
              <a:ext uri="{FF2B5EF4-FFF2-40B4-BE49-F238E27FC236}">
                <a16:creationId xmlns:a16="http://schemas.microsoft.com/office/drawing/2014/main" id="{83A32FD5-FB70-F7BB-6EF2-3BA60A8A5DCF}"/>
              </a:ext>
            </a:extLst>
          </p:cNvPr>
          <p:cNvSpPr>
            <a:spLocks noChangeArrowheads="1"/>
          </p:cNvSpPr>
          <p:nvPr/>
        </p:nvSpPr>
        <p:spPr bwMode="auto">
          <a:xfrm>
            <a:off x="-512064" y="876038"/>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90154ACE-6017-25FF-6880-5CDBF8F877F0}"/>
              </a:ext>
            </a:extLst>
          </p:cNvPr>
          <p:cNvSpPr txBox="1"/>
          <p:nvPr/>
        </p:nvSpPr>
        <p:spPr>
          <a:xfrm>
            <a:off x="7507224" y="361967"/>
            <a:ext cx="2706624" cy="1569660"/>
          </a:xfrm>
          <a:prstGeom prst="rect">
            <a:avLst/>
          </a:prstGeom>
          <a:noFill/>
        </p:spPr>
        <p:txBody>
          <a:bodyPr wrap="square" rtlCol="0">
            <a:spAutoFit/>
          </a:bodyPr>
          <a:lstStyle/>
          <a:p>
            <a:r>
              <a:rPr lang="es-ES" sz="3200" dirty="0"/>
              <a:t>USO – ¿Como Funciona?:</a:t>
            </a:r>
          </a:p>
        </p:txBody>
      </p:sp>
    </p:spTree>
    <p:extLst>
      <p:ext uri="{BB962C8B-B14F-4D97-AF65-F5344CB8AC3E}">
        <p14:creationId xmlns:p14="http://schemas.microsoft.com/office/powerpoint/2010/main" val="102131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F5981F-0A1B-548E-D357-FCC3616253DD}"/>
              </a:ext>
            </a:extLst>
          </p:cNvPr>
          <p:cNvSpPr>
            <a:spLocks noGrp="1"/>
          </p:cNvSpPr>
          <p:nvPr>
            <p:ph idx="1"/>
          </p:nvPr>
        </p:nvSpPr>
        <p:spPr>
          <a:xfrm>
            <a:off x="274320" y="1371600"/>
            <a:ext cx="11241024" cy="5367528"/>
          </a:xfrm>
        </p:spPr>
        <p:txBody>
          <a:bodyPr>
            <a:normAutofit lnSpcReduction="10000"/>
          </a:bodyPr>
          <a:lstStyle/>
          <a:p>
            <a:r>
              <a:rPr lang="es-ES" b="0" i="0" dirty="0" err="1">
                <a:solidFill>
                  <a:srgbClr val="D1D5DB"/>
                </a:solidFill>
                <a:effectLst/>
                <a:latin typeface="Söhne"/>
              </a:rPr>
              <a:t>IPtables</a:t>
            </a:r>
            <a:r>
              <a:rPr lang="es-ES" b="0" i="0" dirty="0">
                <a:solidFill>
                  <a:srgbClr val="D1D5DB"/>
                </a:solidFill>
                <a:effectLst/>
                <a:latin typeface="Söhne"/>
              </a:rPr>
              <a:t> tiene diferentes tipos de tabla que se pueden utilizar para filtrar y controlar el tráfico de red. Los tipos de tabla comunes:</a:t>
            </a:r>
          </a:p>
          <a:p>
            <a:pPr algn="l">
              <a:buFont typeface="Arial" panose="020B0604020202020204" pitchFamily="34" charset="0"/>
              <a:buChar char="•"/>
            </a:pPr>
            <a:r>
              <a:rPr lang="es-ES" b="0" i="0" dirty="0">
                <a:solidFill>
                  <a:srgbClr val="D1D5DB"/>
                </a:solidFill>
                <a:effectLst/>
                <a:latin typeface="Söhne"/>
              </a:rPr>
              <a:t>Tabla de filtro: esta es la tabla predeterminada y se utiliza para filtrar paquetes en función de su dirección IP, puertos y protocolo.</a:t>
            </a:r>
          </a:p>
          <a:p>
            <a:pPr algn="l">
              <a:buFont typeface="Arial" panose="020B0604020202020204" pitchFamily="34" charset="0"/>
              <a:buChar char="•"/>
            </a:pPr>
            <a:r>
              <a:rPr lang="es-ES" b="0" i="0" dirty="0">
                <a:solidFill>
                  <a:srgbClr val="D1D5DB"/>
                </a:solidFill>
                <a:effectLst/>
                <a:latin typeface="Söhne"/>
              </a:rPr>
              <a:t>Tabla NAT: esta tabla se utiliza para redirigir paquetes y modificar su dirección IP y puerto.</a:t>
            </a:r>
          </a:p>
          <a:p>
            <a:pPr algn="l">
              <a:buFont typeface="Arial" panose="020B0604020202020204" pitchFamily="34" charset="0"/>
              <a:buChar char="•"/>
            </a:pPr>
            <a:r>
              <a:rPr lang="es-ES" b="0" i="0" dirty="0">
                <a:solidFill>
                  <a:srgbClr val="D1D5DB"/>
                </a:solidFill>
                <a:effectLst/>
                <a:latin typeface="Söhne"/>
              </a:rPr>
              <a:t>Tabla de mangle: esta tabla se utiliza para modificar los paquetes de red en diferentes formas.</a:t>
            </a:r>
          </a:p>
          <a:p>
            <a:pPr marL="0" indent="0" algn="l">
              <a:buNone/>
            </a:pPr>
            <a:r>
              <a:rPr lang="es-ES" b="0" i="0" dirty="0">
                <a:solidFill>
                  <a:srgbClr val="D1D5DB"/>
                </a:solidFill>
                <a:effectLst/>
                <a:latin typeface="Söhne"/>
              </a:rPr>
              <a:t>---CREAR REGLA BASICA---</a:t>
            </a:r>
          </a:p>
          <a:p>
            <a:pPr algn="l">
              <a:buFont typeface="Wingdings" panose="05000000000000000000" pitchFamily="2" charset="2"/>
              <a:buChar char="à"/>
            </a:pPr>
            <a:r>
              <a:rPr lang="es-ES" b="0" i="0" dirty="0" err="1">
                <a:solidFill>
                  <a:srgbClr val="D1D5DB"/>
                </a:solidFill>
                <a:effectLst/>
                <a:latin typeface="Söhne"/>
              </a:rPr>
              <a:t>iptables</a:t>
            </a:r>
            <a:r>
              <a:rPr lang="es-ES" b="0" i="0" dirty="0">
                <a:solidFill>
                  <a:srgbClr val="D1D5DB"/>
                </a:solidFill>
                <a:effectLst/>
                <a:latin typeface="Söhne"/>
              </a:rPr>
              <a:t> -A INPUT -s &lt;dirección IP&gt; -j &lt;acción&gt;</a:t>
            </a:r>
          </a:p>
          <a:p>
            <a:pPr algn="l">
              <a:buFont typeface="Wingdings" panose="05000000000000000000" pitchFamily="2" charset="2"/>
              <a:buChar char="à"/>
            </a:pPr>
            <a:r>
              <a:rPr lang="es-ES" b="0" i="0" dirty="0">
                <a:solidFill>
                  <a:srgbClr val="D1D5DB"/>
                </a:solidFill>
                <a:effectLst/>
                <a:latin typeface="Söhne"/>
              </a:rPr>
              <a:t>Donde "INPUT" se refiere a la cadena de la tabla de filtro que se está utilizando, "&lt;dirección IP&gt;" es la dirección IP que se desea bloquear o permitir, y "&lt;acción&gt;" es la acción que se desea tomar, como "ACCEPT" para permitir el tráfico o "DROP" para bloquearlo.</a:t>
            </a:r>
            <a:endParaRPr lang="es-ES" dirty="0">
              <a:solidFill>
                <a:srgbClr val="D1D5DB"/>
              </a:solidFill>
              <a:latin typeface="Söhne"/>
            </a:endParaRPr>
          </a:p>
          <a:p>
            <a:pPr algn="l">
              <a:buFont typeface="Wingdings" panose="05000000000000000000" pitchFamily="2" charset="2"/>
              <a:buChar char="à"/>
            </a:pPr>
            <a:r>
              <a:rPr lang="es-ES" b="0" i="0" dirty="0">
                <a:solidFill>
                  <a:srgbClr val="D1D5DB"/>
                </a:solidFill>
                <a:effectLst/>
                <a:latin typeface="Söhne"/>
              </a:rPr>
              <a:t>-Se ve con: </a:t>
            </a:r>
            <a:r>
              <a:rPr lang="es-ES" b="0" i="0" dirty="0" err="1">
                <a:solidFill>
                  <a:srgbClr val="D1D5DB"/>
                </a:solidFill>
                <a:effectLst/>
                <a:latin typeface="Söhne"/>
              </a:rPr>
              <a:t>iptables</a:t>
            </a:r>
            <a:r>
              <a:rPr lang="es-ES" b="0" i="0" dirty="0">
                <a:solidFill>
                  <a:srgbClr val="D1D5DB"/>
                </a:solidFill>
                <a:effectLst/>
                <a:latin typeface="Söhne"/>
              </a:rPr>
              <a:t> –L</a:t>
            </a:r>
          </a:p>
          <a:p>
            <a:pPr algn="l">
              <a:buFont typeface="Wingdings" panose="05000000000000000000" pitchFamily="2" charset="2"/>
              <a:buChar char="à"/>
            </a:pPr>
            <a:r>
              <a:rPr lang="es-ES" b="0" i="0" dirty="0">
                <a:solidFill>
                  <a:srgbClr val="D1D5DB"/>
                </a:solidFill>
                <a:effectLst/>
                <a:latin typeface="Söhne"/>
              </a:rPr>
              <a:t>Guardar las reglas de </a:t>
            </a:r>
            <a:r>
              <a:rPr lang="es-ES" b="0" i="0" dirty="0" err="1">
                <a:solidFill>
                  <a:srgbClr val="D1D5DB"/>
                </a:solidFill>
                <a:effectLst/>
                <a:latin typeface="Söhne"/>
              </a:rPr>
              <a:t>Iptables</a:t>
            </a:r>
            <a:r>
              <a:rPr lang="es-ES" dirty="0">
                <a:solidFill>
                  <a:srgbClr val="D1D5DB"/>
                </a:solidFill>
                <a:latin typeface="Söhne"/>
              </a:rPr>
              <a:t>:</a:t>
            </a:r>
          </a:p>
          <a:p>
            <a:pPr lvl="1">
              <a:buFont typeface="Wingdings" panose="05000000000000000000" pitchFamily="2" charset="2"/>
              <a:buChar char="à"/>
            </a:pPr>
            <a:r>
              <a:rPr lang="es-ES" b="0" i="0" dirty="0" err="1">
                <a:solidFill>
                  <a:srgbClr val="D1D5DB"/>
                </a:solidFill>
                <a:effectLst/>
                <a:latin typeface="Söhne"/>
              </a:rPr>
              <a:t>iptables-save</a:t>
            </a:r>
            <a:r>
              <a:rPr lang="es-ES" b="0" i="0" dirty="0">
                <a:solidFill>
                  <a:srgbClr val="D1D5DB"/>
                </a:solidFill>
                <a:effectLst/>
                <a:latin typeface="Söhne"/>
              </a:rPr>
              <a:t> &gt; /</a:t>
            </a:r>
            <a:r>
              <a:rPr lang="es-ES" b="0" i="0" dirty="0" err="1">
                <a:solidFill>
                  <a:srgbClr val="D1D5DB"/>
                </a:solidFill>
                <a:effectLst/>
                <a:latin typeface="Söhne"/>
              </a:rPr>
              <a:t>etc</a:t>
            </a:r>
            <a:r>
              <a:rPr lang="es-ES" b="0" i="0" dirty="0">
                <a:solidFill>
                  <a:srgbClr val="D1D5DB"/>
                </a:solidFill>
                <a:effectLst/>
                <a:latin typeface="Söhne"/>
              </a:rPr>
              <a:t>/</a:t>
            </a:r>
            <a:r>
              <a:rPr lang="es-ES" b="0" i="0" dirty="0" err="1">
                <a:solidFill>
                  <a:srgbClr val="D1D5DB"/>
                </a:solidFill>
                <a:effectLst/>
                <a:latin typeface="Söhne"/>
              </a:rPr>
              <a:t>sysconfig</a:t>
            </a:r>
            <a:r>
              <a:rPr lang="es-ES" b="0" i="0" dirty="0">
                <a:solidFill>
                  <a:srgbClr val="D1D5DB"/>
                </a:solidFill>
                <a:effectLst/>
                <a:latin typeface="Söhne"/>
              </a:rPr>
              <a:t>/</a:t>
            </a:r>
            <a:r>
              <a:rPr lang="es-ES" b="0" i="0" dirty="0" err="1">
                <a:solidFill>
                  <a:srgbClr val="D1D5DB"/>
                </a:solidFill>
                <a:effectLst/>
                <a:latin typeface="Söhne"/>
              </a:rPr>
              <a:t>iptables</a:t>
            </a:r>
            <a:endParaRPr lang="es-ES" b="0" i="0" dirty="0">
              <a:solidFill>
                <a:srgbClr val="D1D5DB"/>
              </a:solidFill>
              <a:effectLst/>
              <a:latin typeface="Söhne"/>
            </a:endParaRPr>
          </a:p>
          <a:p>
            <a:pPr lvl="1">
              <a:buFont typeface="Wingdings" panose="05000000000000000000" pitchFamily="2" charset="2"/>
              <a:buChar char="à"/>
            </a:pPr>
            <a:r>
              <a:rPr lang="es-ES" dirty="0" err="1">
                <a:solidFill>
                  <a:srgbClr val="D1D5DB"/>
                </a:solidFill>
                <a:latin typeface="Söhne"/>
              </a:rPr>
              <a:t>Harcelo</a:t>
            </a:r>
            <a:r>
              <a:rPr lang="es-ES" dirty="0">
                <a:solidFill>
                  <a:srgbClr val="D1D5DB"/>
                </a:solidFill>
                <a:latin typeface="Söhne"/>
              </a:rPr>
              <a:t> persistente: sudo /</a:t>
            </a:r>
            <a:r>
              <a:rPr lang="es-ES" dirty="0" err="1">
                <a:solidFill>
                  <a:srgbClr val="D1D5DB"/>
                </a:solidFill>
                <a:latin typeface="Söhne"/>
              </a:rPr>
              <a:t>sbin</a:t>
            </a:r>
            <a:r>
              <a:rPr lang="es-ES" dirty="0">
                <a:solidFill>
                  <a:srgbClr val="D1D5DB"/>
                </a:solidFill>
                <a:latin typeface="Söhne"/>
              </a:rPr>
              <a:t>/</a:t>
            </a:r>
            <a:r>
              <a:rPr lang="es-ES" dirty="0" err="1">
                <a:solidFill>
                  <a:srgbClr val="D1D5DB"/>
                </a:solidFill>
                <a:latin typeface="Söhne"/>
              </a:rPr>
              <a:t>iptables-save</a:t>
            </a:r>
            <a:endParaRPr lang="es-ES" dirty="0">
              <a:solidFill>
                <a:srgbClr val="D1D5DB"/>
              </a:solidFill>
              <a:latin typeface="Söhne"/>
            </a:endParaRPr>
          </a:p>
          <a:p>
            <a:pPr lvl="1">
              <a:buFont typeface="Wingdings" panose="05000000000000000000" pitchFamily="2" charset="2"/>
              <a:buChar char="à"/>
            </a:pPr>
            <a:endParaRPr lang="es-ES" b="0" i="0" dirty="0">
              <a:solidFill>
                <a:srgbClr val="D1D5DB"/>
              </a:solidFill>
              <a:effectLst/>
              <a:latin typeface="Söhne"/>
            </a:endParaRPr>
          </a:p>
          <a:p>
            <a:pPr algn="l">
              <a:buFont typeface="Wingdings" panose="05000000000000000000" pitchFamily="2" charset="2"/>
              <a:buChar char="à"/>
            </a:pPr>
            <a:endParaRPr lang="es-ES" b="0" i="0" dirty="0">
              <a:solidFill>
                <a:srgbClr val="D1D5DB"/>
              </a:solidFill>
              <a:effectLst/>
              <a:latin typeface="Söhne"/>
            </a:endParaRPr>
          </a:p>
          <a:p>
            <a:pPr marL="0" indent="0" algn="l">
              <a:buNone/>
            </a:pPr>
            <a:endParaRPr lang="es-ES" b="0" i="0" dirty="0">
              <a:solidFill>
                <a:srgbClr val="D1D5DB"/>
              </a:solidFill>
              <a:effectLst/>
              <a:latin typeface="Söhne"/>
            </a:endParaRPr>
          </a:p>
        </p:txBody>
      </p:sp>
    </p:spTree>
    <p:extLst>
      <p:ext uri="{BB962C8B-B14F-4D97-AF65-F5344CB8AC3E}">
        <p14:creationId xmlns:p14="http://schemas.microsoft.com/office/powerpoint/2010/main" val="16741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7806C-D7AD-5A8E-5FFF-414BCDA972E7}"/>
              </a:ext>
            </a:extLst>
          </p:cNvPr>
          <p:cNvSpPr>
            <a:spLocks noGrp="1"/>
          </p:cNvSpPr>
          <p:nvPr>
            <p:ph type="title"/>
          </p:nvPr>
        </p:nvSpPr>
        <p:spPr/>
        <p:txBody>
          <a:bodyPr/>
          <a:lstStyle/>
          <a:p>
            <a:r>
              <a:rPr lang="es-ES" dirty="0"/>
              <a:t>Nos podemos encontrar:</a:t>
            </a:r>
          </a:p>
        </p:txBody>
      </p:sp>
      <p:sp>
        <p:nvSpPr>
          <p:cNvPr id="3" name="Marcador de contenido 2">
            <a:extLst>
              <a:ext uri="{FF2B5EF4-FFF2-40B4-BE49-F238E27FC236}">
                <a16:creationId xmlns:a16="http://schemas.microsoft.com/office/drawing/2014/main" id="{48A81D5D-DD2F-C1A4-4F68-5DBD27D1ECCC}"/>
              </a:ext>
            </a:extLst>
          </p:cNvPr>
          <p:cNvSpPr>
            <a:spLocks noGrp="1"/>
          </p:cNvSpPr>
          <p:nvPr>
            <p:ph idx="1"/>
          </p:nvPr>
        </p:nvSpPr>
        <p:spPr/>
        <p:txBody>
          <a:bodyPr/>
          <a:lstStyle/>
          <a:p>
            <a:r>
              <a:rPr lang="es-ES" dirty="0"/>
              <a:t>PREROUTING: Mediante esta, indicaremos a la máquina que realice determinadas acciones sobre los paquetes antes de que sean enrutados.</a:t>
            </a:r>
          </a:p>
          <a:p>
            <a:r>
              <a:rPr lang="es-ES" dirty="0"/>
              <a:t>POSTROUTING: Nos permite realizar determinadas acciones antes de que el paquete salga del cortafuegos.</a:t>
            </a:r>
          </a:p>
          <a:p>
            <a:r>
              <a:rPr lang="es-ES" dirty="0"/>
              <a:t>OUTPUT: Nos da la opción de modificar los paquetes generados en el cortafuegos antes de ser enrutados.</a:t>
            </a:r>
          </a:p>
        </p:txBody>
      </p:sp>
    </p:spTree>
    <p:extLst>
      <p:ext uri="{BB962C8B-B14F-4D97-AF65-F5344CB8AC3E}">
        <p14:creationId xmlns:p14="http://schemas.microsoft.com/office/powerpoint/2010/main" val="211980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7C38AA4-3448-6525-B157-8820BB87D38D}"/>
              </a:ext>
            </a:extLst>
          </p:cNvPr>
          <p:cNvSpPr>
            <a:spLocks noGrp="1"/>
          </p:cNvSpPr>
          <p:nvPr>
            <p:ph idx="1"/>
          </p:nvPr>
        </p:nvSpPr>
        <p:spPr>
          <a:xfrm>
            <a:off x="338328" y="1416937"/>
            <a:ext cx="11311128" cy="2295527"/>
          </a:xfrm>
        </p:spPr>
        <p:txBody>
          <a:bodyPr>
            <a:normAutofit/>
          </a:bodyPr>
          <a:lstStyle/>
          <a:p>
            <a:r>
              <a:rPr lang="es-ES" sz="1800" dirty="0"/>
              <a:t>Para bloquear todo el tráfico entrante desde una dirección IP específica:</a:t>
            </a:r>
          </a:p>
          <a:p>
            <a:pPr marL="0" indent="0">
              <a:buNone/>
            </a:pPr>
            <a:r>
              <a:rPr lang="es-ES" sz="1800" dirty="0"/>
              <a:t>	</a:t>
            </a:r>
            <a:r>
              <a:rPr lang="es-ES" sz="1600" dirty="0" err="1"/>
              <a:t>iptables</a:t>
            </a:r>
            <a:r>
              <a:rPr lang="es-ES" sz="1600" dirty="0"/>
              <a:t> -A INPUT -s &lt;dirección IP&gt; -j DROP</a:t>
            </a:r>
          </a:p>
          <a:p>
            <a:r>
              <a:rPr lang="es-ES" sz="1800" dirty="0"/>
              <a:t>Para permitir el tráfico </a:t>
            </a:r>
            <a:r>
              <a:rPr lang="es-ES" sz="1800" b="1" dirty="0"/>
              <a:t>entrante</a:t>
            </a:r>
            <a:r>
              <a:rPr lang="es-ES" sz="1800" dirty="0"/>
              <a:t> desde una dirección IP específica en un puerto específico:</a:t>
            </a:r>
          </a:p>
          <a:p>
            <a:pPr marL="457200" lvl="1" indent="0">
              <a:buNone/>
            </a:pPr>
            <a:r>
              <a:rPr lang="es-ES" sz="1600" dirty="0"/>
              <a:t>	</a:t>
            </a:r>
            <a:r>
              <a:rPr lang="es-ES" sz="1600" dirty="0" err="1"/>
              <a:t>iptables</a:t>
            </a:r>
            <a:r>
              <a:rPr lang="es-ES" sz="1600" dirty="0"/>
              <a:t> -A INPUT -s &lt;dirección IP&gt; -p &lt;protocolo&gt; --</a:t>
            </a:r>
            <a:r>
              <a:rPr lang="es-ES" sz="1600" dirty="0" err="1"/>
              <a:t>dport</a:t>
            </a:r>
            <a:r>
              <a:rPr lang="es-ES" sz="1600" dirty="0"/>
              <a:t> &lt;número de puerto&gt; -j ACCEPT</a:t>
            </a:r>
          </a:p>
          <a:p>
            <a:r>
              <a:rPr lang="es-ES" sz="1800" dirty="0"/>
              <a:t>Para permitir el tráfico </a:t>
            </a:r>
            <a:r>
              <a:rPr lang="es-ES" sz="1800" b="1" dirty="0"/>
              <a:t>saliente</a:t>
            </a:r>
            <a:r>
              <a:rPr lang="es-ES" sz="1800" dirty="0"/>
              <a:t> desde una dirección IP específica en un puerto específico:</a:t>
            </a:r>
          </a:p>
          <a:p>
            <a:pPr marL="0" indent="0">
              <a:buNone/>
            </a:pPr>
            <a:r>
              <a:rPr lang="es-ES" sz="1800" dirty="0"/>
              <a:t>	</a:t>
            </a:r>
            <a:r>
              <a:rPr lang="es-ES" sz="1600" dirty="0" err="1"/>
              <a:t>iptables</a:t>
            </a:r>
            <a:r>
              <a:rPr lang="es-ES" sz="1600" dirty="0"/>
              <a:t> -A OUTPUT -d &lt;dirección IP&gt; -p &lt;protocolo&gt; --</a:t>
            </a:r>
            <a:r>
              <a:rPr lang="es-ES" sz="1600" dirty="0" err="1"/>
              <a:t>dport</a:t>
            </a:r>
            <a:r>
              <a:rPr lang="es-ES" sz="1600" dirty="0"/>
              <a:t> &lt;número de puerto&gt; -j ACCEPT</a:t>
            </a:r>
            <a:endParaRPr lang="es-ES" sz="1800" dirty="0"/>
          </a:p>
        </p:txBody>
      </p:sp>
      <p:sp>
        <p:nvSpPr>
          <p:cNvPr id="5" name="CuadroTexto 4">
            <a:extLst>
              <a:ext uri="{FF2B5EF4-FFF2-40B4-BE49-F238E27FC236}">
                <a16:creationId xmlns:a16="http://schemas.microsoft.com/office/drawing/2014/main" id="{DE9743DF-B6D8-77D7-9FEC-311B164FAB49}"/>
              </a:ext>
            </a:extLst>
          </p:cNvPr>
          <p:cNvSpPr txBox="1"/>
          <p:nvPr/>
        </p:nvSpPr>
        <p:spPr>
          <a:xfrm>
            <a:off x="5877514" y="6172200"/>
            <a:ext cx="6314486" cy="923330"/>
          </a:xfrm>
          <a:prstGeom prst="rect">
            <a:avLst/>
          </a:prstGeom>
          <a:noFill/>
        </p:spPr>
        <p:txBody>
          <a:bodyPr wrap="none" rtlCol="0">
            <a:spAutoFit/>
          </a:bodyPr>
          <a:lstStyle/>
          <a:p>
            <a:r>
              <a:rPr lang="es-ES" b="1" i="0" dirty="0">
                <a:solidFill>
                  <a:schemeClr val="bg2">
                    <a:lumMod val="40000"/>
                    <a:lumOff val="60000"/>
                  </a:schemeClr>
                </a:solidFill>
                <a:effectLst/>
                <a:latin typeface="Muli"/>
              </a:rPr>
              <a:t>**FORWARD</a:t>
            </a:r>
            <a:r>
              <a:rPr lang="es-ES" b="0" i="0" dirty="0">
                <a:solidFill>
                  <a:schemeClr val="bg2">
                    <a:lumMod val="40000"/>
                    <a:lumOff val="60000"/>
                  </a:schemeClr>
                </a:solidFill>
                <a:effectLst/>
                <a:latin typeface="Muli"/>
              </a:rPr>
              <a:t> – Esta cadena se utiliza para filtrar los paquetes que</a:t>
            </a:r>
          </a:p>
          <a:p>
            <a:r>
              <a:rPr lang="es-ES" b="0" i="0" dirty="0">
                <a:solidFill>
                  <a:schemeClr val="bg2">
                    <a:lumMod val="40000"/>
                    <a:lumOff val="60000"/>
                  </a:schemeClr>
                </a:solidFill>
                <a:effectLst/>
                <a:latin typeface="Muli"/>
              </a:rPr>
              <a:t> entran al servidor pero que deben ser reenviados en otro lugar.</a:t>
            </a:r>
          </a:p>
          <a:p>
            <a:endParaRPr lang="es-ES" dirty="0"/>
          </a:p>
        </p:txBody>
      </p:sp>
    </p:spTree>
    <p:extLst>
      <p:ext uri="{BB962C8B-B14F-4D97-AF65-F5344CB8AC3E}">
        <p14:creationId xmlns:p14="http://schemas.microsoft.com/office/powerpoint/2010/main" val="280127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23171-3367-C0C7-3308-700FCE794C25}"/>
              </a:ext>
            </a:extLst>
          </p:cNvPr>
          <p:cNvSpPr>
            <a:spLocks noGrp="1"/>
          </p:cNvSpPr>
          <p:nvPr>
            <p:ph type="title"/>
          </p:nvPr>
        </p:nvSpPr>
        <p:spPr>
          <a:xfrm>
            <a:off x="2602992" y="78573"/>
            <a:ext cx="8610600" cy="1293028"/>
          </a:xfrm>
        </p:spPr>
        <p:txBody>
          <a:bodyPr/>
          <a:lstStyle/>
          <a:p>
            <a:r>
              <a:rPr lang="es-ES" dirty="0"/>
              <a:t>INSTALACIÓN y básicos</a:t>
            </a:r>
          </a:p>
        </p:txBody>
      </p:sp>
      <p:sp>
        <p:nvSpPr>
          <p:cNvPr id="3" name="Marcador de contenido 2">
            <a:extLst>
              <a:ext uri="{FF2B5EF4-FFF2-40B4-BE49-F238E27FC236}">
                <a16:creationId xmlns:a16="http://schemas.microsoft.com/office/drawing/2014/main" id="{CBF3D04D-2D0E-F447-6848-DA09B7A90147}"/>
              </a:ext>
            </a:extLst>
          </p:cNvPr>
          <p:cNvSpPr>
            <a:spLocks noGrp="1"/>
          </p:cNvSpPr>
          <p:nvPr>
            <p:ph idx="1"/>
          </p:nvPr>
        </p:nvSpPr>
        <p:spPr>
          <a:xfrm>
            <a:off x="530352" y="1152144"/>
            <a:ext cx="10975848" cy="5066541"/>
          </a:xfrm>
        </p:spPr>
        <p:txBody>
          <a:bodyPr>
            <a:normAutofit/>
          </a:bodyPr>
          <a:lstStyle/>
          <a:p>
            <a:r>
              <a:rPr lang="es-ES" sz="1800" dirty="0"/>
              <a:t>1. Instalación de </a:t>
            </a:r>
            <a:r>
              <a:rPr lang="es-ES" sz="1800" dirty="0" err="1"/>
              <a:t>Iptables</a:t>
            </a:r>
            <a:endParaRPr lang="es-ES" sz="1800" dirty="0"/>
          </a:p>
          <a:p>
            <a:pPr marL="0" indent="0">
              <a:buNone/>
            </a:pPr>
            <a:r>
              <a:rPr lang="es-ES" sz="1200" dirty="0" err="1"/>
              <a:t>Iptables</a:t>
            </a:r>
            <a:r>
              <a:rPr lang="es-ES" sz="1200" dirty="0"/>
              <a:t> viene preinstalado en casi todas las distribuciones de Linux. Pero si no lo tienes instalado en el sistema Ubuntu / Debian, usa:</a:t>
            </a:r>
          </a:p>
          <a:p>
            <a:pPr marL="0" indent="0">
              <a:buNone/>
            </a:pPr>
            <a:r>
              <a:rPr lang="es-ES" sz="1200" dirty="0"/>
              <a:t>sudo </a:t>
            </a:r>
            <a:r>
              <a:rPr lang="es-ES" sz="1200" dirty="0" err="1"/>
              <a:t>apt-get</a:t>
            </a:r>
            <a:r>
              <a:rPr lang="es-ES" sz="1200" dirty="0"/>
              <a:t> </a:t>
            </a:r>
            <a:r>
              <a:rPr lang="es-ES" sz="1200" dirty="0" err="1"/>
              <a:t>update</a:t>
            </a:r>
            <a:endParaRPr lang="es-ES" sz="1200" dirty="0"/>
          </a:p>
          <a:p>
            <a:pPr marL="0" indent="0">
              <a:buNone/>
            </a:pPr>
            <a:r>
              <a:rPr lang="es-ES" sz="1200" dirty="0"/>
              <a:t>sudo </a:t>
            </a:r>
            <a:r>
              <a:rPr lang="es-ES" sz="1200" dirty="0" err="1"/>
              <a:t>apt-get</a:t>
            </a:r>
            <a:r>
              <a:rPr lang="es-ES" sz="1200" dirty="0"/>
              <a:t> </a:t>
            </a:r>
            <a:r>
              <a:rPr lang="es-ES" sz="1200" dirty="0" err="1"/>
              <a:t>install</a:t>
            </a:r>
            <a:r>
              <a:rPr lang="es-ES" sz="1200" dirty="0"/>
              <a:t> </a:t>
            </a:r>
            <a:r>
              <a:rPr lang="es-ES" sz="1200" dirty="0" err="1"/>
              <a:t>iptables</a:t>
            </a:r>
            <a:endParaRPr lang="es-ES" sz="1200" dirty="0"/>
          </a:p>
          <a:p>
            <a:pPr marL="0" indent="0">
              <a:buNone/>
            </a:pPr>
            <a:r>
              <a:rPr lang="es-ES" sz="1600" dirty="0"/>
              <a:t>2. Comprobación del estado actual de los </a:t>
            </a:r>
            <a:r>
              <a:rPr lang="es-ES" sz="1600" dirty="0" err="1"/>
              <a:t>iptables</a:t>
            </a:r>
            <a:endParaRPr lang="es-ES" sz="1600" dirty="0"/>
          </a:p>
          <a:p>
            <a:pPr marL="0" indent="0">
              <a:buNone/>
            </a:pPr>
            <a:r>
              <a:rPr lang="es-ES" sz="1200" dirty="0"/>
              <a:t>Con este comando, puede comprobar el estado de su configuración actual de </a:t>
            </a:r>
            <a:r>
              <a:rPr lang="es-ES" sz="1200" dirty="0" err="1"/>
              <a:t>Iptables</a:t>
            </a:r>
            <a:r>
              <a:rPr lang="es-ES" sz="1200" dirty="0"/>
              <a:t>. Aquí se utiliza la opción -L para listar todas las reglas y la opción -v es para una lista más tediosa. Tenga en cuenta que estas opciones distinguen entre mayúsculas y minúsculas.</a:t>
            </a:r>
          </a:p>
          <a:p>
            <a:pPr marL="0" indent="0">
              <a:buNone/>
            </a:pPr>
            <a:r>
              <a:rPr lang="es-ES" sz="1200" dirty="0"/>
              <a:t>	sudo </a:t>
            </a:r>
            <a:r>
              <a:rPr lang="es-ES" sz="1200" dirty="0" err="1"/>
              <a:t>iptables</a:t>
            </a:r>
            <a:r>
              <a:rPr lang="es-ES" sz="1200" dirty="0"/>
              <a:t> -L –v</a:t>
            </a:r>
          </a:p>
          <a:p>
            <a:pPr marL="0" indent="0">
              <a:buNone/>
            </a:pPr>
            <a:r>
              <a:rPr lang="es-ES" sz="1600" dirty="0"/>
              <a:t>3. Habilitar conexiones estándar.</a:t>
            </a:r>
          </a:p>
          <a:p>
            <a:pPr marL="0" indent="0">
              <a:buNone/>
            </a:pPr>
            <a:r>
              <a:rPr lang="es-ES" sz="1200" dirty="0"/>
              <a:t>Si queremos que nuestras conexiones regulares HTTP (puerto 80), https (puerto 443), </a:t>
            </a:r>
            <a:r>
              <a:rPr lang="es-ES" sz="1200" dirty="0" err="1"/>
              <a:t>ssh</a:t>
            </a:r>
            <a:r>
              <a:rPr lang="es-ES" sz="1200" dirty="0"/>
              <a:t> (puerto 22) continúen como de costumbre.</a:t>
            </a:r>
          </a:p>
          <a:p>
            <a:pPr marL="0" indent="0">
              <a:buNone/>
            </a:pPr>
            <a:r>
              <a:rPr lang="es-ES" sz="1200" dirty="0"/>
              <a:t>sudo </a:t>
            </a:r>
            <a:r>
              <a:rPr lang="es-ES" sz="1200" dirty="0" err="1"/>
              <a:t>iptables</a:t>
            </a:r>
            <a:r>
              <a:rPr lang="es-ES" sz="1200" dirty="0"/>
              <a:t> -A INPUT -p </a:t>
            </a:r>
            <a:r>
              <a:rPr lang="es-ES" sz="1200" dirty="0" err="1"/>
              <a:t>tcp</a:t>
            </a:r>
            <a:r>
              <a:rPr lang="es-ES" sz="1200" dirty="0"/>
              <a:t> --</a:t>
            </a:r>
            <a:r>
              <a:rPr lang="es-ES" sz="1200" dirty="0" err="1"/>
              <a:t>dport</a:t>
            </a:r>
            <a:r>
              <a:rPr lang="es-ES" sz="1200" dirty="0"/>
              <a:t> 22 -j ACCEPT</a:t>
            </a:r>
          </a:p>
          <a:p>
            <a:pPr marL="0" indent="0">
              <a:buNone/>
            </a:pPr>
            <a:r>
              <a:rPr lang="es-ES" sz="1200" dirty="0"/>
              <a:t>sudo </a:t>
            </a:r>
            <a:r>
              <a:rPr lang="es-ES" sz="1200" dirty="0" err="1"/>
              <a:t>iptables</a:t>
            </a:r>
            <a:r>
              <a:rPr lang="es-ES" sz="1200" dirty="0"/>
              <a:t> -A INPUT -p </a:t>
            </a:r>
            <a:r>
              <a:rPr lang="es-ES" sz="1200" dirty="0" err="1"/>
              <a:t>tcp</a:t>
            </a:r>
            <a:r>
              <a:rPr lang="es-ES" sz="1200" dirty="0"/>
              <a:t> --</a:t>
            </a:r>
            <a:r>
              <a:rPr lang="es-ES" sz="1200" dirty="0" err="1"/>
              <a:t>dport</a:t>
            </a:r>
            <a:r>
              <a:rPr lang="es-ES" sz="1200" dirty="0"/>
              <a:t> 80 -j ACCEPT</a:t>
            </a:r>
          </a:p>
          <a:p>
            <a:pPr marL="0" indent="0">
              <a:buNone/>
            </a:pPr>
            <a:r>
              <a:rPr lang="es-ES" sz="1200" dirty="0"/>
              <a:t>sudo </a:t>
            </a:r>
            <a:r>
              <a:rPr lang="es-ES" sz="1200" dirty="0" err="1"/>
              <a:t>iptables</a:t>
            </a:r>
            <a:r>
              <a:rPr lang="es-ES" sz="1200" dirty="0"/>
              <a:t> -A INPUT -p </a:t>
            </a:r>
            <a:r>
              <a:rPr lang="es-ES" sz="1200" dirty="0" err="1"/>
              <a:t>tcp</a:t>
            </a:r>
            <a:r>
              <a:rPr lang="es-ES" sz="1200" dirty="0"/>
              <a:t> --</a:t>
            </a:r>
            <a:r>
              <a:rPr lang="es-ES" sz="1200" dirty="0" err="1"/>
              <a:t>dport</a:t>
            </a:r>
            <a:r>
              <a:rPr lang="es-ES" sz="1200" dirty="0"/>
              <a:t> 443 -j ACCEPT</a:t>
            </a:r>
          </a:p>
          <a:p>
            <a:pPr marL="0" indent="0">
              <a:buNone/>
            </a:pPr>
            <a:r>
              <a:rPr lang="es-ES" sz="1600" dirty="0"/>
              <a:t>4. Eliminar reglas.</a:t>
            </a:r>
          </a:p>
          <a:p>
            <a:pPr marL="0" indent="0">
              <a:buNone/>
            </a:pPr>
            <a:r>
              <a:rPr lang="es-ES" sz="1200" dirty="0"/>
              <a:t>sudo </a:t>
            </a:r>
            <a:r>
              <a:rPr lang="es-ES" sz="1200" dirty="0" err="1"/>
              <a:t>iptables</a:t>
            </a:r>
            <a:r>
              <a:rPr lang="es-ES" sz="1200" dirty="0"/>
              <a:t> –F</a:t>
            </a:r>
          </a:p>
          <a:p>
            <a:pPr marL="0" indent="0">
              <a:buNone/>
            </a:pPr>
            <a:r>
              <a:rPr lang="es-ES" sz="1200" dirty="0"/>
              <a:t>sudo </a:t>
            </a:r>
            <a:r>
              <a:rPr lang="es-ES" sz="1200" dirty="0" err="1"/>
              <a:t>iptables</a:t>
            </a:r>
            <a:r>
              <a:rPr lang="es-ES" sz="1200" dirty="0"/>
              <a:t> -L --line-</a:t>
            </a:r>
            <a:r>
              <a:rPr lang="es-ES" sz="1200" dirty="0" err="1"/>
              <a:t>numbers</a:t>
            </a:r>
            <a:endParaRPr lang="es-ES" sz="1200" dirty="0"/>
          </a:p>
          <a:p>
            <a:pPr marL="0" indent="0">
              <a:buNone/>
            </a:pPr>
            <a:endParaRPr lang="es-ES" sz="1600" dirty="0"/>
          </a:p>
          <a:p>
            <a:pPr marL="0" indent="0">
              <a:buNone/>
            </a:pPr>
            <a:endParaRPr lang="es-ES" sz="1600" dirty="0"/>
          </a:p>
          <a:p>
            <a:pPr marL="0" indent="0">
              <a:buNone/>
            </a:pPr>
            <a:endParaRPr lang="es-ES" sz="1200" dirty="0"/>
          </a:p>
        </p:txBody>
      </p:sp>
    </p:spTree>
    <p:extLst>
      <p:ext uri="{BB962C8B-B14F-4D97-AF65-F5344CB8AC3E}">
        <p14:creationId xmlns:p14="http://schemas.microsoft.com/office/powerpoint/2010/main" val="2760905799"/>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163</TotalTime>
  <Words>1671</Words>
  <Application>Microsoft Office PowerPoint</Application>
  <PresentationFormat>Panorámica</PresentationFormat>
  <Paragraphs>110</Paragraphs>
  <Slides>14</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Calibri</vt:lpstr>
      <vt:lpstr>Century Gothic</vt:lpstr>
      <vt:lpstr>Muli</vt:lpstr>
      <vt:lpstr>Söhne</vt:lpstr>
      <vt:lpstr>Söhne Mono</vt:lpstr>
      <vt:lpstr>Wingdings</vt:lpstr>
      <vt:lpstr>Estela de condensación</vt:lpstr>
      <vt:lpstr>Network Security</vt:lpstr>
      <vt:lpstr>Índice</vt:lpstr>
      <vt:lpstr>INTRODUCCIÓN</vt:lpstr>
      <vt:lpstr>¿Qué es?</vt:lpstr>
      <vt:lpstr>Presentación de PowerPoint</vt:lpstr>
      <vt:lpstr>Presentación de PowerPoint</vt:lpstr>
      <vt:lpstr>Nos podemos encontrar:</vt:lpstr>
      <vt:lpstr>Presentación de PowerPoint</vt:lpstr>
      <vt:lpstr>INSTALACIÓN y básicos</vt:lpstr>
      <vt:lpstr>Alternativas</vt:lpstr>
      <vt:lpstr>Presentación de PowerPoint</vt:lpstr>
      <vt:lpstr>Obtener registro de conexiones rechazadas</vt:lpstr>
      <vt:lpstr>Conclusión</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Angel Serrano</dc:creator>
  <cp:lastModifiedBy>Angel Serrano</cp:lastModifiedBy>
  <cp:revision>6</cp:revision>
  <dcterms:created xsi:type="dcterms:W3CDTF">2023-03-11T14:02:30Z</dcterms:created>
  <dcterms:modified xsi:type="dcterms:W3CDTF">2023-03-13T20:34:06Z</dcterms:modified>
</cp:coreProperties>
</file>