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61" r:id="rId4"/>
    <p:sldId id="257" r:id="rId5"/>
    <p:sldId id="259" r:id="rId6"/>
    <p:sldId id="265" r:id="rId7"/>
    <p:sldId id="272" r:id="rId8"/>
    <p:sldId id="271" r:id="rId9"/>
    <p:sldId id="260" r:id="rId10"/>
    <p:sldId id="267" r:id="rId11"/>
    <p:sldId id="263" r:id="rId12"/>
    <p:sldId id="268" r:id="rId13"/>
    <p:sldId id="273" r:id="rId14"/>
    <p:sldId id="269" r:id="rId15"/>
    <p:sldId id="266"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7" d="100"/>
          <a:sy n="57" d="100"/>
        </p:scale>
        <p:origin x="-643" y="1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D65C3-A86E-4388-837B-38831D011FD2}" type="datetimeFigureOut">
              <a:rPr lang="es-ES" smtClean="0"/>
              <a:t>14/03/2023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F0BE4-559F-4D7D-9239-9B8752604E38}" type="slidenum">
              <a:rPr lang="es-ES" smtClean="0"/>
              <a:t>‹Nº›</a:t>
            </a:fld>
            <a:endParaRPr lang="es-ES"/>
          </a:p>
        </p:txBody>
      </p:sp>
    </p:spTree>
    <p:extLst>
      <p:ext uri="{BB962C8B-B14F-4D97-AF65-F5344CB8AC3E}">
        <p14:creationId xmlns:p14="http://schemas.microsoft.com/office/powerpoint/2010/main" val="4147288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r>
              <a:rPr lang="es-ES" dirty="0" err="1"/>
              <a:t>etc</a:t>
            </a:r>
            <a:r>
              <a:rPr lang="es-ES" dirty="0"/>
              <a:t>/</a:t>
            </a:r>
            <a:r>
              <a:rPr lang="es-ES" dirty="0" err="1"/>
              <a:t>ulogd.conf</a:t>
            </a:r>
            <a:endParaRPr lang="es-ES" dirty="0"/>
          </a:p>
          <a:p>
            <a:endParaRPr lang="es-ES" dirty="0"/>
          </a:p>
          <a:p>
            <a:r>
              <a:rPr lang="es-ES" dirty="0"/>
              <a:t>[global]</a:t>
            </a:r>
          </a:p>
          <a:p>
            <a:r>
              <a:rPr lang="es-ES" dirty="0"/>
              <a:t>plugin = /usr/lib/x86_64-linux-gnu/ulogd/ulogd_inppkt_NFLOG.so</a:t>
            </a:r>
          </a:p>
          <a:p>
            <a:endParaRPr lang="es-ES" dirty="0"/>
          </a:p>
          <a:p>
            <a:r>
              <a:rPr lang="es-ES" dirty="0"/>
              <a:t>[log1]</a:t>
            </a:r>
          </a:p>
          <a:p>
            <a:r>
              <a:rPr lang="es-ES" dirty="0" err="1"/>
              <a:t>group</a:t>
            </a:r>
            <a:r>
              <a:rPr lang="es-ES" dirty="0"/>
              <a:t> = 1</a:t>
            </a:r>
          </a:p>
          <a:p>
            <a:r>
              <a:rPr lang="es-ES" dirty="0" err="1"/>
              <a:t>mode</a:t>
            </a:r>
            <a:r>
              <a:rPr lang="es-ES" dirty="0"/>
              <a:t> = </a:t>
            </a:r>
            <a:r>
              <a:rPr lang="es-ES" dirty="0" err="1"/>
              <a:t>copy</a:t>
            </a:r>
            <a:endParaRPr lang="es-ES" dirty="0"/>
          </a:p>
          <a:p>
            <a:r>
              <a:rPr lang="es-ES" dirty="0" err="1"/>
              <a:t>filename</a:t>
            </a:r>
            <a:r>
              <a:rPr lang="es-ES" dirty="0"/>
              <a:t> = /</a:t>
            </a:r>
            <a:r>
              <a:rPr lang="es-ES" dirty="0" err="1"/>
              <a:t>var</a:t>
            </a:r>
            <a:r>
              <a:rPr lang="es-ES" dirty="0"/>
              <a:t>/log/iptables.log</a:t>
            </a:r>
          </a:p>
          <a:p>
            <a:endParaRPr lang="es-ES" dirty="0"/>
          </a:p>
        </p:txBody>
      </p:sp>
      <p:sp>
        <p:nvSpPr>
          <p:cNvPr id="4" name="Marcador de número de diapositiva 3"/>
          <p:cNvSpPr>
            <a:spLocks noGrp="1"/>
          </p:cNvSpPr>
          <p:nvPr>
            <p:ph type="sldNum" sz="quarter" idx="5"/>
          </p:nvPr>
        </p:nvSpPr>
        <p:spPr/>
        <p:txBody>
          <a:bodyPr/>
          <a:lstStyle/>
          <a:p>
            <a:fld id="{0DFF0BE4-559F-4D7D-9239-9B8752604E38}" type="slidenum">
              <a:rPr lang="es-ES" smtClean="0"/>
              <a:t>14</a:t>
            </a:fld>
            <a:endParaRPr lang="es-ES"/>
          </a:p>
        </p:txBody>
      </p:sp>
    </p:spTree>
    <p:extLst>
      <p:ext uri="{BB962C8B-B14F-4D97-AF65-F5344CB8AC3E}">
        <p14:creationId xmlns:p14="http://schemas.microsoft.com/office/powerpoint/2010/main" val="828070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593FDDA-1DED-410A-B557-367FF8A00774}" type="datetimeFigureOut">
              <a:rPr lang="es-ES" smtClean="0"/>
              <a:t>14/03/2023</a:t>
            </a:fld>
            <a:endParaRPr lang="es-ES"/>
          </a:p>
        </p:txBody>
      </p:sp>
      <p:sp>
        <p:nvSpPr>
          <p:cNvPr id="5" name="Footer Placeholder 4"/>
          <p:cNvSpPr>
            <a:spLocks noGrp="1"/>
          </p:cNvSpPr>
          <p:nvPr>
            <p:ph type="ftr" sz="quarter" idx="11"/>
          </p:nvPr>
        </p:nvSpPr>
        <p:spPr>
          <a:xfrm>
            <a:off x="1371600" y="4323845"/>
            <a:ext cx="6400800" cy="365125"/>
          </a:xfrm>
        </p:spPr>
        <p:txBody>
          <a:bodyPr/>
          <a:lstStyle/>
          <a:p>
            <a:endParaRPr lang="es-ES"/>
          </a:p>
        </p:txBody>
      </p:sp>
      <p:sp>
        <p:nvSpPr>
          <p:cNvPr id="6" name="Slide Number Placeholder 5"/>
          <p:cNvSpPr>
            <a:spLocks noGrp="1"/>
          </p:cNvSpPr>
          <p:nvPr>
            <p:ph type="sldNum" sz="quarter" idx="12"/>
          </p:nvPr>
        </p:nvSpPr>
        <p:spPr>
          <a:xfrm>
            <a:off x="8077200" y="1430866"/>
            <a:ext cx="2743200" cy="365125"/>
          </a:xfrm>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62841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93FDDA-1DED-410A-B557-367FF8A00774}" type="datetimeFigureOut">
              <a:rPr lang="es-ES" smtClean="0"/>
              <a:t>14/03/2023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338339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593FDDA-1DED-410A-B557-367FF8A00774}" type="datetimeFigureOut">
              <a:rPr lang="es-ES" smtClean="0"/>
              <a:t>14/03/2023</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1438914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593FDDA-1DED-410A-B557-367FF8A00774}" type="datetimeFigureOut">
              <a:rPr lang="es-ES" smtClean="0"/>
              <a:t>14/03/2023</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0647D8AF-1025-4346-ACEE-47F195102F5D}" type="slidenum">
              <a:rPr lang="es-ES" smtClean="0"/>
              <a:t>‹Nº›</a:t>
            </a:fld>
            <a:endParaRPr lang="es-E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7811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593FDDA-1DED-410A-B557-367FF8A00774}" type="datetimeFigureOut">
              <a:rPr lang="es-ES" smtClean="0"/>
              <a:t>14/03/2023</a:t>
            </a:fld>
            <a:endParaRPr lang="es-ES"/>
          </a:p>
        </p:txBody>
      </p:sp>
      <p:sp>
        <p:nvSpPr>
          <p:cNvPr id="6" name="Footer Placeholder 5"/>
          <p:cNvSpPr>
            <a:spLocks noGrp="1"/>
          </p:cNvSpPr>
          <p:nvPr>
            <p:ph type="ftr" sz="quarter" idx="11"/>
          </p:nvPr>
        </p:nvSpPr>
        <p:spPr>
          <a:xfrm>
            <a:off x="685800" y="378883"/>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739964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593FDDA-1DED-410A-B557-367FF8A00774}" type="datetimeFigureOut">
              <a:rPr lang="es-ES" smtClean="0"/>
              <a:t>14/03/2023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1684841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593FDDA-1DED-410A-B557-367FF8A00774}" type="datetimeFigureOut">
              <a:rPr lang="es-ES" smtClean="0"/>
              <a:t>14/03/2023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2673455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593FDDA-1DED-410A-B557-367FF8A00774}" type="datetimeFigureOut">
              <a:rPr lang="es-ES" smtClean="0"/>
              <a:t>14/03/2023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3413946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593FDDA-1DED-410A-B557-367FF8A00774}" type="datetimeFigureOut">
              <a:rPr lang="es-ES" smtClean="0"/>
              <a:t>14/03/2023</a:t>
            </a:fld>
            <a:endParaRPr lang="es-ES"/>
          </a:p>
        </p:txBody>
      </p:sp>
      <p:sp>
        <p:nvSpPr>
          <p:cNvPr id="5" name="Footer Placeholder 4"/>
          <p:cNvSpPr>
            <a:spLocks noGrp="1"/>
          </p:cNvSpPr>
          <p:nvPr>
            <p:ph type="ftr" sz="quarter" idx="11"/>
          </p:nvPr>
        </p:nvSpPr>
        <p:spPr>
          <a:xfrm>
            <a:off x="685800" y="381000"/>
            <a:ext cx="6991492" cy="36512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148435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593FDDA-1DED-410A-B557-367FF8A00774}" type="datetimeFigureOut">
              <a:rPr lang="es-ES" smtClean="0"/>
              <a:t>14/03/2023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236678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593FDDA-1DED-410A-B557-367FF8A00774}" type="datetimeFigureOut">
              <a:rPr lang="es-ES" smtClean="0"/>
              <a:t>14/03/2023</a:t>
            </a:fld>
            <a:endParaRPr lang="es-ES"/>
          </a:p>
        </p:txBody>
      </p:sp>
      <p:sp>
        <p:nvSpPr>
          <p:cNvPr id="5" name="Footer Placeholder 4"/>
          <p:cNvSpPr>
            <a:spLocks noGrp="1"/>
          </p:cNvSpPr>
          <p:nvPr>
            <p:ph type="ftr" sz="quarter" idx="11"/>
          </p:nvPr>
        </p:nvSpPr>
        <p:spPr>
          <a:xfrm>
            <a:off x="685800" y="381001"/>
            <a:ext cx="6991492" cy="36406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226370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593FDDA-1DED-410A-B557-367FF8A00774}" type="datetimeFigureOut">
              <a:rPr lang="es-ES" smtClean="0"/>
              <a:t>14/03/2023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420554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593FDDA-1DED-410A-B557-367FF8A00774}" type="datetimeFigureOut">
              <a:rPr lang="es-ES" smtClean="0"/>
              <a:t>14/03/2023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394276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593FDDA-1DED-410A-B557-367FF8A00774}" type="datetimeFigureOut">
              <a:rPr lang="es-ES" smtClean="0"/>
              <a:t>14/03/2023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292543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3FDDA-1DED-410A-B557-367FF8A00774}" type="datetimeFigureOut">
              <a:rPr lang="es-ES" smtClean="0"/>
              <a:t>14/03/2023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401546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93FDDA-1DED-410A-B557-367FF8A00774}" type="datetimeFigureOut">
              <a:rPr lang="es-ES" smtClean="0"/>
              <a:t>14/03/2023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114115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93FDDA-1DED-410A-B557-367FF8A00774}" type="datetimeFigureOut">
              <a:rPr lang="es-ES" smtClean="0"/>
              <a:t>14/03/2023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128055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93FDDA-1DED-410A-B557-367FF8A00774}" type="datetimeFigureOut">
              <a:rPr lang="es-ES" smtClean="0"/>
              <a:t>14/03/2023</a:t>
            </a:fld>
            <a:endParaRPr lang="es-E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47D8AF-1025-4346-ACEE-47F195102F5D}" type="slidenum">
              <a:rPr lang="es-ES" smtClean="0"/>
              <a:t>‹Nº›</a:t>
            </a:fld>
            <a:endParaRPr lang="es-ES"/>
          </a:p>
        </p:txBody>
      </p:sp>
    </p:spTree>
    <p:extLst>
      <p:ext uri="{BB962C8B-B14F-4D97-AF65-F5344CB8AC3E}">
        <p14:creationId xmlns:p14="http://schemas.microsoft.com/office/powerpoint/2010/main" val="18914743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hyperlink" Target="https://www.hostinger.es/tutoriales/iptables-asegurar-ubuntu-vps-linux-firewall/" TargetMode="External"/><Relationship Id="rId1" Type="http://schemas.openxmlformats.org/officeDocument/2006/relationships/slideLayout" Target="../slideLayouts/slideLayout2.xml"/><Relationship Id="rId6" Type="http://schemas.openxmlformats.org/officeDocument/2006/relationships/hyperlink" Target="https://www.ticarte.com/contenido/iptables-conceptos-generales-para-configurar-un-cortafuegos#:~:text=FORWARD%3A%20Contiene%20los%20paquetes%20que,o%20en%20un%20equipo%20remoto" TargetMode="External"/><Relationship Id="rId5" Type="http://schemas.openxmlformats.org/officeDocument/2006/relationships/hyperlink" Target="https://www.redeszone.net/tutoriales/seguridad/iptables-firewall-linux-configuracion/" TargetMode="External"/><Relationship Id="rId4" Type="http://schemas.openxmlformats.org/officeDocument/2006/relationships/hyperlink" Target="http://es.tldp.org/Manuales-LuCAS/doc-iptables-firewall/doc-iptables-firewall.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3DB1A11-0D54-EDB3-24BD-524082B71A75}"/>
              </a:ext>
            </a:extLst>
          </p:cNvPr>
          <p:cNvSpPr>
            <a:spLocks noGrp="1"/>
          </p:cNvSpPr>
          <p:nvPr>
            <p:ph type="ctrTitle"/>
          </p:nvPr>
        </p:nvSpPr>
        <p:spPr>
          <a:xfrm>
            <a:off x="1371600" y="1603904"/>
            <a:ext cx="9448800" cy="1825096"/>
          </a:xfrm>
        </p:spPr>
        <p:txBody>
          <a:bodyPr/>
          <a:lstStyle/>
          <a:p>
            <a:r>
              <a:rPr lang="es-ES" dirty="0"/>
              <a:t>Network Security</a:t>
            </a:r>
          </a:p>
        </p:txBody>
      </p:sp>
      <p:sp>
        <p:nvSpPr>
          <p:cNvPr id="3" name="Subtítulo 2">
            <a:extLst>
              <a:ext uri="{FF2B5EF4-FFF2-40B4-BE49-F238E27FC236}">
                <a16:creationId xmlns="" xmlns:a16="http://schemas.microsoft.com/office/drawing/2014/main" id="{44259E5F-14E7-D1EC-781A-D26A89CC9DCD}"/>
              </a:ext>
            </a:extLst>
          </p:cNvPr>
          <p:cNvSpPr>
            <a:spLocks noGrp="1"/>
          </p:cNvSpPr>
          <p:nvPr>
            <p:ph type="subTitle" idx="1"/>
          </p:nvPr>
        </p:nvSpPr>
        <p:spPr/>
        <p:txBody>
          <a:bodyPr/>
          <a:lstStyle/>
          <a:p>
            <a:r>
              <a:rPr lang="es-ES" dirty="0"/>
              <a:t>Ángel Serrano Cruz - </a:t>
            </a:r>
            <a:r>
              <a:rPr lang="es-ES" dirty="0" err="1"/>
              <a:t>Ruben</a:t>
            </a:r>
            <a:r>
              <a:rPr lang="es-ES" dirty="0"/>
              <a:t> Romero </a:t>
            </a:r>
            <a:br>
              <a:rPr lang="es-ES" dirty="0"/>
            </a:br>
            <a:r>
              <a:rPr lang="es-ES" dirty="0" err="1"/>
              <a:t>Fernandez</a:t>
            </a:r>
            <a:r>
              <a:rPr lang="es-ES" dirty="0"/>
              <a:t>-Monge</a:t>
            </a:r>
          </a:p>
        </p:txBody>
      </p:sp>
    </p:spTree>
    <p:extLst>
      <p:ext uri="{BB962C8B-B14F-4D97-AF65-F5344CB8AC3E}">
        <p14:creationId xmlns:p14="http://schemas.microsoft.com/office/powerpoint/2010/main" val="1224381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7A1E1B8-514A-2E54-5508-7DDEED339FDB}"/>
              </a:ext>
            </a:extLst>
          </p:cNvPr>
          <p:cNvSpPr>
            <a:spLocks noGrp="1"/>
          </p:cNvSpPr>
          <p:nvPr>
            <p:ph type="title"/>
          </p:nvPr>
        </p:nvSpPr>
        <p:spPr>
          <a:xfrm>
            <a:off x="2413819" y="-140194"/>
            <a:ext cx="8610600" cy="1293028"/>
          </a:xfrm>
        </p:spPr>
        <p:txBody>
          <a:bodyPr/>
          <a:lstStyle/>
          <a:p>
            <a:r>
              <a:rPr lang="es-ES" dirty="0"/>
              <a:t>Alternativas</a:t>
            </a:r>
          </a:p>
        </p:txBody>
      </p:sp>
      <p:sp>
        <p:nvSpPr>
          <p:cNvPr id="3" name="Marcador de contenido 2">
            <a:extLst>
              <a:ext uri="{FF2B5EF4-FFF2-40B4-BE49-F238E27FC236}">
                <a16:creationId xmlns="" xmlns:a16="http://schemas.microsoft.com/office/drawing/2014/main" id="{E62F34A3-DDBC-0A7E-F378-3097A26504F8}"/>
              </a:ext>
            </a:extLst>
          </p:cNvPr>
          <p:cNvSpPr>
            <a:spLocks noGrp="1"/>
          </p:cNvSpPr>
          <p:nvPr>
            <p:ph idx="1"/>
          </p:nvPr>
        </p:nvSpPr>
        <p:spPr>
          <a:xfrm>
            <a:off x="452284" y="1563330"/>
            <a:ext cx="11053916" cy="4871666"/>
          </a:xfrm>
        </p:spPr>
        <p:txBody>
          <a:bodyPr>
            <a:normAutofit fontScale="92500" lnSpcReduction="20000"/>
          </a:bodyPr>
          <a:lstStyle/>
          <a:p>
            <a:r>
              <a:rPr lang="es-ES" sz="2000" dirty="0" err="1"/>
              <a:t>nftables</a:t>
            </a:r>
            <a:r>
              <a:rPr lang="es-ES" sz="2000" dirty="0"/>
              <a:t>: Es el sucesor de </a:t>
            </a:r>
            <a:r>
              <a:rPr lang="es-ES" sz="2000" dirty="0" err="1"/>
              <a:t>iptables</a:t>
            </a:r>
            <a:r>
              <a:rPr lang="es-ES" sz="2000" dirty="0"/>
              <a:t> y está integrado en el </a:t>
            </a:r>
            <a:r>
              <a:rPr lang="es-ES" sz="2000" dirty="0" err="1"/>
              <a:t>kernel</a:t>
            </a:r>
            <a:r>
              <a:rPr lang="es-ES" sz="2000" dirty="0"/>
              <a:t> de Linux desde la versión 3.13. </a:t>
            </a:r>
            <a:r>
              <a:rPr lang="es-ES" sz="2000" dirty="0" err="1"/>
              <a:t>nftables</a:t>
            </a:r>
            <a:r>
              <a:rPr lang="es-ES" sz="2000" dirty="0"/>
              <a:t> ofrece un mejor rendimiento y flexibilidad que </a:t>
            </a:r>
            <a:r>
              <a:rPr lang="es-ES" sz="2000" dirty="0" err="1"/>
              <a:t>iptables</a:t>
            </a:r>
            <a:r>
              <a:rPr lang="es-ES" sz="2000" dirty="0"/>
              <a:t>.</a:t>
            </a:r>
          </a:p>
          <a:p>
            <a:endParaRPr lang="es-ES" sz="2000" dirty="0"/>
          </a:p>
          <a:p>
            <a:r>
              <a:rPr lang="es-ES" sz="2000" dirty="0" err="1"/>
              <a:t>firewalld</a:t>
            </a:r>
            <a:r>
              <a:rPr lang="es-ES" sz="2000" dirty="0"/>
              <a:t>: Es un demonio de firewall dinámico para Linux que utiliza </a:t>
            </a:r>
            <a:r>
              <a:rPr lang="es-ES" sz="2000" dirty="0" err="1"/>
              <a:t>nftables</a:t>
            </a:r>
            <a:r>
              <a:rPr lang="es-ES" sz="2000" dirty="0"/>
              <a:t> en lugar de </a:t>
            </a:r>
            <a:r>
              <a:rPr lang="es-ES" sz="2000" dirty="0" err="1"/>
              <a:t>iptables</a:t>
            </a:r>
            <a:r>
              <a:rPr lang="es-ES" sz="2000" dirty="0"/>
              <a:t>. Proporciona una interfaz de línea de comandos (CLI) y una interfaz gráfica de usuario (GUI) para la configuración del firewall.</a:t>
            </a:r>
          </a:p>
          <a:p>
            <a:endParaRPr lang="es-ES" sz="2000" dirty="0"/>
          </a:p>
          <a:p>
            <a:r>
              <a:rPr lang="es-ES" sz="2000" dirty="0" err="1"/>
              <a:t>ufw</a:t>
            </a:r>
            <a:r>
              <a:rPr lang="es-ES" sz="2000" dirty="0"/>
              <a:t>: Es un firewall de Linux que utiliza </a:t>
            </a:r>
            <a:r>
              <a:rPr lang="es-ES" sz="2000" dirty="0" err="1"/>
              <a:t>iptables</a:t>
            </a:r>
            <a:r>
              <a:rPr lang="es-ES" sz="2000" dirty="0"/>
              <a:t> como </a:t>
            </a:r>
            <a:r>
              <a:rPr lang="es-ES" sz="2000" dirty="0" err="1"/>
              <a:t>backend</a:t>
            </a:r>
            <a:r>
              <a:rPr lang="es-ES" sz="2000" dirty="0"/>
              <a:t>. Proporciona una interfaz de línea de comandos fácil de usar para la configuración del firewall.</a:t>
            </a:r>
          </a:p>
          <a:p>
            <a:endParaRPr lang="es-ES" sz="2000" dirty="0"/>
          </a:p>
          <a:p>
            <a:r>
              <a:rPr lang="es-ES" sz="2000" dirty="0" err="1"/>
              <a:t>Shorewall</a:t>
            </a:r>
            <a:r>
              <a:rPr lang="es-ES" sz="2000" dirty="0"/>
              <a:t>: Es un conjunto de scripts de firewall de alto nivel para Linux que utiliza </a:t>
            </a:r>
            <a:r>
              <a:rPr lang="es-ES" sz="2000" dirty="0" err="1"/>
              <a:t>iptables</a:t>
            </a:r>
            <a:r>
              <a:rPr lang="es-ES" sz="2000" dirty="0"/>
              <a:t> como </a:t>
            </a:r>
            <a:r>
              <a:rPr lang="es-ES" sz="2000" dirty="0" err="1"/>
              <a:t>backend</a:t>
            </a:r>
            <a:r>
              <a:rPr lang="es-ES" sz="2000" dirty="0"/>
              <a:t>. Proporciona una interfaz de línea de comandos fácil de usar y se puede configurar para permitir o denegar el tráfico de red específico.</a:t>
            </a:r>
          </a:p>
          <a:p>
            <a:endParaRPr lang="es-ES" sz="2000" dirty="0"/>
          </a:p>
          <a:p>
            <a:r>
              <a:rPr lang="es-ES" sz="2000" dirty="0" err="1"/>
              <a:t>pfSense</a:t>
            </a:r>
            <a:r>
              <a:rPr lang="es-ES" sz="2000" dirty="0"/>
              <a:t>: Es un sistema operativo de firewall de código abierto que se ejecuta en hardware dedicado o en máquinas virtuales. Proporciona una interfaz web fácil de usar para la configuración del firewall.</a:t>
            </a:r>
          </a:p>
        </p:txBody>
      </p:sp>
    </p:spTree>
    <p:extLst>
      <p:ext uri="{BB962C8B-B14F-4D97-AF65-F5344CB8AC3E}">
        <p14:creationId xmlns:p14="http://schemas.microsoft.com/office/powerpoint/2010/main" val="2503644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BF23171-3367-C0C7-3308-700FCE794C25}"/>
              </a:ext>
            </a:extLst>
          </p:cNvPr>
          <p:cNvSpPr>
            <a:spLocks noGrp="1"/>
          </p:cNvSpPr>
          <p:nvPr>
            <p:ph type="title"/>
          </p:nvPr>
        </p:nvSpPr>
        <p:spPr>
          <a:xfrm>
            <a:off x="2602992" y="78573"/>
            <a:ext cx="8610600" cy="1293028"/>
          </a:xfrm>
        </p:spPr>
        <p:txBody>
          <a:bodyPr/>
          <a:lstStyle/>
          <a:p>
            <a:r>
              <a:rPr lang="es-ES" dirty="0"/>
              <a:t>INSTALACIÓN y básicos</a:t>
            </a:r>
          </a:p>
        </p:txBody>
      </p:sp>
      <p:sp>
        <p:nvSpPr>
          <p:cNvPr id="3" name="Marcador de contenido 2">
            <a:extLst>
              <a:ext uri="{FF2B5EF4-FFF2-40B4-BE49-F238E27FC236}">
                <a16:creationId xmlns="" xmlns:a16="http://schemas.microsoft.com/office/drawing/2014/main" id="{CBF3D04D-2D0E-F447-6848-DA09B7A90147}"/>
              </a:ext>
            </a:extLst>
          </p:cNvPr>
          <p:cNvSpPr>
            <a:spLocks noGrp="1"/>
          </p:cNvSpPr>
          <p:nvPr>
            <p:ph idx="1"/>
          </p:nvPr>
        </p:nvSpPr>
        <p:spPr>
          <a:xfrm>
            <a:off x="530352" y="1152144"/>
            <a:ext cx="10975848" cy="5356232"/>
          </a:xfrm>
        </p:spPr>
        <p:txBody>
          <a:bodyPr>
            <a:normAutofit lnSpcReduction="10000"/>
          </a:bodyPr>
          <a:lstStyle/>
          <a:p>
            <a:r>
              <a:rPr lang="es-ES" sz="2400" dirty="0"/>
              <a:t>1. Instalación de </a:t>
            </a:r>
            <a:r>
              <a:rPr lang="es-ES" sz="2400" dirty="0" err="1"/>
              <a:t>Iptables</a:t>
            </a:r>
            <a:endParaRPr lang="es-ES" sz="2400" dirty="0"/>
          </a:p>
          <a:p>
            <a:pPr marL="0" indent="0">
              <a:buNone/>
            </a:pPr>
            <a:r>
              <a:rPr lang="es-ES" sz="2000" dirty="0" err="1"/>
              <a:t>Iptables</a:t>
            </a:r>
            <a:r>
              <a:rPr lang="es-ES" sz="2000" dirty="0"/>
              <a:t> viene preinstalado en casi todas las distribuciones de Linux. Pero si no lo tienes instalado en el sistema Ubuntu / Debian, usa:</a:t>
            </a:r>
          </a:p>
          <a:p>
            <a:pPr marL="0" indent="0">
              <a:buNone/>
            </a:pPr>
            <a:r>
              <a:rPr lang="es-ES" sz="2000" dirty="0"/>
              <a:t>sudo </a:t>
            </a:r>
            <a:r>
              <a:rPr lang="es-ES" sz="2000" dirty="0" err="1"/>
              <a:t>apt-get</a:t>
            </a:r>
            <a:r>
              <a:rPr lang="es-ES" sz="2000" dirty="0"/>
              <a:t> </a:t>
            </a:r>
            <a:r>
              <a:rPr lang="es-ES" sz="2000" dirty="0" err="1"/>
              <a:t>update</a:t>
            </a:r>
            <a:endParaRPr lang="es-ES" sz="2000" dirty="0"/>
          </a:p>
          <a:p>
            <a:pPr marL="0" indent="0">
              <a:buNone/>
            </a:pPr>
            <a:r>
              <a:rPr lang="es-ES" sz="2000" dirty="0"/>
              <a:t>sudo </a:t>
            </a:r>
            <a:r>
              <a:rPr lang="es-ES" sz="2000" dirty="0" err="1"/>
              <a:t>apt-get</a:t>
            </a:r>
            <a:r>
              <a:rPr lang="es-ES" sz="2000" dirty="0"/>
              <a:t> </a:t>
            </a:r>
            <a:r>
              <a:rPr lang="es-ES" sz="2000" dirty="0" err="1"/>
              <a:t>install</a:t>
            </a:r>
            <a:r>
              <a:rPr lang="es-ES" sz="2000" dirty="0"/>
              <a:t> </a:t>
            </a:r>
            <a:r>
              <a:rPr lang="es-ES" sz="2000" dirty="0" err="1"/>
              <a:t>iptables</a:t>
            </a:r>
            <a:endParaRPr lang="es-ES" sz="2000" dirty="0"/>
          </a:p>
          <a:p>
            <a:r>
              <a:rPr lang="es-ES" sz="2400" dirty="0"/>
              <a:t>2. Comprobación del estado actual de los </a:t>
            </a:r>
            <a:r>
              <a:rPr lang="es-ES" sz="2400" dirty="0" err="1"/>
              <a:t>iptables</a:t>
            </a:r>
            <a:endParaRPr lang="es-ES" sz="2400" dirty="0"/>
          </a:p>
          <a:p>
            <a:pPr marL="0" indent="0">
              <a:buNone/>
            </a:pPr>
            <a:r>
              <a:rPr lang="es-ES" sz="2000" dirty="0"/>
              <a:t>Con este comando, puede comprobar el estado de su configuración actual de </a:t>
            </a:r>
            <a:r>
              <a:rPr lang="es-ES" sz="2000" dirty="0" err="1"/>
              <a:t>Iptables</a:t>
            </a:r>
            <a:r>
              <a:rPr lang="es-ES" sz="2000" dirty="0"/>
              <a:t>. Aquí se utiliza la opción -L para listar todas las reglas y la opción -v es para una lista más tediosa. Tenga en cuenta que estas opciones distinguen entre mayúsculas y minúsculas.</a:t>
            </a:r>
          </a:p>
          <a:p>
            <a:pPr marL="0" indent="0">
              <a:buNone/>
            </a:pPr>
            <a:r>
              <a:rPr lang="es-ES" sz="2000" dirty="0"/>
              <a:t>	sudo </a:t>
            </a:r>
            <a:r>
              <a:rPr lang="es-ES" sz="2000" dirty="0" err="1"/>
              <a:t>iptables</a:t>
            </a:r>
            <a:r>
              <a:rPr lang="es-ES" sz="2000" dirty="0"/>
              <a:t> -L –</a:t>
            </a:r>
            <a:r>
              <a:rPr lang="es-ES" sz="2000" dirty="0" smtClean="0"/>
              <a:t>v</a:t>
            </a:r>
            <a:endParaRPr lang="es-ES" sz="2000" dirty="0"/>
          </a:p>
          <a:p>
            <a:r>
              <a:rPr lang="es-ES" sz="2400" dirty="0" smtClean="0"/>
              <a:t>3.Ayuda</a:t>
            </a:r>
          </a:p>
          <a:p>
            <a:pPr marL="0" indent="0">
              <a:buNone/>
            </a:pPr>
            <a:r>
              <a:rPr lang="es-ES" sz="2000" dirty="0" smtClean="0"/>
              <a:t>Para consultar las distintas opciones que presenta </a:t>
            </a:r>
            <a:r>
              <a:rPr lang="es-ES" sz="2000" dirty="0" err="1" smtClean="0"/>
              <a:t>iptables</a:t>
            </a:r>
            <a:r>
              <a:rPr lang="es-ES" sz="2000" dirty="0" smtClean="0"/>
              <a:t> podemos usar el </a:t>
            </a:r>
            <a:r>
              <a:rPr lang="es-ES" sz="2000" dirty="0" err="1" smtClean="0"/>
              <a:t>siguente</a:t>
            </a:r>
            <a:r>
              <a:rPr lang="es-ES" sz="2000" dirty="0" smtClean="0"/>
              <a:t> comando:</a:t>
            </a:r>
          </a:p>
          <a:p>
            <a:pPr marL="0" indent="0">
              <a:buNone/>
            </a:pPr>
            <a:r>
              <a:rPr lang="es-ES" sz="2000" dirty="0" smtClean="0"/>
              <a:t>Sudo </a:t>
            </a:r>
            <a:r>
              <a:rPr lang="es-ES" sz="2000" dirty="0" err="1" smtClean="0"/>
              <a:t>iptables</a:t>
            </a:r>
            <a:r>
              <a:rPr lang="es-ES" sz="2000" dirty="0" smtClean="0"/>
              <a:t> -h</a:t>
            </a:r>
          </a:p>
          <a:p>
            <a:pPr marL="0" indent="0">
              <a:buNone/>
            </a:pPr>
            <a:endParaRPr lang="es-ES" sz="2400" b="1" dirty="0" smtClean="0"/>
          </a:p>
          <a:p>
            <a:pPr marL="0" indent="0">
              <a:buNone/>
            </a:pPr>
            <a:endParaRPr lang="es-ES" sz="1600" b="1" dirty="0"/>
          </a:p>
          <a:p>
            <a:pPr marL="0" indent="0">
              <a:buNone/>
            </a:pPr>
            <a:endParaRPr lang="es-ES" sz="1600" dirty="0"/>
          </a:p>
          <a:p>
            <a:pPr marL="0" indent="0">
              <a:buNone/>
            </a:pPr>
            <a:endParaRPr lang="es-ES" sz="1600" dirty="0"/>
          </a:p>
          <a:p>
            <a:pPr marL="0" indent="0">
              <a:buNone/>
            </a:pPr>
            <a:endParaRPr lang="es-ES" sz="1200" dirty="0"/>
          </a:p>
        </p:txBody>
      </p:sp>
    </p:spTree>
    <p:extLst>
      <p:ext uri="{BB962C8B-B14F-4D97-AF65-F5344CB8AC3E}">
        <p14:creationId xmlns:p14="http://schemas.microsoft.com/office/powerpoint/2010/main" val="2760905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BA47CAED-29F9-2512-81E9-782222DFA339}"/>
              </a:ext>
            </a:extLst>
          </p:cNvPr>
          <p:cNvSpPr>
            <a:spLocks noGrp="1"/>
          </p:cNvSpPr>
          <p:nvPr>
            <p:ph idx="1"/>
          </p:nvPr>
        </p:nvSpPr>
        <p:spPr>
          <a:xfrm>
            <a:off x="49161" y="1425677"/>
            <a:ext cx="11398045" cy="6012426"/>
          </a:xfrm>
        </p:spPr>
        <p:txBody>
          <a:bodyPr/>
          <a:lstStyle/>
          <a:p>
            <a:r>
              <a:rPr lang="es-ES" dirty="0"/>
              <a:t>Aceptar todo el tráfico:</a:t>
            </a:r>
          </a:p>
          <a:p>
            <a:pPr lvl="1"/>
            <a:r>
              <a:rPr lang="es-ES" sz="1800" dirty="0" err="1"/>
              <a:t>iptables</a:t>
            </a:r>
            <a:r>
              <a:rPr lang="es-ES" sz="1800" dirty="0"/>
              <a:t> -P INPUT ACCEPT</a:t>
            </a:r>
          </a:p>
          <a:p>
            <a:pPr lvl="1"/>
            <a:r>
              <a:rPr lang="es-ES" sz="1800" dirty="0" err="1"/>
              <a:t>iptables</a:t>
            </a:r>
            <a:r>
              <a:rPr lang="es-ES" sz="1800" dirty="0"/>
              <a:t> -P FORWARD ACCEPT</a:t>
            </a:r>
          </a:p>
          <a:p>
            <a:pPr lvl="1"/>
            <a:r>
              <a:rPr lang="es-ES" sz="1800" dirty="0" err="1"/>
              <a:t>iptables</a:t>
            </a:r>
            <a:r>
              <a:rPr lang="es-ES" sz="1800" dirty="0"/>
              <a:t> -P OUTPUT ACCEPT</a:t>
            </a:r>
          </a:p>
          <a:p>
            <a:r>
              <a:rPr lang="es-ES" dirty="0"/>
              <a:t>Para rechazar todo el tráfico:</a:t>
            </a:r>
          </a:p>
          <a:p>
            <a:pPr lvl="1"/>
            <a:r>
              <a:rPr lang="es-ES" b="0" i="0" dirty="0" err="1">
                <a:solidFill>
                  <a:srgbClr val="FFFFFF"/>
                </a:solidFill>
                <a:effectLst/>
                <a:latin typeface="Söhne Mono"/>
              </a:rPr>
              <a:t>iptables</a:t>
            </a:r>
            <a:r>
              <a:rPr lang="es-ES" b="0" i="0" dirty="0">
                <a:solidFill>
                  <a:srgbClr val="FFFFFF"/>
                </a:solidFill>
                <a:effectLst/>
                <a:latin typeface="Söhne Mono"/>
              </a:rPr>
              <a:t> -P INPUT DROP </a:t>
            </a:r>
          </a:p>
          <a:p>
            <a:pPr lvl="1"/>
            <a:r>
              <a:rPr lang="es-ES" b="0" i="0" dirty="0" err="1">
                <a:solidFill>
                  <a:srgbClr val="FFFFFF"/>
                </a:solidFill>
                <a:effectLst/>
                <a:latin typeface="Söhne Mono"/>
              </a:rPr>
              <a:t>iptables</a:t>
            </a:r>
            <a:r>
              <a:rPr lang="es-ES" b="0" i="0" dirty="0">
                <a:solidFill>
                  <a:srgbClr val="FFFFFF"/>
                </a:solidFill>
                <a:effectLst/>
                <a:latin typeface="Söhne Mono"/>
              </a:rPr>
              <a:t> -P FORWARD DROP</a:t>
            </a:r>
          </a:p>
          <a:p>
            <a:pPr lvl="1"/>
            <a:r>
              <a:rPr lang="es-ES" b="0" i="0" dirty="0" err="1">
                <a:solidFill>
                  <a:srgbClr val="FFFFFF"/>
                </a:solidFill>
                <a:effectLst/>
                <a:latin typeface="Söhne Mono"/>
              </a:rPr>
              <a:t>Iptables</a:t>
            </a:r>
            <a:r>
              <a:rPr lang="es-ES" b="0" i="0" dirty="0">
                <a:solidFill>
                  <a:srgbClr val="FFFFFF"/>
                </a:solidFill>
                <a:effectLst/>
                <a:latin typeface="Söhne Mono"/>
              </a:rPr>
              <a:t> -P OUTPUT DROP</a:t>
            </a:r>
          </a:p>
          <a:p>
            <a:r>
              <a:rPr lang="es-ES" b="0" i="0" dirty="0">
                <a:solidFill>
                  <a:srgbClr val="FFFFFF"/>
                </a:solidFill>
                <a:effectLst/>
                <a:latin typeface="Söhne Mono"/>
              </a:rPr>
              <a:t>Aceptar Trafico con cierto origen (NET)</a:t>
            </a:r>
          </a:p>
          <a:p>
            <a:pPr lvl="1"/>
            <a:r>
              <a:rPr lang="es-ES" b="0" i="0" dirty="0" err="1">
                <a:solidFill>
                  <a:srgbClr val="FFFFFF"/>
                </a:solidFill>
                <a:effectLst/>
                <a:latin typeface="Söhne Mono"/>
              </a:rPr>
              <a:t>iptables</a:t>
            </a:r>
            <a:r>
              <a:rPr lang="es-ES" b="0" i="0" dirty="0">
                <a:solidFill>
                  <a:srgbClr val="FFFFFF"/>
                </a:solidFill>
                <a:effectLst/>
                <a:latin typeface="Söhne Mono"/>
              </a:rPr>
              <a:t> -A INPUT -s &lt;</a:t>
            </a:r>
            <a:r>
              <a:rPr lang="es-ES" b="0" i="0" dirty="0" err="1">
                <a:solidFill>
                  <a:srgbClr val="FFFFFF"/>
                </a:solidFill>
                <a:effectLst/>
                <a:latin typeface="Söhne Mono"/>
              </a:rPr>
              <a:t>dirección_IP_de_origen</a:t>
            </a:r>
            <a:r>
              <a:rPr lang="es-ES" b="0" i="0" dirty="0">
                <a:solidFill>
                  <a:srgbClr val="FFFFFF"/>
                </a:solidFill>
                <a:effectLst/>
                <a:latin typeface="Söhne Mono"/>
              </a:rPr>
              <a:t>&gt; -j ACCEPT</a:t>
            </a:r>
          </a:p>
          <a:p>
            <a:r>
              <a:rPr lang="es-ES" dirty="0">
                <a:solidFill>
                  <a:srgbClr val="FFFFFF"/>
                </a:solidFill>
                <a:latin typeface="Söhne Mono"/>
              </a:rPr>
              <a:t>Aceptar tráfico con destino a cierto puerto (TCP/UDP)</a:t>
            </a:r>
          </a:p>
          <a:p>
            <a:pPr lvl="1"/>
            <a:r>
              <a:rPr lang="es-ES" b="0" i="0" dirty="0" err="1">
                <a:solidFill>
                  <a:srgbClr val="FFFFFF"/>
                </a:solidFill>
                <a:effectLst/>
                <a:latin typeface="Söhne Mono"/>
              </a:rPr>
              <a:t>iptables</a:t>
            </a:r>
            <a:r>
              <a:rPr lang="es-ES" b="0" i="0" dirty="0">
                <a:solidFill>
                  <a:srgbClr val="FFFFFF"/>
                </a:solidFill>
                <a:effectLst/>
                <a:latin typeface="Söhne Mono"/>
              </a:rPr>
              <a:t> -A INPUT -p &lt;protocolo&gt; --</a:t>
            </a:r>
            <a:r>
              <a:rPr lang="es-ES" b="0" i="0" dirty="0" err="1">
                <a:solidFill>
                  <a:srgbClr val="FFFFFF"/>
                </a:solidFill>
                <a:effectLst/>
                <a:latin typeface="Söhne Mono"/>
              </a:rPr>
              <a:t>dport</a:t>
            </a:r>
            <a:r>
              <a:rPr lang="es-ES" b="0" i="0" dirty="0">
                <a:solidFill>
                  <a:srgbClr val="FFFFFF"/>
                </a:solidFill>
                <a:effectLst/>
                <a:latin typeface="Söhne Mono"/>
              </a:rPr>
              <a:t> &lt;</a:t>
            </a:r>
            <a:r>
              <a:rPr lang="es-ES" b="0" i="0" dirty="0" err="1">
                <a:solidFill>
                  <a:srgbClr val="FFFFFF"/>
                </a:solidFill>
                <a:effectLst/>
                <a:latin typeface="Söhne Mono"/>
              </a:rPr>
              <a:t>número_de_puerto</a:t>
            </a:r>
            <a:r>
              <a:rPr lang="es-ES" b="0" i="0" dirty="0">
                <a:solidFill>
                  <a:srgbClr val="FFFFFF"/>
                </a:solidFill>
                <a:effectLst/>
                <a:latin typeface="Söhne Mono"/>
              </a:rPr>
              <a:t>&gt; -j ACCEPT</a:t>
            </a:r>
          </a:p>
          <a:p>
            <a:r>
              <a:rPr lang="es-ES" b="0" i="0" dirty="0">
                <a:solidFill>
                  <a:srgbClr val="FFFFFF"/>
                </a:solidFill>
                <a:effectLst/>
                <a:latin typeface="Söhne Mono"/>
              </a:rPr>
              <a:t>Ejemplo de </a:t>
            </a:r>
            <a:r>
              <a:rPr lang="es-ES" b="0" i="0" dirty="0" err="1">
                <a:solidFill>
                  <a:srgbClr val="FFFFFF"/>
                </a:solidFill>
                <a:effectLst/>
                <a:latin typeface="Söhne Mono"/>
              </a:rPr>
              <a:t>forwarding</a:t>
            </a:r>
            <a:r>
              <a:rPr lang="es-ES" dirty="0">
                <a:solidFill>
                  <a:srgbClr val="FFFFFF"/>
                </a:solidFill>
                <a:latin typeface="Söhne Mono"/>
              </a:rPr>
              <a:t>: Internet</a:t>
            </a:r>
          </a:p>
          <a:p>
            <a:pPr lvl="1"/>
            <a:r>
              <a:rPr lang="en-US" b="0" i="0" dirty="0">
                <a:solidFill>
                  <a:srgbClr val="FFFFFF"/>
                </a:solidFill>
                <a:effectLst/>
                <a:latin typeface="Söhne Mono"/>
              </a:rPr>
              <a:t>iptables -A FORWARD -</a:t>
            </a:r>
            <a:r>
              <a:rPr lang="en-US" b="0" i="0" dirty="0" err="1">
                <a:solidFill>
                  <a:srgbClr val="FFFFFF"/>
                </a:solidFill>
                <a:effectLst/>
                <a:latin typeface="Söhne Mono"/>
              </a:rPr>
              <a:t>i</a:t>
            </a:r>
            <a:r>
              <a:rPr lang="en-US" b="0" i="0" dirty="0">
                <a:solidFill>
                  <a:srgbClr val="FFFFFF"/>
                </a:solidFill>
                <a:effectLst/>
                <a:latin typeface="Söhne Mono"/>
              </a:rPr>
              <a:t> </a:t>
            </a:r>
            <a:r>
              <a:rPr lang="en-US" dirty="0" smtClean="0">
                <a:solidFill>
                  <a:srgbClr val="FFFFFF"/>
                </a:solidFill>
                <a:latin typeface="Söhne Mono"/>
              </a:rPr>
              <a:t>&lt;</a:t>
            </a:r>
            <a:r>
              <a:rPr lang="en-US" dirty="0" err="1" smtClean="0">
                <a:solidFill>
                  <a:srgbClr val="FFFFFF"/>
                </a:solidFill>
                <a:latin typeface="Söhne Mono"/>
              </a:rPr>
              <a:t>Interfaz</a:t>
            </a:r>
            <a:r>
              <a:rPr lang="en-US" dirty="0" smtClean="0">
                <a:solidFill>
                  <a:srgbClr val="FFFFFF"/>
                </a:solidFill>
                <a:latin typeface="Söhne Mono"/>
              </a:rPr>
              <a:t> de entrada&gt;</a:t>
            </a:r>
            <a:r>
              <a:rPr lang="en-US" b="0" i="0" dirty="0" smtClean="0">
                <a:solidFill>
                  <a:srgbClr val="FFFFFF"/>
                </a:solidFill>
                <a:effectLst/>
                <a:latin typeface="Söhne Mono"/>
              </a:rPr>
              <a:t> </a:t>
            </a:r>
            <a:r>
              <a:rPr lang="en-US" b="0" i="0" dirty="0">
                <a:solidFill>
                  <a:srgbClr val="FFFFFF"/>
                </a:solidFill>
                <a:effectLst/>
                <a:latin typeface="Söhne Mono"/>
              </a:rPr>
              <a:t>-o </a:t>
            </a:r>
            <a:r>
              <a:rPr lang="en-US" dirty="0" smtClean="0">
                <a:solidFill>
                  <a:srgbClr val="FFFFFF"/>
                </a:solidFill>
                <a:latin typeface="Söhne Mono"/>
              </a:rPr>
              <a:t>&lt;</a:t>
            </a:r>
            <a:r>
              <a:rPr lang="en-US" dirty="0" err="1" smtClean="0">
                <a:solidFill>
                  <a:srgbClr val="FFFFFF"/>
                </a:solidFill>
                <a:latin typeface="Söhne Mono"/>
              </a:rPr>
              <a:t>Interfaz</a:t>
            </a:r>
            <a:r>
              <a:rPr lang="en-US" dirty="0" smtClean="0">
                <a:solidFill>
                  <a:srgbClr val="FFFFFF"/>
                </a:solidFill>
                <a:latin typeface="Söhne Mono"/>
              </a:rPr>
              <a:t> de </a:t>
            </a:r>
            <a:r>
              <a:rPr lang="en-US" dirty="0" err="1" smtClean="0">
                <a:solidFill>
                  <a:srgbClr val="FFFFFF"/>
                </a:solidFill>
                <a:latin typeface="Söhne Mono"/>
              </a:rPr>
              <a:t>salida</a:t>
            </a:r>
            <a:r>
              <a:rPr lang="en-US" dirty="0" smtClean="0">
                <a:solidFill>
                  <a:srgbClr val="FFFFFF"/>
                </a:solidFill>
                <a:latin typeface="Söhne Mono"/>
              </a:rPr>
              <a:t>&gt;</a:t>
            </a:r>
            <a:r>
              <a:rPr lang="en-US" b="0" i="0" dirty="0" smtClean="0">
                <a:solidFill>
                  <a:srgbClr val="FFFFFF"/>
                </a:solidFill>
                <a:effectLst/>
                <a:latin typeface="Söhne Mono"/>
              </a:rPr>
              <a:t> </a:t>
            </a:r>
            <a:r>
              <a:rPr lang="en-US" b="0" i="0" dirty="0">
                <a:solidFill>
                  <a:srgbClr val="FFFFFF"/>
                </a:solidFill>
                <a:effectLst/>
                <a:latin typeface="Söhne Mono"/>
              </a:rPr>
              <a:t>-j ACCEPT</a:t>
            </a:r>
            <a:endParaRPr lang="es-ES" b="0" i="0" dirty="0">
              <a:solidFill>
                <a:srgbClr val="FFFFFF"/>
              </a:solidFill>
              <a:effectLst/>
              <a:latin typeface="Söhne Mono"/>
            </a:endParaRPr>
          </a:p>
          <a:p>
            <a:pPr lvl="1"/>
            <a:endParaRPr lang="es-ES" b="0" i="0" dirty="0">
              <a:solidFill>
                <a:srgbClr val="FFFFFF"/>
              </a:solidFill>
              <a:effectLst/>
              <a:latin typeface="Söhne Mono"/>
            </a:endParaRPr>
          </a:p>
          <a:p>
            <a:endParaRPr lang="es-ES" b="0" i="0" dirty="0">
              <a:solidFill>
                <a:srgbClr val="FFFFFF"/>
              </a:solidFill>
              <a:effectLst/>
              <a:latin typeface="Söhne Mono"/>
            </a:endParaRPr>
          </a:p>
        </p:txBody>
      </p:sp>
      <p:sp>
        <p:nvSpPr>
          <p:cNvPr id="2" name="1 CuadroTexto"/>
          <p:cNvSpPr txBox="1"/>
          <p:nvPr/>
        </p:nvSpPr>
        <p:spPr>
          <a:xfrm>
            <a:off x="6131858" y="520841"/>
            <a:ext cx="9318812" cy="923330"/>
          </a:xfrm>
          <a:prstGeom prst="rect">
            <a:avLst/>
          </a:prstGeom>
          <a:noFill/>
        </p:spPr>
        <p:txBody>
          <a:bodyPr wrap="square" rtlCol="0">
            <a:spAutoFit/>
          </a:bodyPr>
          <a:lstStyle/>
          <a:p>
            <a:r>
              <a:rPr lang="es-ES" sz="5400" dirty="0" smtClean="0"/>
              <a:t>DEMO</a:t>
            </a:r>
            <a:endParaRPr lang="es-ES" dirty="0"/>
          </a:p>
        </p:txBody>
      </p:sp>
    </p:spTree>
    <p:extLst>
      <p:ext uri="{BB962C8B-B14F-4D97-AF65-F5344CB8AC3E}">
        <p14:creationId xmlns:p14="http://schemas.microsoft.com/office/powerpoint/2010/main" val="2953202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DEMO</a:t>
            </a:r>
            <a:endParaRPr lang="es-ES" dirty="0"/>
          </a:p>
        </p:txBody>
      </p:sp>
      <p:sp>
        <p:nvSpPr>
          <p:cNvPr id="3" name="2 Marcador de contenido"/>
          <p:cNvSpPr>
            <a:spLocks noGrp="1"/>
          </p:cNvSpPr>
          <p:nvPr>
            <p:ph idx="1"/>
          </p:nvPr>
        </p:nvSpPr>
        <p:spPr/>
        <p:txBody>
          <a:bodyPr>
            <a:normAutofit/>
          </a:bodyPr>
          <a:lstStyle/>
          <a:p>
            <a:r>
              <a:rPr lang="es-ES" dirty="0" smtClean="0"/>
              <a:t>Enmascaramiento IP:</a:t>
            </a:r>
          </a:p>
          <a:p>
            <a:pPr lvl="1"/>
            <a:r>
              <a:rPr lang="es-ES" dirty="0" smtClean="0"/>
              <a:t>Asegurarnos </a:t>
            </a:r>
            <a:r>
              <a:rPr lang="es-ES" dirty="0"/>
              <a:t>de que la configuración de red del sistema esté establecida correctamente para permitir la </a:t>
            </a:r>
            <a:r>
              <a:rPr lang="es-ES" dirty="0" err="1" smtClean="0"/>
              <a:t>enmascaración</a:t>
            </a:r>
            <a:r>
              <a:rPr lang="es-ES" dirty="0" smtClean="0"/>
              <a:t> </a:t>
            </a:r>
            <a:r>
              <a:rPr lang="es-ES" dirty="0"/>
              <a:t>de </a:t>
            </a:r>
            <a:r>
              <a:rPr lang="es-ES" dirty="0" smtClean="0"/>
              <a:t>IP:</a:t>
            </a:r>
          </a:p>
          <a:p>
            <a:pPr lvl="2"/>
            <a:r>
              <a:rPr lang="es-ES" dirty="0" smtClean="0"/>
              <a:t>Agregamos al siguiente archivo(</a:t>
            </a:r>
            <a:r>
              <a:rPr lang="es-ES" b="1" dirty="0"/>
              <a:t>/</a:t>
            </a:r>
            <a:r>
              <a:rPr lang="es-ES" b="1" dirty="0" err="1"/>
              <a:t>etc</a:t>
            </a:r>
            <a:r>
              <a:rPr lang="es-ES" b="1" dirty="0"/>
              <a:t>/</a:t>
            </a:r>
            <a:r>
              <a:rPr lang="es-ES" b="1" dirty="0" err="1"/>
              <a:t>sysctl.conf</a:t>
            </a:r>
            <a:r>
              <a:rPr lang="es-ES" dirty="0" smtClean="0"/>
              <a:t>) la siguiente línea: </a:t>
            </a:r>
          </a:p>
          <a:p>
            <a:pPr lvl="2"/>
            <a:r>
              <a:rPr lang="es-ES" dirty="0" smtClean="0"/>
              <a:t>net.ipv4.ip_forward=1</a:t>
            </a:r>
          </a:p>
          <a:p>
            <a:pPr lvl="1"/>
            <a:r>
              <a:rPr lang="fr-FR" dirty="0" err="1"/>
              <a:t>iptables</a:t>
            </a:r>
            <a:r>
              <a:rPr lang="fr-FR" dirty="0"/>
              <a:t> -t </a:t>
            </a:r>
            <a:r>
              <a:rPr lang="fr-FR" dirty="0" err="1"/>
              <a:t>nat</a:t>
            </a:r>
            <a:r>
              <a:rPr lang="fr-FR" dirty="0"/>
              <a:t> -A POSTROUTING -o eth0 -j </a:t>
            </a:r>
            <a:r>
              <a:rPr lang="fr-FR" dirty="0" smtClean="0"/>
              <a:t>MASQUERADE</a:t>
            </a:r>
          </a:p>
          <a:p>
            <a:pPr lvl="1"/>
            <a:r>
              <a:rPr lang="en-US" sz="1800" dirty="0" err="1"/>
              <a:t>iptables</a:t>
            </a:r>
            <a:r>
              <a:rPr lang="en-US" sz="1800" dirty="0"/>
              <a:t> -A FORWARD -</a:t>
            </a:r>
            <a:r>
              <a:rPr lang="en-US" sz="1800" dirty="0" err="1"/>
              <a:t>i</a:t>
            </a:r>
            <a:r>
              <a:rPr lang="en-US" sz="1800" dirty="0"/>
              <a:t> eth1 -o eth0 -m state --state RELATED,ESTABLISHED -j ACCEPT </a:t>
            </a:r>
            <a:endParaRPr lang="en-US" sz="1800" dirty="0" smtClean="0"/>
          </a:p>
          <a:p>
            <a:pPr lvl="1"/>
            <a:r>
              <a:rPr lang="en-US" dirty="0" err="1" smtClean="0"/>
              <a:t>iptables</a:t>
            </a:r>
            <a:r>
              <a:rPr lang="en-US" dirty="0" smtClean="0"/>
              <a:t> </a:t>
            </a:r>
            <a:r>
              <a:rPr lang="en-US" dirty="0"/>
              <a:t>-A FORWARD -</a:t>
            </a:r>
            <a:r>
              <a:rPr lang="en-US" dirty="0" err="1"/>
              <a:t>i</a:t>
            </a:r>
            <a:r>
              <a:rPr lang="en-US" dirty="0"/>
              <a:t> eth0 -o eth1 -j </a:t>
            </a:r>
            <a:r>
              <a:rPr lang="en-US" dirty="0" smtClean="0"/>
              <a:t>ACCEPT</a:t>
            </a:r>
          </a:p>
          <a:p>
            <a:r>
              <a:rPr lang="es-ES" dirty="0"/>
              <a:t>Con estas reglas de </a:t>
            </a:r>
            <a:r>
              <a:rPr lang="es-ES" dirty="0" err="1"/>
              <a:t>iptables</a:t>
            </a:r>
            <a:r>
              <a:rPr lang="es-ES" dirty="0"/>
              <a:t>, cualquier máquina en la red interna podrá acceder a Internet a través de la dirección IP pública del firewall en la interfaz de red externa. Los paquetes de la red interna serán traducidos por el firewall y reenviados a través de la interfaz de red externa.</a:t>
            </a:r>
            <a:endParaRPr lang="es-ES" dirty="0" smtClean="0"/>
          </a:p>
          <a:p>
            <a:endParaRPr lang="es-ES" dirty="0" smtClean="0"/>
          </a:p>
        </p:txBody>
      </p:sp>
    </p:spTree>
    <p:extLst>
      <p:ext uri="{BB962C8B-B14F-4D97-AF65-F5344CB8AC3E}">
        <p14:creationId xmlns:p14="http://schemas.microsoft.com/office/powerpoint/2010/main" val="101811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60D14FB-E12A-21BA-72A2-87BB407E5AB2}"/>
              </a:ext>
            </a:extLst>
          </p:cNvPr>
          <p:cNvSpPr>
            <a:spLocks noGrp="1"/>
          </p:cNvSpPr>
          <p:nvPr>
            <p:ph type="title"/>
          </p:nvPr>
        </p:nvSpPr>
        <p:spPr/>
        <p:txBody>
          <a:bodyPr/>
          <a:lstStyle/>
          <a:p>
            <a:r>
              <a:rPr lang="es-ES" dirty="0" smtClean="0"/>
              <a:t>DEMO</a:t>
            </a:r>
            <a:endParaRPr lang="es-ES" dirty="0"/>
          </a:p>
        </p:txBody>
      </p:sp>
      <p:sp>
        <p:nvSpPr>
          <p:cNvPr id="3" name="Marcador de contenido 2">
            <a:extLst>
              <a:ext uri="{FF2B5EF4-FFF2-40B4-BE49-F238E27FC236}">
                <a16:creationId xmlns="" xmlns:a16="http://schemas.microsoft.com/office/drawing/2014/main" id="{9C603146-E672-453B-D8E7-A915493F77F8}"/>
              </a:ext>
            </a:extLst>
          </p:cNvPr>
          <p:cNvSpPr>
            <a:spLocks noGrp="1"/>
          </p:cNvSpPr>
          <p:nvPr>
            <p:ph idx="1"/>
          </p:nvPr>
        </p:nvSpPr>
        <p:spPr>
          <a:xfrm>
            <a:off x="685800" y="2194560"/>
            <a:ext cx="10820400" cy="4024125"/>
          </a:xfrm>
        </p:spPr>
        <p:txBody>
          <a:bodyPr/>
          <a:lstStyle/>
          <a:p>
            <a:r>
              <a:rPr lang="es-ES" dirty="0"/>
              <a:t>Para habilitar la generación de registros en </a:t>
            </a:r>
            <a:r>
              <a:rPr lang="es-ES" dirty="0" err="1"/>
              <a:t>iptables</a:t>
            </a:r>
            <a:r>
              <a:rPr lang="es-ES" dirty="0"/>
              <a:t>, se debe agregar una regla en la cadena correspondiente con la acción "-j </a:t>
            </a:r>
            <a:r>
              <a:rPr lang="es-ES" dirty="0" smtClean="0"/>
              <a:t>LOG</a:t>
            </a:r>
          </a:p>
          <a:p>
            <a:pPr lvl="1"/>
            <a:r>
              <a:rPr lang="es-ES" dirty="0"/>
              <a:t>Por ejemplo, para registrar todos los paquetes que se bloquean en la cadena INPUT de la tabla FILTER, se puede agregar la siguiente regla en la cadena INPUT</a:t>
            </a:r>
            <a:r>
              <a:rPr lang="es-ES" dirty="0" smtClean="0"/>
              <a:t>:</a:t>
            </a:r>
          </a:p>
          <a:p>
            <a:pPr lvl="1"/>
            <a:r>
              <a:rPr lang="es-ES" dirty="0" err="1"/>
              <a:t>iptables</a:t>
            </a:r>
            <a:r>
              <a:rPr lang="es-ES" dirty="0"/>
              <a:t> -A INPUT -j LOG --log-</a:t>
            </a:r>
            <a:r>
              <a:rPr lang="es-ES" dirty="0" err="1"/>
              <a:t>prefix</a:t>
            </a:r>
            <a:r>
              <a:rPr lang="es-ES" dirty="0"/>
              <a:t> "</a:t>
            </a:r>
            <a:r>
              <a:rPr lang="es-ES" dirty="0" err="1"/>
              <a:t>Blocked</a:t>
            </a:r>
            <a:r>
              <a:rPr lang="es-ES" dirty="0"/>
              <a:t> </a:t>
            </a:r>
            <a:r>
              <a:rPr lang="es-ES" dirty="0" err="1"/>
              <a:t>Packet</a:t>
            </a:r>
            <a:r>
              <a:rPr lang="es-ES" dirty="0"/>
              <a:t>: " --log-</a:t>
            </a:r>
            <a:r>
              <a:rPr lang="es-ES" dirty="0" err="1"/>
              <a:t>level</a:t>
            </a:r>
            <a:r>
              <a:rPr lang="es-ES" dirty="0"/>
              <a:t> </a:t>
            </a:r>
            <a:r>
              <a:rPr lang="es-ES" dirty="0" smtClean="0"/>
              <a:t>7</a:t>
            </a:r>
          </a:p>
          <a:p>
            <a:pPr lvl="1"/>
            <a:endParaRPr lang="es-ES" dirty="0"/>
          </a:p>
          <a:p>
            <a:r>
              <a:rPr lang="es-ES" dirty="0" smtClean="0"/>
              <a:t>Para ver los </a:t>
            </a:r>
            <a:r>
              <a:rPr lang="es-ES" dirty="0" err="1" smtClean="0"/>
              <a:t>ultimos</a:t>
            </a:r>
            <a:r>
              <a:rPr lang="es-ES" dirty="0" smtClean="0"/>
              <a:t> </a:t>
            </a:r>
            <a:r>
              <a:rPr lang="es-ES" dirty="0" err="1" smtClean="0"/>
              <a:t>logs</a:t>
            </a:r>
            <a:r>
              <a:rPr lang="es-ES" dirty="0" smtClean="0"/>
              <a:t> registrados usaremos este comando:</a:t>
            </a:r>
          </a:p>
          <a:p>
            <a:pPr lvl="1"/>
            <a:r>
              <a:rPr lang="es-ES" dirty="0" err="1"/>
              <a:t>tail</a:t>
            </a:r>
            <a:r>
              <a:rPr lang="es-ES" dirty="0"/>
              <a:t> -f /</a:t>
            </a:r>
            <a:r>
              <a:rPr lang="es-ES" dirty="0" err="1"/>
              <a:t>var</a:t>
            </a:r>
            <a:r>
              <a:rPr lang="es-ES" dirty="0"/>
              <a:t>/log/kern.log | grep </a:t>
            </a:r>
            <a:r>
              <a:rPr lang="es-ES" dirty="0" smtClean="0"/>
              <a:t>“</a:t>
            </a:r>
            <a:r>
              <a:rPr lang="es-ES" dirty="0" err="1" smtClean="0"/>
              <a:t>Blocked</a:t>
            </a:r>
            <a:r>
              <a:rPr lang="es-ES" dirty="0" smtClean="0"/>
              <a:t> </a:t>
            </a:r>
            <a:r>
              <a:rPr lang="es-ES" dirty="0" err="1" smtClean="0"/>
              <a:t>Packet</a:t>
            </a:r>
            <a:r>
              <a:rPr lang="es-ES" dirty="0" smtClean="0"/>
              <a:t>”</a:t>
            </a:r>
          </a:p>
          <a:p>
            <a:endParaRPr lang="es-ES" dirty="0" smtClean="0"/>
          </a:p>
        </p:txBody>
      </p:sp>
    </p:spTree>
    <p:extLst>
      <p:ext uri="{BB962C8B-B14F-4D97-AF65-F5344CB8AC3E}">
        <p14:creationId xmlns:p14="http://schemas.microsoft.com/office/powerpoint/2010/main" val="397267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1C9490E-90B5-6BD1-944D-8A4A2D8BF344}"/>
              </a:ext>
            </a:extLst>
          </p:cNvPr>
          <p:cNvSpPr>
            <a:spLocks noGrp="1"/>
          </p:cNvSpPr>
          <p:nvPr>
            <p:ph type="title"/>
          </p:nvPr>
        </p:nvSpPr>
        <p:spPr/>
        <p:txBody>
          <a:bodyPr/>
          <a:lstStyle/>
          <a:p>
            <a:r>
              <a:rPr lang="es-ES" dirty="0"/>
              <a:t>Conclusión</a:t>
            </a:r>
          </a:p>
        </p:txBody>
      </p:sp>
      <p:sp>
        <p:nvSpPr>
          <p:cNvPr id="3" name="Marcador de contenido 2">
            <a:extLst>
              <a:ext uri="{FF2B5EF4-FFF2-40B4-BE49-F238E27FC236}">
                <a16:creationId xmlns="" xmlns:a16="http://schemas.microsoft.com/office/drawing/2014/main" id="{CE9A5845-B7E1-0E8C-4A9E-46B79A6F5F08}"/>
              </a:ext>
            </a:extLst>
          </p:cNvPr>
          <p:cNvSpPr>
            <a:spLocks noGrp="1"/>
          </p:cNvSpPr>
          <p:nvPr>
            <p:ph idx="1"/>
          </p:nvPr>
        </p:nvSpPr>
        <p:spPr/>
        <p:txBody>
          <a:bodyPr/>
          <a:lstStyle/>
          <a:p>
            <a:r>
              <a:rPr lang="es-ES" dirty="0"/>
              <a:t>Es necesario entender este tema, ya que la seguridad es algo muy importante en cualquier proyecto algo que se debe tener muy en cuenta en el mundo que vivimos ya es algo mas básico.</a:t>
            </a:r>
          </a:p>
          <a:p>
            <a:r>
              <a:rPr lang="es-ES" dirty="0"/>
              <a:t>La seguridad de red es esencial para proteger la privacidad y la información sensible de las empresas, organizaciones y usuarios individuales. Las amenazas de seguridad de red están en constante evolución, lo que significa que las prácticas de seguridad de red también deben adaptarse y actualizarse regularmente para garantizar la protección adecuada contra las amenazas actuales y emergentes</a:t>
            </a:r>
          </a:p>
        </p:txBody>
      </p:sp>
    </p:spTree>
    <p:extLst>
      <p:ext uri="{BB962C8B-B14F-4D97-AF65-F5344CB8AC3E}">
        <p14:creationId xmlns:p14="http://schemas.microsoft.com/office/powerpoint/2010/main" val="1796128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E10B751-E49D-63A9-9748-57263C0ED725}"/>
              </a:ext>
            </a:extLst>
          </p:cNvPr>
          <p:cNvSpPr>
            <a:spLocks noGrp="1"/>
          </p:cNvSpPr>
          <p:nvPr>
            <p:ph type="title"/>
          </p:nvPr>
        </p:nvSpPr>
        <p:spPr/>
        <p:txBody>
          <a:bodyPr/>
          <a:lstStyle/>
          <a:p>
            <a:r>
              <a:rPr lang="es-ES" dirty="0" err="1"/>
              <a:t>bibliografia</a:t>
            </a:r>
            <a:endParaRPr lang="es-ES" dirty="0"/>
          </a:p>
        </p:txBody>
      </p:sp>
      <p:sp>
        <p:nvSpPr>
          <p:cNvPr id="3" name="Marcador de contenido 2">
            <a:extLst>
              <a:ext uri="{FF2B5EF4-FFF2-40B4-BE49-F238E27FC236}">
                <a16:creationId xmlns="" xmlns:a16="http://schemas.microsoft.com/office/drawing/2014/main" id="{7B37D5AF-B0E8-CB92-DBD1-53EBD40ECFE4}"/>
              </a:ext>
            </a:extLst>
          </p:cNvPr>
          <p:cNvSpPr>
            <a:spLocks noGrp="1"/>
          </p:cNvSpPr>
          <p:nvPr>
            <p:ph idx="1"/>
          </p:nvPr>
        </p:nvSpPr>
        <p:spPr/>
        <p:txBody>
          <a:bodyPr/>
          <a:lstStyle/>
          <a:p>
            <a:r>
              <a:rPr lang="es-ES" dirty="0">
                <a:hlinkClick r:id="rId2"/>
              </a:rPr>
              <a:t>https://www.hostinger.es/tutoriales/iptables-asegurar-ubuntu-vps-linux-firewall/</a:t>
            </a:r>
            <a:endParaRPr lang="es-ES" dirty="0"/>
          </a:p>
          <a:p>
            <a:r>
              <a:rPr lang="es-ES" dirty="0"/>
              <a:t>Para dudas concretas: </a:t>
            </a:r>
            <a:r>
              <a:rPr lang="es-ES" dirty="0">
                <a:hlinkClick r:id="rId3"/>
              </a:rPr>
              <a:t>https://chat.openai.com/</a:t>
            </a:r>
            <a:endParaRPr lang="es-ES" dirty="0"/>
          </a:p>
          <a:p>
            <a:r>
              <a:rPr lang="es-ES" dirty="0">
                <a:hlinkClick r:id="rId4"/>
              </a:rPr>
              <a:t>http://es.tldp.org/Manuales-LuCAS/doc-iptables-firewall/doc-iptables-firewall.pdf</a:t>
            </a:r>
            <a:endParaRPr lang="es-ES" dirty="0"/>
          </a:p>
          <a:p>
            <a:r>
              <a:rPr lang="es-ES" dirty="0">
                <a:hlinkClick r:id="rId5"/>
              </a:rPr>
              <a:t>https://www.redeszone.net/tutoriales/seguridad/iptables-firewall-linux-configuracion/</a:t>
            </a:r>
            <a:endParaRPr lang="es-ES" dirty="0"/>
          </a:p>
          <a:p>
            <a:r>
              <a:rPr lang="es-ES" dirty="0">
                <a:hlinkClick r:id="rId6"/>
              </a:rPr>
              <a:t>https://www.ticarte.com/contenido/iptables-conceptos-generales-para-configurar-un-cortafuegos#:~:text=FORWARD%3A%20Contiene%20los%20paquetes%20que,o%20en%20un%20equipo%20remoto</a:t>
            </a:r>
            <a:r>
              <a:rPr lang="es-ES" dirty="0" smtClean="0"/>
              <a:t>.</a:t>
            </a:r>
          </a:p>
          <a:p>
            <a:endParaRPr lang="es-ES" dirty="0"/>
          </a:p>
        </p:txBody>
      </p:sp>
    </p:spTree>
    <p:extLst>
      <p:ext uri="{BB962C8B-B14F-4D97-AF65-F5344CB8AC3E}">
        <p14:creationId xmlns:p14="http://schemas.microsoft.com/office/powerpoint/2010/main" val="516582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 xmlns:a16="http://schemas.microsoft.com/office/drawing/2014/main" id="{637BD688-14A6-4B96-B8A2-3CD81C054F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 xmlns:a16="http://schemas.microsoft.com/office/drawing/2014/main" id="{B7B2544F-CA5E-40F6-9525-716A90C83F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 xmlns:a16="http://schemas.microsoft.com/office/drawing/2014/main" id="{D2B93162-635C-46F5-97EC-E98C1659F1F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ítulo 1">
            <a:extLst>
              <a:ext uri="{FF2B5EF4-FFF2-40B4-BE49-F238E27FC236}">
                <a16:creationId xmlns="" xmlns:a16="http://schemas.microsoft.com/office/drawing/2014/main" id="{97C19653-E1F6-5ACD-0F73-E3FA547BA17E}"/>
              </a:ext>
            </a:extLst>
          </p:cNvPr>
          <p:cNvSpPr>
            <a:spLocks noGrp="1"/>
          </p:cNvSpPr>
          <p:nvPr>
            <p:ph type="title"/>
          </p:nvPr>
        </p:nvSpPr>
        <p:spPr>
          <a:xfrm>
            <a:off x="722334" y="987286"/>
            <a:ext cx="3548269" cy="4697896"/>
          </a:xfrm>
        </p:spPr>
        <p:txBody>
          <a:bodyPr>
            <a:normAutofit/>
          </a:bodyPr>
          <a:lstStyle/>
          <a:p>
            <a:r>
              <a:rPr lang="es-ES" sz="3600" dirty="0"/>
              <a:t>Índice</a:t>
            </a:r>
          </a:p>
        </p:txBody>
      </p:sp>
      <p:sp>
        <p:nvSpPr>
          <p:cNvPr id="3" name="Marcador de contenido 2">
            <a:extLst>
              <a:ext uri="{FF2B5EF4-FFF2-40B4-BE49-F238E27FC236}">
                <a16:creationId xmlns="" xmlns:a16="http://schemas.microsoft.com/office/drawing/2014/main" id="{59F8C411-E02F-A938-2350-ACF9E2E69EED}"/>
              </a:ext>
            </a:extLst>
          </p:cNvPr>
          <p:cNvSpPr>
            <a:spLocks noGrp="1"/>
          </p:cNvSpPr>
          <p:nvPr>
            <p:ph idx="1"/>
          </p:nvPr>
        </p:nvSpPr>
        <p:spPr>
          <a:xfrm>
            <a:off x="5057825" y="987287"/>
            <a:ext cx="5755949" cy="4697895"/>
          </a:xfrm>
        </p:spPr>
        <p:txBody>
          <a:bodyPr anchor="ctr">
            <a:normAutofit/>
          </a:bodyPr>
          <a:lstStyle/>
          <a:p>
            <a:pPr marL="342900" indent="-342900">
              <a:buFont typeface="+mj-lt"/>
              <a:buAutoNum type="arabicPeriod"/>
            </a:pPr>
            <a:r>
              <a:rPr lang="es-ES" sz="1800" dirty="0" err="1" smtClean="0"/>
              <a:t>Introduccion</a:t>
            </a:r>
            <a:endParaRPr lang="es-ES" sz="1800" dirty="0" smtClean="0"/>
          </a:p>
          <a:p>
            <a:pPr marL="342900" indent="-342900">
              <a:buFont typeface="+mj-lt"/>
              <a:buAutoNum type="arabicPeriod"/>
            </a:pPr>
            <a:r>
              <a:rPr lang="es-ES" sz="1800" dirty="0" smtClean="0"/>
              <a:t>¿Qué es?</a:t>
            </a:r>
          </a:p>
          <a:p>
            <a:pPr marL="342900" indent="-342900">
              <a:buFont typeface="+mj-lt"/>
              <a:buAutoNum type="arabicPeriod"/>
            </a:pPr>
            <a:r>
              <a:rPr lang="es-ES" sz="1800" dirty="0" smtClean="0"/>
              <a:t>¿Cómo funciona?</a:t>
            </a:r>
          </a:p>
          <a:p>
            <a:pPr marL="342900" indent="-342900">
              <a:buFont typeface="+mj-lt"/>
              <a:buAutoNum type="arabicPeriod"/>
            </a:pPr>
            <a:r>
              <a:rPr lang="es-ES" sz="1800" dirty="0" smtClean="0"/>
              <a:t>Tablas </a:t>
            </a:r>
            <a:r>
              <a:rPr lang="es-ES" sz="1800" dirty="0" err="1" smtClean="0"/>
              <a:t>Ipfilter</a:t>
            </a:r>
            <a:endParaRPr lang="es-ES" sz="1800" dirty="0" smtClean="0"/>
          </a:p>
          <a:p>
            <a:pPr marL="342900" indent="-342900">
              <a:buFont typeface="+mj-lt"/>
              <a:buAutoNum type="arabicPeriod"/>
            </a:pPr>
            <a:r>
              <a:rPr lang="es-ES" sz="1800" dirty="0" smtClean="0"/>
              <a:t>Alternativas</a:t>
            </a:r>
          </a:p>
          <a:p>
            <a:pPr marL="342900" indent="-342900">
              <a:buFont typeface="+mj-lt"/>
              <a:buAutoNum type="arabicPeriod"/>
            </a:pPr>
            <a:r>
              <a:rPr lang="es-ES" sz="1800" dirty="0" smtClean="0"/>
              <a:t>Instalación y básicos</a:t>
            </a:r>
          </a:p>
          <a:p>
            <a:pPr marL="342900" indent="-342900">
              <a:buFont typeface="+mj-lt"/>
              <a:buAutoNum type="arabicPeriod"/>
            </a:pPr>
            <a:r>
              <a:rPr lang="es-ES" sz="1800" dirty="0" smtClean="0"/>
              <a:t>DEMO</a:t>
            </a:r>
          </a:p>
          <a:p>
            <a:pPr marL="342900" indent="-342900">
              <a:buFont typeface="+mj-lt"/>
              <a:buAutoNum type="arabicPeriod"/>
            </a:pPr>
            <a:r>
              <a:rPr lang="es-ES" sz="1800" dirty="0" smtClean="0"/>
              <a:t>Conclusiones</a:t>
            </a:r>
            <a:endParaRPr lang="es-ES" sz="1800" dirty="0" smtClean="0"/>
          </a:p>
          <a:p>
            <a:pPr marL="342900" indent="-342900">
              <a:buFont typeface="+mj-lt"/>
              <a:buAutoNum type="arabicPeriod"/>
            </a:pPr>
            <a:endParaRPr lang="es-ES" sz="1800" dirty="0"/>
          </a:p>
        </p:txBody>
      </p:sp>
      <p:pic>
        <p:nvPicPr>
          <p:cNvPr id="1026" name="Picture 2" descr="Resultado de imagen de iptables">
            <a:extLst>
              <a:ext uri="{FF2B5EF4-FFF2-40B4-BE49-F238E27FC236}">
                <a16:creationId xmlns="" xmlns:a16="http://schemas.microsoft.com/office/drawing/2014/main" id="{FF6C1CFF-6A2E-EBD8-1C57-D0A03AE24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216" y="1482725"/>
            <a:ext cx="322897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o básico de Iptables con ejemplos | NKSistemas">
            <a:extLst>
              <a:ext uri="{FF2B5EF4-FFF2-40B4-BE49-F238E27FC236}">
                <a16:creationId xmlns="" xmlns:a16="http://schemas.microsoft.com/office/drawing/2014/main" id="{55E04CFD-BC0E-E585-48AF-210D9F52D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216" y="3879711"/>
            <a:ext cx="3228975" cy="1681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67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D1ECC12-B347-086B-5F60-D423763A3A92}"/>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 xmlns:a16="http://schemas.microsoft.com/office/drawing/2014/main" id="{13B36137-7809-5E13-BE7E-FE469A06103F}"/>
              </a:ext>
            </a:extLst>
          </p:cNvPr>
          <p:cNvSpPr>
            <a:spLocks noGrp="1"/>
          </p:cNvSpPr>
          <p:nvPr>
            <p:ph idx="1"/>
          </p:nvPr>
        </p:nvSpPr>
        <p:spPr/>
        <p:txBody>
          <a:bodyPr/>
          <a:lstStyle/>
          <a:p>
            <a:r>
              <a:rPr lang="es-ES" b="0" i="0" dirty="0">
                <a:solidFill>
                  <a:srgbClr val="D1D5DB"/>
                </a:solidFill>
                <a:effectLst/>
                <a:latin typeface="Söhne"/>
              </a:rPr>
              <a:t>La seguridad en redes es un tema crítico y una preocupación constante para cualquier administrador de sistemas. Uno de los elementos clave de la seguridad en redes es el firewall, que es responsable de filtrar y controlar el tráfico entrante y saliente de la red.</a:t>
            </a:r>
          </a:p>
          <a:p>
            <a:r>
              <a:rPr lang="es-ES" b="0" i="0" dirty="0">
                <a:solidFill>
                  <a:srgbClr val="D1D5DB"/>
                </a:solidFill>
                <a:effectLst/>
                <a:latin typeface="Söhne"/>
              </a:rPr>
              <a:t>La seguridad de red se refiere a las prácticas y medidas implementadas para proteger una red de computadoras y los sistemas conectados a ella de amenazas maliciosas, la seguridad de red incluye la implementación de políticas de seguridad, la identificación y evaluación de vulnerabilidades, la prevención de intrusiones y la detección de amenazas. También puede incluir el cifrado de datos y la gestión de claves, la autenticación y la autorización, el control de acceso y la monitorización de la red para detectar posibles ataques y tomar medidas preventivas y correctivas.</a:t>
            </a:r>
            <a:endParaRPr lang="es-ES" dirty="0"/>
          </a:p>
        </p:txBody>
      </p:sp>
    </p:spTree>
    <p:extLst>
      <p:ext uri="{BB962C8B-B14F-4D97-AF65-F5344CB8AC3E}">
        <p14:creationId xmlns:p14="http://schemas.microsoft.com/office/powerpoint/2010/main" val="363200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E9F6589-CCAE-8406-2BC1-53FADDE5F20F}"/>
              </a:ext>
            </a:extLst>
          </p:cNvPr>
          <p:cNvSpPr>
            <a:spLocks noGrp="1"/>
          </p:cNvSpPr>
          <p:nvPr>
            <p:ph type="title"/>
          </p:nvPr>
        </p:nvSpPr>
        <p:spPr>
          <a:xfrm>
            <a:off x="2776728" y="393192"/>
            <a:ext cx="8610600" cy="1293028"/>
          </a:xfrm>
        </p:spPr>
        <p:txBody>
          <a:bodyPr/>
          <a:lstStyle/>
          <a:p>
            <a:r>
              <a:rPr lang="es-ES" dirty="0"/>
              <a:t>¿Qué es?</a:t>
            </a:r>
          </a:p>
        </p:txBody>
      </p:sp>
      <p:sp>
        <p:nvSpPr>
          <p:cNvPr id="3" name="Marcador de contenido 2">
            <a:extLst>
              <a:ext uri="{FF2B5EF4-FFF2-40B4-BE49-F238E27FC236}">
                <a16:creationId xmlns="" xmlns:a16="http://schemas.microsoft.com/office/drawing/2014/main" id="{D9ACEFCC-338F-8345-A234-81801DB05343}"/>
              </a:ext>
            </a:extLst>
          </p:cNvPr>
          <p:cNvSpPr>
            <a:spLocks noGrp="1"/>
          </p:cNvSpPr>
          <p:nvPr>
            <p:ph idx="1"/>
          </p:nvPr>
        </p:nvSpPr>
        <p:spPr>
          <a:xfrm>
            <a:off x="320040" y="1901952"/>
            <a:ext cx="11186160" cy="4562856"/>
          </a:xfrm>
        </p:spPr>
        <p:txBody>
          <a:bodyPr/>
          <a:lstStyle/>
          <a:p>
            <a:r>
              <a:rPr lang="es-ES" b="0" i="0" dirty="0" err="1">
                <a:solidFill>
                  <a:srgbClr val="D1D5DB"/>
                </a:solidFill>
                <a:effectLst/>
                <a:latin typeface="Söhne"/>
              </a:rPr>
              <a:t>IPtables</a:t>
            </a:r>
            <a:r>
              <a:rPr lang="es-ES" b="0" i="0" dirty="0">
                <a:solidFill>
                  <a:srgbClr val="D1D5DB"/>
                </a:solidFill>
                <a:effectLst/>
                <a:latin typeface="Söhne"/>
              </a:rPr>
              <a:t> es una utilidad de línea de comandos en sistemas operativos basados en Linux que se utiliza para configurar y manipular el firewall </a:t>
            </a:r>
            <a:r>
              <a:rPr lang="es-ES" b="0" i="0" dirty="0" err="1">
                <a:solidFill>
                  <a:srgbClr val="D1D5DB"/>
                </a:solidFill>
                <a:effectLst/>
                <a:latin typeface="Söhne"/>
              </a:rPr>
              <a:t>netfilter</a:t>
            </a:r>
            <a:r>
              <a:rPr lang="es-ES" b="0" i="0" dirty="0">
                <a:solidFill>
                  <a:srgbClr val="D1D5DB"/>
                </a:solidFill>
                <a:effectLst/>
                <a:latin typeface="Söhne"/>
              </a:rPr>
              <a:t> que está integrado en el </a:t>
            </a:r>
            <a:r>
              <a:rPr lang="es-ES" b="0" i="0" dirty="0" err="1">
                <a:solidFill>
                  <a:srgbClr val="D1D5DB"/>
                </a:solidFill>
                <a:effectLst/>
                <a:latin typeface="Söhne"/>
              </a:rPr>
              <a:t>kernel</a:t>
            </a:r>
            <a:r>
              <a:rPr lang="es-ES" b="0" i="0" dirty="0">
                <a:solidFill>
                  <a:srgbClr val="D1D5DB"/>
                </a:solidFill>
                <a:effectLst/>
                <a:latin typeface="Söhne"/>
              </a:rPr>
              <a:t> de Linux. Permite a los administradores de red filtrar el tráfico de red en función de un conjunto de reglas.</a:t>
            </a:r>
          </a:p>
          <a:p>
            <a:r>
              <a:rPr lang="es-ES" b="0" i="0" dirty="0">
                <a:solidFill>
                  <a:srgbClr val="D1D5DB"/>
                </a:solidFill>
                <a:effectLst/>
                <a:latin typeface="Söhne"/>
              </a:rPr>
              <a:t>El firewall </a:t>
            </a:r>
            <a:r>
              <a:rPr lang="es-ES" b="0" i="0" dirty="0" err="1">
                <a:solidFill>
                  <a:srgbClr val="D1D5DB"/>
                </a:solidFill>
                <a:effectLst/>
                <a:latin typeface="Söhne"/>
              </a:rPr>
              <a:t>netfilter</a:t>
            </a:r>
            <a:r>
              <a:rPr lang="es-ES" b="0" i="0" dirty="0">
                <a:solidFill>
                  <a:srgbClr val="D1D5DB"/>
                </a:solidFill>
                <a:effectLst/>
                <a:latin typeface="Söhne"/>
              </a:rPr>
              <a:t> es un marco de filtrado de paquetes que permite a los sistemas basados en Linux realizar filtrado de paquetes con estado, traducción de direcciones de red (NAT) y otras tareas relacionadas con la red. </a:t>
            </a:r>
            <a:r>
              <a:rPr lang="es-ES" b="0" i="0" dirty="0" err="1">
                <a:solidFill>
                  <a:srgbClr val="D1D5DB"/>
                </a:solidFill>
                <a:effectLst/>
                <a:latin typeface="Söhne"/>
              </a:rPr>
              <a:t>IPtables</a:t>
            </a:r>
            <a:r>
              <a:rPr lang="es-ES" b="0" i="0" dirty="0">
                <a:solidFill>
                  <a:srgbClr val="D1D5DB"/>
                </a:solidFill>
                <a:effectLst/>
                <a:latin typeface="Söhne"/>
              </a:rPr>
              <a:t> es la herramienta de espacio de usuario principal utilizada para configurar el firewall </a:t>
            </a:r>
            <a:r>
              <a:rPr lang="es-ES" b="0" i="0" dirty="0" err="1">
                <a:solidFill>
                  <a:srgbClr val="D1D5DB"/>
                </a:solidFill>
                <a:effectLst/>
                <a:latin typeface="Söhne"/>
              </a:rPr>
              <a:t>netfilter</a:t>
            </a:r>
            <a:r>
              <a:rPr lang="es-ES" b="0" i="0" dirty="0">
                <a:solidFill>
                  <a:srgbClr val="D1D5DB"/>
                </a:solidFill>
                <a:effectLst/>
                <a:latin typeface="Söhne"/>
              </a:rPr>
              <a:t>.</a:t>
            </a:r>
          </a:p>
          <a:p>
            <a:r>
              <a:rPr lang="es-ES" b="0" i="0" dirty="0">
                <a:solidFill>
                  <a:srgbClr val="D1D5DB"/>
                </a:solidFill>
                <a:effectLst/>
                <a:latin typeface="Söhne"/>
              </a:rPr>
              <a:t>Con </a:t>
            </a:r>
            <a:r>
              <a:rPr lang="es-ES" b="0" i="0" dirty="0" err="1">
                <a:solidFill>
                  <a:srgbClr val="D1D5DB"/>
                </a:solidFill>
                <a:effectLst/>
                <a:latin typeface="Söhne"/>
              </a:rPr>
              <a:t>IPtables</a:t>
            </a:r>
            <a:r>
              <a:rPr lang="es-ES" b="0" i="0" dirty="0">
                <a:solidFill>
                  <a:srgbClr val="D1D5DB"/>
                </a:solidFill>
                <a:effectLst/>
                <a:latin typeface="Söhne"/>
              </a:rPr>
              <a:t>, los administradores de red pueden crear reglas para aceptar, rechazar o dejar caer paquetes en función de varios criterios como direcciones IP de origen y destino, puertos TCP / UDP y tipo de protocolo. </a:t>
            </a:r>
            <a:r>
              <a:rPr lang="es-ES" b="0" i="0" dirty="0" err="1">
                <a:solidFill>
                  <a:srgbClr val="D1D5DB"/>
                </a:solidFill>
                <a:effectLst/>
                <a:latin typeface="Söhne"/>
              </a:rPr>
              <a:t>IPtables</a:t>
            </a:r>
            <a:r>
              <a:rPr lang="es-ES" b="0" i="0" dirty="0">
                <a:solidFill>
                  <a:srgbClr val="D1D5DB"/>
                </a:solidFill>
                <a:effectLst/>
                <a:latin typeface="Söhne"/>
              </a:rPr>
              <a:t> también permite un filtrado más avanzado mediante módulos de coincidencia de paquetes.</a:t>
            </a:r>
            <a:endParaRPr lang="es-ES" dirty="0"/>
          </a:p>
        </p:txBody>
      </p:sp>
    </p:spTree>
    <p:extLst>
      <p:ext uri="{BB962C8B-B14F-4D97-AF65-F5344CB8AC3E}">
        <p14:creationId xmlns:p14="http://schemas.microsoft.com/office/powerpoint/2010/main" val="205571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9A90CAC6-DC15-1D9E-58F4-5E3D52F42336}"/>
              </a:ext>
            </a:extLst>
          </p:cNvPr>
          <p:cNvSpPr>
            <a:spLocks noGrp="1"/>
          </p:cNvSpPr>
          <p:nvPr>
            <p:ph idx="1"/>
          </p:nvPr>
        </p:nvSpPr>
        <p:spPr>
          <a:xfrm>
            <a:off x="448056" y="1691640"/>
            <a:ext cx="11622024" cy="5486399"/>
          </a:xfrm>
        </p:spPr>
        <p:txBody>
          <a:bodyPr>
            <a:normAutofit/>
          </a:bodyPr>
          <a:lstStyle/>
          <a:p>
            <a:r>
              <a:rPr lang="es-ES" dirty="0"/>
              <a:t>La sintaxis básica de una regla de </a:t>
            </a:r>
            <a:r>
              <a:rPr lang="es-ES" dirty="0" err="1"/>
              <a:t>IPtables</a:t>
            </a:r>
            <a:r>
              <a:rPr lang="es-ES" dirty="0"/>
              <a:t> es:</a:t>
            </a:r>
          </a:p>
          <a:p>
            <a:pPr lvl="1"/>
            <a:r>
              <a:rPr lang="es-ES" dirty="0"/>
              <a:t>-&gt;Server:#</a:t>
            </a:r>
            <a:r>
              <a:rPr lang="es-ES" dirty="0" err="1"/>
              <a:t>iptables</a:t>
            </a:r>
            <a:r>
              <a:rPr lang="es-ES" dirty="0"/>
              <a:t> [-t tabla] &lt;comando&gt; [cadena] [opciones]</a:t>
            </a:r>
          </a:p>
          <a:p>
            <a:r>
              <a:rPr lang="es-ES" dirty="0"/>
              <a:t>Aquí, la opción -t se utiliza para especificar la tabla (por ejemplo, filtro, </a:t>
            </a:r>
            <a:r>
              <a:rPr lang="es-ES" dirty="0" err="1"/>
              <a:t>nat</a:t>
            </a:r>
            <a:r>
              <a:rPr lang="es-ES" dirty="0"/>
              <a:t>, mangle), </a:t>
            </a:r>
          </a:p>
          <a:p>
            <a:r>
              <a:rPr lang="es-ES" dirty="0"/>
              <a:t>El &lt;comando&gt; es la acción a tomar (por ejemplo, -A para agregar una regla, -D para eliminar una regla) y la [cadena] es la cadena a la que se aplica la regla (por ejemplo, INPUT, OUTPUT, FORWARD). </a:t>
            </a:r>
          </a:p>
          <a:p>
            <a:r>
              <a:rPr lang="es-ES" dirty="0"/>
              <a:t>Las [opciones] especifican los criterios para la regla.</a:t>
            </a:r>
          </a:p>
          <a:p>
            <a:pPr marL="457200" lvl="1" indent="0">
              <a:buNone/>
            </a:pPr>
            <a:endParaRPr lang="es-ES" dirty="0"/>
          </a:p>
          <a:p>
            <a:r>
              <a:rPr lang="es-ES" b="0" i="0" dirty="0" err="1">
                <a:solidFill>
                  <a:srgbClr val="D1D5DB"/>
                </a:solidFill>
                <a:effectLst/>
                <a:latin typeface="Söhne"/>
              </a:rPr>
              <a:t>IPtables</a:t>
            </a:r>
            <a:r>
              <a:rPr lang="es-ES" b="0" i="0" dirty="0">
                <a:solidFill>
                  <a:srgbClr val="D1D5DB"/>
                </a:solidFill>
                <a:effectLst/>
                <a:latin typeface="Söhne"/>
              </a:rPr>
              <a:t> es una herramienta potente que requiere una buena comprensión de los protocolos de red y los conceptos de seguridad. A menudo se utiliza en combinación con otras herramientas como fail2ban y SELinux para proporcionar un enfoque en capas para la seguridad del sistema.</a:t>
            </a:r>
            <a:endParaRPr lang="es-ES" dirty="0"/>
          </a:p>
        </p:txBody>
      </p:sp>
      <p:sp>
        <p:nvSpPr>
          <p:cNvPr id="9" name="CuadroTexto 8">
            <a:extLst>
              <a:ext uri="{FF2B5EF4-FFF2-40B4-BE49-F238E27FC236}">
                <a16:creationId xmlns="" xmlns:a16="http://schemas.microsoft.com/office/drawing/2014/main" id="{90154ACE-6017-25FF-6880-5CDBF8F877F0}"/>
              </a:ext>
            </a:extLst>
          </p:cNvPr>
          <p:cNvSpPr txBox="1"/>
          <p:nvPr/>
        </p:nvSpPr>
        <p:spPr>
          <a:xfrm>
            <a:off x="7507224" y="361967"/>
            <a:ext cx="2706624" cy="1569660"/>
          </a:xfrm>
          <a:prstGeom prst="rect">
            <a:avLst/>
          </a:prstGeom>
          <a:noFill/>
        </p:spPr>
        <p:txBody>
          <a:bodyPr wrap="square" rtlCol="0">
            <a:spAutoFit/>
          </a:bodyPr>
          <a:lstStyle/>
          <a:p>
            <a:r>
              <a:rPr lang="es-ES" sz="3200" dirty="0"/>
              <a:t>USO – ¿Como Funciona?:</a:t>
            </a:r>
          </a:p>
        </p:txBody>
      </p:sp>
    </p:spTree>
    <p:extLst>
      <p:ext uri="{BB962C8B-B14F-4D97-AF65-F5344CB8AC3E}">
        <p14:creationId xmlns:p14="http://schemas.microsoft.com/office/powerpoint/2010/main" val="102131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917806C-D7AD-5A8E-5FFF-414BCDA972E7}"/>
              </a:ext>
            </a:extLst>
          </p:cNvPr>
          <p:cNvSpPr>
            <a:spLocks noGrp="1"/>
          </p:cNvSpPr>
          <p:nvPr>
            <p:ph type="title"/>
          </p:nvPr>
        </p:nvSpPr>
        <p:spPr/>
        <p:txBody>
          <a:bodyPr/>
          <a:lstStyle/>
          <a:p>
            <a:r>
              <a:rPr lang="es-ES" dirty="0" smtClean="0"/>
              <a:t>Tabla </a:t>
            </a:r>
            <a:r>
              <a:rPr lang="es-ES" dirty="0" err="1" smtClean="0"/>
              <a:t>filter</a:t>
            </a:r>
            <a:endParaRPr lang="es-ES" dirty="0"/>
          </a:p>
        </p:txBody>
      </p:sp>
      <p:sp>
        <p:nvSpPr>
          <p:cNvPr id="3" name="Marcador de contenido 2">
            <a:extLst>
              <a:ext uri="{FF2B5EF4-FFF2-40B4-BE49-F238E27FC236}">
                <a16:creationId xmlns="" xmlns:a16="http://schemas.microsoft.com/office/drawing/2014/main" id="{48A81D5D-DD2F-C1A4-4F68-5DBD27D1ECCC}"/>
              </a:ext>
            </a:extLst>
          </p:cNvPr>
          <p:cNvSpPr>
            <a:spLocks noGrp="1"/>
          </p:cNvSpPr>
          <p:nvPr>
            <p:ph idx="1"/>
          </p:nvPr>
        </p:nvSpPr>
        <p:spPr/>
        <p:txBody>
          <a:bodyPr/>
          <a:lstStyle/>
          <a:p>
            <a:r>
              <a:rPr lang="es-ES" dirty="0"/>
              <a:t>L</a:t>
            </a:r>
            <a:r>
              <a:rPr lang="es-ES" dirty="0" smtClean="0"/>
              <a:t>a </a:t>
            </a:r>
            <a:r>
              <a:rPr lang="es-ES" dirty="0"/>
              <a:t>tabla FILTER se utiliza para filtrar paquetes y proporciona funciones para la seguridad de la red. La tabla FILTER tiene tres cadenas predeterminadas</a:t>
            </a:r>
            <a:r>
              <a:rPr lang="es-ES" dirty="0" smtClean="0"/>
              <a:t>:</a:t>
            </a:r>
          </a:p>
          <a:p>
            <a:endParaRPr lang="es-ES" dirty="0"/>
          </a:p>
          <a:p>
            <a:pPr lvl="1"/>
            <a:r>
              <a:rPr lang="es-ES" dirty="0"/>
              <a:t>INPUT: se aplica a los paquetes entrantes al servidor.</a:t>
            </a:r>
          </a:p>
          <a:p>
            <a:pPr lvl="1"/>
            <a:r>
              <a:rPr lang="es-ES" dirty="0"/>
              <a:t>FORWARD: se aplica a los paquetes que se reenvían a través del servidor.</a:t>
            </a:r>
          </a:p>
          <a:p>
            <a:pPr lvl="1"/>
            <a:r>
              <a:rPr lang="es-ES" dirty="0"/>
              <a:t>OUTPUT: se aplica a los paquetes que salen del servidor</a:t>
            </a:r>
            <a:r>
              <a:rPr lang="es-ES" dirty="0" smtClean="0"/>
              <a:t>.</a:t>
            </a:r>
          </a:p>
          <a:p>
            <a:pPr lvl="1"/>
            <a:endParaRPr lang="es-ES" dirty="0"/>
          </a:p>
          <a:p>
            <a:r>
              <a:rPr lang="es-ES" dirty="0"/>
              <a:t>La tabla FILTER se utiliza para establecer reglas que permiten o bloquean el tráfico en función de su dirección IP, puerto, protocolo, estado de conexión y otros criterios.</a:t>
            </a:r>
          </a:p>
        </p:txBody>
      </p:sp>
    </p:spTree>
    <p:extLst>
      <p:ext uri="{BB962C8B-B14F-4D97-AF65-F5344CB8AC3E}">
        <p14:creationId xmlns:p14="http://schemas.microsoft.com/office/powerpoint/2010/main" val="211980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Tabla </a:t>
            </a:r>
            <a:r>
              <a:rPr lang="es-ES" dirty="0" err="1" smtClean="0"/>
              <a:t>nat</a:t>
            </a:r>
            <a:endParaRPr lang="es-ES" dirty="0"/>
          </a:p>
        </p:txBody>
      </p:sp>
      <p:sp>
        <p:nvSpPr>
          <p:cNvPr id="3" name="2 Marcador de contenido"/>
          <p:cNvSpPr>
            <a:spLocks noGrp="1"/>
          </p:cNvSpPr>
          <p:nvPr>
            <p:ph idx="1"/>
          </p:nvPr>
        </p:nvSpPr>
        <p:spPr/>
        <p:txBody>
          <a:bodyPr/>
          <a:lstStyle/>
          <a:p>
            <a:r>
              <a:rPr lang="es-ES" dirty="0"/>
              <a:t>La tabla NAT (Network </a:t>
            </a:r>
            <a:r>
              <a:rPr lang="es-ES" dirty="0" err="1"/>
              <a:t>Address</a:t>
            </a:r>
            <a:r>
              <a:rPr lang="es-ES" dirty="0"/>
              <a:t> </a:t>
            </a:r>
            <a:r>
              <a:rPr lang="es-ES" dirty="0" err="1"/>
              <a:t>Translation</a:t>
            </a:r>
            <a:r>
              <a:rPr lang="es-ES" dirty="0"/>
              <a:t>) de </a:t>
            </a:r>
            <a:r>
              <a:rPr lang="es-ES" dirty="0" err="1"/>
              <a:t>iptables</a:t>
            </a:r>
            <a:r>
              <a:rPr lang="es-ES" dirty="0"/>
              <a:t> se utiliza para modificar las direcciones IP y los puertos de los paquetes que atraviesan el firewall. Esta tabla tiene tres cadenas predefinidas: PREROUTING, POSTROUTING y OUTPUT</a:t>
            </a:r>
            <a:r>
              <a:rPr lang="es-ES" dirty="0" smtClean="0"/>
              <a:t>.</a:t>
            </a:r>
          </a:p>
          <a:p>
            <a:pPr lvl="1"/>
            <a:r>
              <a:rPr lang="es-ES" dirty="0" smtClean="0"/>
              <a:t>PREROUTING </a:t>
            </a:r>
            <a:r>
              <a:rPr lang="es-ES" dirty="0"/>
              <a:t>se utiliza para modificar la dirección de destino de los paquetes antes de que se realice el enrutamiento</a:t>
            </a:r>
            <a:r>
              <a:rPr lang="es-ES" dirty="0" smtClean="0"/>
              <a:t>.</a:t>
            </a:r>
          </a:p>
          <a:p>
            <a:pPr lvl="1"/>
            <a:r>
              <a:rPr lang="es-ES" dirty="0" smtClean="0"/>
              <a:t>POSTROUTING </a:t>
            </a:r>
            <a:r>
              <a:rPr lang="es-ES" dirty="0"/>
              <a:t>se utiliza para modificar la dirección de origen de los paquetes después de que se ha realizado el enrutamiento. </a:t>
            </a:r>
            <a:endParaRPr lang="es-ES" dirty="0" smtClean="0"/>
          </a:p>
          <a:p>
            <a:pPr lvl="1"/>
            <a:r>
              <a:rPr lang="es-ES" dirty="0" smtClean="0"/>
              <a:t>OUTPUT: </a:t>
            </a:r>
            <a:r>
              <a:rPr lang="es-ES" dirty="0"/>
              <a:t>se utiliza para modificar la dirección de destino de los paquetes originados en el propio firewall.</a:t>
            </a:r>
          </a:p>
        </p:txBody>
      </p:sp>
    </p:spTree>
    <p:extLst>
      <p:ext uri="{BB962C8B-B14F-4D97-AF65-F5344CB8AC3E}">
        <p14:creationId xmlns:p14="http://schemas.microsoft.com/office/powerpoint/2010/main" val="201140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Otras tablas</a:t>
            </a:r>
            <a:endParaRPr lang="es-ES" dirty="0"/>
          </a:p>
        </p:txBody>
      </p:sp>
      <p:sp>
        <p:nvSpPr>
          <p:cNvPr id="3" name="2 Marcador de contenido"/>
          <p:cNvSpPr>
            <a:spLocks noGrp="1"/>
          </p:cNvSpPr>
          <p:nvPr>
            <p:ph idx="1"/>
          </p:nvPr>
        </p:nvSpPr>
        <p:spPr/>
        <p:txBody>
          <a:bodyPr/>
          <a:lstStyle/>
          <a:p>
            <a:r>
              <a:rPr lang="es-ES" dirty="0" smtClean="0"/>
              <a:t>Tabla </a:t>
            </a:r>
            <a:r>
              <a:rPr lang="es-ES" dirty="0"/>
              <a:t>mangle: Se utiliza para modificar paquetes de red de diferentes maneras, como cambiar la TTL (tiempo de vida) de un paquete, modificar el valor de un campo en el paquete, etc.</a:t>
            </a:r>
          </a:p>
          <a:p>
            <a:r>
              <a:rPr lang="es-ES" dirty="0"/>
              <a:t>Tabla </a:t>
            </a:r>
            <a:r>
              <a:rPr lang="es-ES" dirty="0" err="1"/>
              <a:t>raw</a:t>
            </a:r>
            <a:r>
              <a:rPr lang="es-ES" dirty="0"/>
              <a:t>: Esta tabla se utiliza para excluir ciertos paquetes de las operaciones de seguimiento de estado.</a:t>
            </a:r>
          </a:p>
          <a:p>
            <a:r>
              <a:rPr lang="es-ES" dirty="0"/>
              <a:t>Tabla </a:t>
            </a:r>
            <a:r>
              <a:rPr lang="es-ES" dirty="0" err="1"/>
              <a:t>security</a:t>
            </a:r>
            <a:r>
              <a:rPr lang="es-ES" dirty="0"/>
              <a:t>: Esta tabla se utiliza para implementar políticas de seguridad adicionales en el tráfico de red, como la filtración de paquetes basada en el </a:t>
            </a:r>
            <a:r>
              <a:rPr lang="es-ES" dirty="0" err="1"/>
              <a:t>SELinux</a:t>
            </a:r>
            <a:r>
              <a:rPr lang="es-ES" dirty="0"/>
              <a:t>.</a:t>
            </a:r>
          </a:p>
          <a:p>
            <a:endParaRPr lang="es-ES" dirty="0"/>
          </a:p>
        </p:txBody>
      </p:sp>
    </p:spTree>
    <p:extLst>
      <p:ext uri="{BB962C8B-B14F-4D97-AF65-F5344CB8AC3E}">
        <p14:creationId xmlns:p14="http://schemas.microsoft.com/office/powerpoint/2010/main" val="303388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A6F5981F-0A1B-548E-D357-FCC3616253DD}"/>
              </a:ext>
            </a:extLst>
          </p:cNvPr>
          <p:cNvSpPr>
            <a:spLocks noGrp="1"/>
          </p:cNvSpPr>
          <p:nvPr>
            <p:ph idx="1"/>
          </p:nvPr>
        </p:nvSpPr>
        <p:spPr>
          <a:xfrm>
            <a:off x="274320" y="1371600"/>
            <a:ext cx="11241024" cy="5367528"/>
          </a:xfrm>
        </p:spPr>
        <p:txBody>
          <a:bodyPr>
            <a:normAutofit/>
          </a:bodyPr>
          <a:lstStyle/>
          <a:p>
            <a:pPr algn="l">
              <a:buFont typeface="Wingdings" panose="05000000000000000000" pitchFamily="2" charset="2"/>
              <a:buChar char="à"/>
            </a:pPr>
            <a:r>
              <a:rPr lang="es-ES" sz="2400" i="0" dirty="0" err="1" smtClean="0">
                <a:effectLst/>
                <a:latin typeface="+mj-lt"/>
              </a:rPr>
              <a:t>iptables</a:t>
            </a:r>
            <a:r>
              <a:rPr lang="es-ES" sz="2400" i="0" dirty="0" smtClean="0">
                <a:effectLst/>
                <a:latin typeface="+mj-lt"/>
              </a:rPr>
              <a:t> </a:t>
            </a:r>
            <a:r>
              <a:rPr lang="es-ES" sz="2400" i="0" dirty="0">
                <a:effectLst/>
                <a:latin typeface="+mj-lt"/>
              </a:rPr>
              <a:t>-A INPUT -s &lt;dirección IP&gt; -j &lt;acción&gt;</a:t>
            </a:r>
          </a:p>
          <a:p>
            <a:pPr algn="l">
              <a:buFont typeface="Wingdings" panose="05000000000000000000" pitchFamily="2" charset="2"/>
              <a:buChar char="à"/>
            </a:pPr>
            <a:r>
              <a:rPr lang="es-ES" sz="2400" i="0" dirty="0">
                <a:effectLst/>
                <a:latin typeface="+mj-lt"/>
              </a:rPr>
              <a:t>Donde "INPUT" se refiere a la cadena de la tabla de filtro que se está utilizando, "&lt;dirección IP&gt;" es la dirección IP que se desea bloquear o permitir, y "&lt;acción&gt;" es la acción que se desea tomar, como "ACCEPT" para permitir el tráfico o "DROP" para bloquearlo.</a:t>
            </a:r>
            <a:endParaRPr lang="es-ES" sz="2400" dirty="0">
              <a:latin typeface="+mj-lt"/>
            </a:endParaRPr>
          </a:p>
          <a:p>
            <a:pPr algn="l">
              <a:buFont typeface="Wingdings" panose="05000000000000000000" pitchFamily="2" charset="2"/>
              <a:buChar char="à"/>
            </a:pPr>
            <a:r>
              <a:rPr lang="es-ES" sz="2400" i="0" dirty="0">
                <a:effectLst/>
                <a:latin typeface="+mj-lt"/>
              </a:rPr>
              <a:t>-Se ve con: </a:t>
            </a:r>
            <a:r>
              <a:rPr lang="es-ES" sz="2400" i="0" dirty="0" err="1">
                <a:effectLst/>
                <a:latin typeface="+mj-lt"/>
              </a:rPr>
              <a:t>iptables</a:t>
            </a:r>
            <a:r>
              <a:rPr lang="es-ES" sz="2400" i="0" dirty="0">
                <a:effectLst/>
                <a:latin typeface="+mj-lt"/>
              </a:rPr>
              <a:t> –L</a:t>
            </a:r>
          </a:p>
          <a:p>
            <a:pPr algn="l">
              <a:buFont typeface="Wingdings" panose="05000000000000000000" pitchFamily="2" charset="2"/>
              <a:buChar char="à"/>
            </a:pPr>
            <a:r>
              <a:rPr lang="es-ES" sz="2400" i="0" dirty="0">
                <a:effectLst/>
                <a:latin typeface="+mj-lt"/>
              </a:rPr>
              <a:t>Guardar las reglas de </a:t>
            </a:r>
            <a:r>
              <a:rPr lang="es-ES" sz="2400" i="0" dirty="0" err="1">
                <a:effectLst/>
                <a:latin typeface="+mj-lt"/>
              </a:rPr>
              <a:t>Iptables</a:t>
            </a:r>
            <a:r>
              <a:rPr lang="es-ES" sz="2400" dirty="0">
                <a:latin typeface="+mj-lt"/>
              </a:rPr>
              <a:t>:</a:t>
            </a:r>
          </a:p>
          <a:p>
            <a:pPr lvl="1">
              <a:buFont typeface="Wingdings" panose="05000000000000000000" pitchFamily="2" charset="2"/>
              <a:buChar char="à"/>
            </a:pPr>
            <a:r>
              <a:rPr lang="es-ES" sz="2400" dirty="0" err="1">
                <a:latin typeface="+mj-lt"/>
              </a:rPr>
              <a:t>i</a:t>
            </a:r>
            <a:r>
              <a:rPr lang="es-ES" sz="2400" dirty="0" err="1" smtClean="0">
                <a:latin typeface="+mj-lt"/>
              </a:rPr>
              <a:t>ptables-save</a:t>
            </a:r>
            <a:r>
              <a:rPr lang="es-ES" sz="2400" dirty="0" smtClean="0">
                <a:latin typeface="+mj-lt"/>
              </a:rPr>
              <a:t> </a:t>
            </a:r>
            <a:r>
              <a:rPr lang="es-ES" sz="2400" dirty="0">
                <a:latin typeface="+mj-lt"/>
              </a:rPr>
              <a:t>&gt; /</a:t>
            </a:r>
            <a:r>
              <a:rPr lang="es-ES" sz="2400" dirty="0" err="1" smtClean="0">
                <a:latin typeface="+mj-lt"/>
              </a:rPr>
              <a:t>etc</a:t>
            </a:r>
            <a:r>
              <a:rPr lang="es-ES" sz="2400" dirty="0" smtClean="0">
                <a:latin typeface="+mj-lt"/>
              </a:rPr>
              <a:t>/</a:t>
            </a:r>
            <a:r>
              <a:rPr lang="es-ES" sz="2400" dirty="0" err="1" smtClean="0">
                <a:latin typeface="+mj-lt"/>
              </a:rPr>
              <a:t>iptables</a:t>
            </a:r>
            <a:r>
              <a:rPr lang="es-ES" sz="2400" dirty="0" smtClean="0">
                <a:latin typeface="+mj-lt"/>
              </a:rPr>
              <a:t>/rules.v4</a:t>
            </a:r>
          </a:p>
          <a:p>
            <a:pPr marL="457200" lvl="1" indent="0">
              <a:buNone/>
            </a:pPr>
            <a:r>
              <a:rPr lang="es-ES" sz="2400" i="0" dirty="0" smtClean="0">
                <a:effectLst/>
                <a:latin typeface="+mj-lt"/>
              </a:rPr>
              <a:t>O bien:</a:t>
            </a:r>
          </a:p>
          <a:p>
            <a:pPr lvl="1">
              <a:buFont typeface="Wingdings" panose="05000000000000000000" pitchFamily="2" charset="2"/>
              <a:buChar char="à"/>
            </a:pPr>
            <a:r>
              <a:rPr lang="es-ES" sz="2400" dirty="0" err="1">
                <a:latin typeface="+mj-lt"/>
              </a:rPr>
              <a:t>s</a:t>
            </a:r>
            <a:r>
              <a:rPr lang="es-ES" sz="2400" dirty="0" err="1" smtClean="0">
                <a:latin typeface="+mj-lt"/>
              </a:rPr>
              <a:t>ervice</a:t>
            </a:r>
            <a:r>
              <a:rPr lang="es-ES" sz="2400" dirty="0" smtClean="0">
                <a:latin typeface="+mj-lt"/>
              </a:rPr>
              <a:t> </a:t>
            </a:r>
            <a:r>
              <a:rPr lang="es-ES" sz="2400" dirty="0" err="1" smtClean="0">
                <a:latin typeface="+mj-lt"/>
              </a:rPr>
              <a:t>iptables</a:t>
            </a:r>
            <a:r>
              <a:rPr lang="es-ES" sz="2400" dirty="0" smtClean="0">
                <a:latin typeface="+mj-lt"/>
              </a:rPr>
              <a:t> </a:t>
            </a:r>
            <a:r>
              <a:rPr lang="es-ES" sz="2400" dirty="0" err="1" smtClean="0">
                <a:latin typeface="+mj-lt"/>
              </a:rPr>
              <a:t>save</a:t>
            </a:r>
            <a:endParaRPr lang="es-ES" sz="2400" i="0" dirty="0">
              <a:effectLst/>
              <a:latin typeface="+mj-lt"/>
            </a:endParaRPr>
          </a:p>
          <a:p>
            <a:pPr algn="l">
              <a:buFont typeface="Wingdings" panose="05000000000000000000" pitchFamily="2" charset="2"/>
              <a:buChar char="à"/>
            </a:pPr>
            <a:endParaRPr lang="es-ES" sz="2800" b="0" i="0" dirty="0">
              <a:solidFill>
                <a:srgbClr val="D1D5DB"/>
              </a:solidFill>
              <a:effectLst/>
              <a:latin typeface="Söhne"/>
            </a:endParaRPr>
          </a:p>
          <a:p>
            <a:pPr marL="0" indent="0" algn="l">
              <a:buNone/>
            </a:pPr>
            <a:endParaRPr lang="es-ES" sz="1800" b="0" i="0" dirty="0">
              <a:solidFill>
                <a:srgbClr val="D1D5DB"/>
              </a:solidFill>
              <a:effectLst/>
              <a:latin typeface="Söhne"/>
            </a:endParaRPr>
          </a:p>
        </p:txBody>
      </p:sp>
      <p:sp>
        <p:nvSpPr>
          <p:cNvPr id="2" name="1 CuadroTexto"/>
          <p:cNvSpPr txBox="1"/>
          <p:nvPr/>
        </p:nvSpPr>
        <p:spPr>
          <a:xfrm>
            <a:off x="5714999" y="336176"/>
            <a:ext cx="11013142" cy="923330"/>
          </a:xfrm>
          <a:prstGeom prst="rect">
            <a:avLst/>
          </a:prstGeom>
          <a:noFill/>
        </p:spPr>
        <p:txBody>
          <a:bodyPr wrap="square" rtlCol="0">
            <a:spAutoFit/>
          </a:bodyPr>
          <a:lstStyle/>
          <a:p>
            <a:r>
              <a:rPr lang="es-ES" sz="3600" dirty="0" smtClean="0">
                <a:latin typeface="Söhne"/>
              </a:rPr>
              <a:t>CREAR </a:t>
            </a:r>
            <a:r>
              <a:rPr lang="es-ES" sz="3600" dirty="0">
                <a:latin typeface="Söhne"/>
              </a:rPr>
              <a:t>REGLA </a:t>
            </a:r>
            <a:r>
              <a:rPr lang="es-ES" sz="3600" dirty="0" smtClean="0">
                <a:latin typeface="Söhne"/>
              </a:rPr>
              <a:t>BASICA</a:t>
            </a:r>
            <a:endParaRPr lang="es-ES" sz="3600" dirty="0">
              <a:latin typeface="Söhne"/>
            </a:endParaRPr>
          </a:p>
          <a:p>
            <a:endParaRPr lang="es-ES" dirty="0"/>
          </a:p>
        </p:txBody>
      </p:sp>
    </p:spTree>
    <p:extLst>
      <p:ext uri="{BB962C8B-B14F-4D97-AF65-F5344CB8AC3E}">
        <p14:creationId xmlns:p14="http://schemas.microsoft.com/office/powerpoint/2010/main" val="1674168169"/>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406</TotalTime>
  <Words>1670</Words>
  <Application>Microsoft Office PowerPoint</Application>
  <PresentationFormat>Personalizado</PresentationFormat>
  <Paragraphs>125</Paragraphs>
  <Slides>16</Slides>
  <Notes>1</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Estela de condensación</vt:lpstr>
      <vt:lpstr>Network Security</vt:lpstr>
      <vt:lpstr>Índice</vt:lpstr>
      <vt:lpstr>INTRODUCCIÓN</vt:lpstr>
      <vt:lpstr>¿Qué es?</vt:lpstr>
      <vt:lpstr>Presentación de PowerPoint</vt:lpstr>
      <vt:lpstr>Tabla filter</vt:lpstr>
      <vt:lpstr>Tabla nat</vt:lpstr>
      <vt:lpstr>Otras tablas</vt:lpstr>
      <vt:lpstr>Presentación de PowerPoint</vt:lpstr>
      <vt:lpstr>Alternativas</vt:lpstr>
      <vt:lpstr>INSTALACIÓN y básicos</vt:lpstr>
      <vt:lpstr>Presentación de PowerPoint</vt:lpstr>
      <vt:lpstr>DEMO</vt:lpstr>
      <vt:lpstr>DEMO</vt:lpstr>
      <vt:lpstr>Conclusión</vt:lpstr>
      <vt:lpstr>bibliografia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Angel Serrano</dc:creator>
  <cp:lastModifiedBy>Usuario</cp:lastModifiedBy>
  <cp:revision>15</cp:revision>
  <dcterms:created xsi:type="dcterms:W3CDTF">2023-03-11T14:02:30Z</dcterms:created>
  <dcterms:modified xsi:type="dcterms:W3CDTF">2023-03-14T12:41:12Z</dcterms:modified>
</cp:coreProperties>
</file>